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75" r:id="rId4"/>
    <p:sldId id="276" r:id="rId5"/>
    <p:sldId id="277" r:id="rId6"/>
    <p:sldId id="278" r:id="rId7"/>
    <p:sldId id="264" r:id="rId8"/>
    <p:sldId id="279" r:id="rId9"/>
    <p:sldId id="280" r:id="rId10"/>
    <p:sldId id="281" r:id="rId11"/>
    <p:sldId id="282" r:id="rId12"/>
    <p:sldId id="283" r:id="rId13"/>
    <p:sldId id="309" r:id="rId14"/>
    <p:sldId id="308" r:id="rId15"/>
    <p:sldId id="311" r:id="rId16"/>
    <p:sldId id="312" r:id="rId17"/>
    <p:sldId id="313" r:id="rId18"/>
    <p:sldId id="314" r:id="rId19"/>
    <p:sldId id="315" r:id="rId20"/>
    <p:sldId id="323" r:id="rId21"/>
    <p:sldId id="324" r:id="rId22"/>
    <p:sldId id="317" r:id="rId23"/>
    <p:sldId id="318" r:id="rId24"/>
    <p:sldId id="320" r:id="rId25"/>
    <p:sldId id="321" r:id="rId26"/>
    <p:sldId id="322" r:id="rId27"/>
    <p:sldId id="326" r:id="rId28"/>
    <p:sldId id="327" r:id="rId29"/>
    <p:sldId id="328" r:id="rId30"/>
    <p:sldId id="329" r:id="rId31"/>
    <p:sldId id="330" r:id="rId32"/>
    <p:sldId id="331" r:id="rId33"/>
    <p:sldId id="307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E79"/>
    <a:srgbClr val="FABE00"/>
    <a:srgbClr val="FF9900"/>
    <a:srgbClr val="F3931D"/>
    <a:srgbClr val="2A388F"/>
    <a:srgbClr val="FFFFFF"/>
    <a:srgbClr val="FFC819"/>
    <a:srgbClr val="FFC000"/>
    <a:srgbClr val="FDFDFD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11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EEB58-4F6E-431C-B3CE-95F4901D9410}" type="datetimeFigureOut">
              <a:rPr lang="id-ID" smtClean="0"/>
              <a:t>15/07/2021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35AF-076E-4E97-8379-681750B14E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0579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76C17-A98D-4B8A-916D-3CFF1331C282}" type="datetimeFigureOut">
              <a:rPr lang="id-ID" smtClean="0"/>
              <a:t>15/07/2021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B744B-F0FD-4F47-85DA-B28D75385C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064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-1" y="1020727"/>
            <a:ext cx="6868634" cy="3689498"/>
          </a:xfrm>
          <a:custGeom>
            <a:avLst/>
            <a:gdLst>
              <a:gd name="connsiteX0" fmla="*/ 0 w 6868634"/>
              <a:gd name="connsiteY0" fmla="*/ 0 h 3657600"/>
              <a:gd name="connsiteX1" fmla="*/ 6868634 w 6868634"/>
              <a:gd name="connsiteY1" fmla="*/ 0 h 3657600"/>
              <a:gd name="connsiteX2" fmla="*/ 6868634 w 6868634"/>
              <a:gd name="connsiteY2" fmla="*/ 3657600 h 3657600"/>
              <a:gd name="connsiteX3" fmla="*/ 0 w 6868634"/>
              <a:gd name="connsiteY3" fmla="*/ 3657600 h 3657600"/>
              <a:gd name="connsiteX4" fmla="*/ 0 w 6868634"/>
              <a:gd name="connsiteY4" fmla="*/ 0 h 3657600"/>
              <a:gd name="connsiteX0" fmla="*/ 0 w 6868634"/>
              <a:gd name="connsiteY0" fmla="*/ 0 h 3678865"/>
              <a:gd name="connsiteX1" fmla="*/ 6868634 w 6868634"/>
              <a:gd name="connsiteY1" fmla="*/ 0 h 3678865"/>
              <a:gd name="connsiteX2" fmla="*/ 4603899 w 6868634"/>
              <a:gd name="connsiteY2" fmla="*/ 3678865 h 3678865"/>
              <a:gd name="connsiteX3" fmla="*/ 0 w 6868634"/>
              <a:gd name="connsiteY3" fmla="*/ 3657600 h 3678865"/>
              <a:gd name="connsiteX4" fmla="*/ 0 w 6868634"/>
              <a:gd name="connsiteY4" fmla="*/ 0 h 3678865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8634" h="3689498">
                <a:moveTo>
                  <a:pt x="0" y="0"/>
                </a:moveTo>
                <a:lnTo>
                  <a:pt x="6868634" y="0"/>
                </a:lnTo>
                <a:lnTo>
                  <a:pt x="5305648" y="3689498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54000">
                <a:srgbClr val="FFC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/>
          <p:cNvSpPr/>
          <p:nvPr userDrawn="1"/>
        </p:nvSpPr>
        <p:spPr>
          <a:xfrm>
            <a:off x="-1" y="6732381"/>
            <a:ext cx="9144000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478" y="1614596"/>
            <a:ext cx="5327132" cy="2501760"/>
          </a:xfrm>
        </p:spPr>
        <p:txBody>
          <a:bodyPr anchor="t"/>
          <a:lstStyle>
            <a:lvl1pPr algn="l">
              <a:defRPr sz="6000" b="0" cap="none" spc="0">
                <a:ln w="0"/>
                <a:solidFill>
                  <a:srgbClr val="1F4E7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013736" y="3773976"/>
            <a:ext cx="5141348" cy="2348528"/>
          </a:xfrm>
          <a:custGeom>
            <a:avLst/>
            <a:gdLst>
              <a:gd name="connsiteX0" fmla="*/ 0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0 w 5158408"/>
              <a:gd name="connsiteY4" fmla="*/ 0 h 2348528"/>
              <a:gd name="connsiteX0" fmla="*/ 1023582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0 h 2348528"/>
              <a:gd name="connsiteX0" fmla="*/ 999699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999699 w 5158408"/>
              <a:gd name="connsiteY4" fmla="*/ 3412 h 2348528"/>
              <a:gd name="connsiteX0" fmla="*/ 1023582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348" h="2348528">
                <a:moveTo>
                  <a:pt x="1006522" y="3412"/>
                </a:moveTo>
                <a:lnTo>
                  <a:pt x="5141348" y="0"/>
                </a:lnTo>
                <a:lnTo>
                  <a:pt x="5141348" y="2348528"/>
                </a:lnTo>
                <a:lnTo>
                  <a:pt x="0" y="2345116"/>
                </a:lnTo>
                <a:lnTo>
                  <a:pt x="1006522" y="3412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231197" y="3779517"/>
            <a:ext cx="1240081" cy="2344845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" fmla="*/ 1008611 w 1236409"/>
              <a:gd name="connsiteY0" fmla="*/ 0 h 2360817"/>
              <a:gd name="connsiteX1" fmla="*/ 1236409 w 1236409"/>
              <a:gd name="connsiteY1" fmla="*/ 0 h 2360817"/>
              <a:gd name="connsiteX2" fmla="*/ 1236409 w 1236409"/>
              <a:gd name="connsiteY2" fmla="*/ 2360817 h 2360817"/>
              <a:gd name="connsiteX3" fmla="*/ 0 w 1236409"/>
              <a:gd name="connsiteY3" fmla="*/ 2360817 h 2360817"/>
              <a:gd name="connsiteX4" fmla="*/ 1008611 w 1236409"/>
              <a:gd name="connsiteY4" fmla="*/ 0 h 2360817"/>
              <a:gd name="connsiteX0" fmla="*/ 1008611 w 1236409"/>
              <a:gd name="connsiteY0" fmla="*/ 0 h 2366359"/>
              <a:gd name="connsiteX1" fmla="*/ 1236409 w 1236409"/>
              <a:gd name="connsiteY1" fmla="*/ 0 h 2366359"/>
              <a:gd name="connsiteX2" fmla="*/ 216715 w 1236409"/>
              <a:gd name="connsiteY2" fmla="*/ 2366359 h 2366359"/>
              <a:gd name="connsiteX3" fmla="*/ 0 w 1236409"/>
              <a:gd name="connsiteY3" fmla="*/ 2360817 h 2366359"/>
              <a:gd name="connsiteX4" fmla="*/ 1008611 w 1236409"/>
              <a:gd name="connsiteY4" fmla="*/ 0 h 2366359"/>
              <a:gd name="connsiteX0" fmla="*/ 1012283 w 1240081"/>
              <a:gd name="connsiteY0" fmla="*/ 0 h 2368236"/>
              <a:gd name="connsiteX1" fmla="*/ 1240081 w 1240081"/>
              <a:gd name="connsiteY1" fmla="*/ 0 h 2368236"/>
              <a:gd name="connsiteX2" fmla="*/ 220387 w 1240081"/>
              <a:gd name="connsiteY2" fmla="*/ 2366359 h 2368236"/>
              <a:gd name="connsiteX3" fmla="*/ 0 w 1240081"/>
              <a:gd name="connsiteY3" fmla="*/ 2368236 h 2368236"/>
              <a:gd name="connsiteX4" fmla="*/ 1012283 w 1240081"/>
              <a:gd name="connsiteY4" fmla="*/ 0 h 23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973444" y="4927781"/>
            <a:ext cx="3017617" cy="107340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8086725" y="3773976"/>
            <a:ext cx="847725" cy="1280950"/>
          </a:xfrm>
          <a:custGeom>
            <a:avLst/>
            <a:gdLst>
              <a:gd name="connsiteX0" fmla="*/ 0 w 1134290"/>
              <a:gd name="connsiteY0" fmla="*/ 189052 h 1851102"/>
              <a:gd name="connsiteX1" fmla="*/ 189052 w 1134290"/>
              <a:gd name="connsiteY1" fmla="*/ 0 h 1851102"/>
              <a:gd name="connsiteX2" fmla="*/ 945238 w 1134290"/>
              <a:gd name="connsiteY2" fmla="*/ 0 h 1851102"/>
              <a:gd name="connsiteX3" fmla="*/ 1134290 w 1134290"/>
              <a:gd name="connsiteY3" fmla="*/ 189052 h 1851102"/>
              <a:gd name="connsiteX4" fmla="*/ 1134290 w 1134290"/>
              <a:gd name="connsiteY4" fmla="*/ 1662050 h 1851102"/>
              <a:gd name="connsiteX5" fmla="*/ 945238 w 1134290"/>
              <a:gd name="connsiteY5" fmla="*/ 1851102 h 1851102"/>
              <a:gd name="connsiteX6" fmla="*/ 189052 w 1134290"/>
              <a:gd name="connsiteY6" fmla="*/ 1851102 h 1851102"/>
              <a:gd name="connsiteX7" fmla="*/ 0 w 1134290"/>
              <a:gd name="connsiteY7" fmla="*/ 1662050 h 1851102"/>
              <a:gd name="connsiteX8" fmla="*/ 0 w 1134290"/>
              <a:gd name="connsiteY8" fmla="*/ 189052 h 1851102"/>
              <a:gd name="connsiteX0" fmla="*/ 0 w 1134290"/>
              <a:gd name="connsiteY0" fmla="*/ 202320 h 1864370"/>
              <a:gd name="connsiteX1" fmla="*/ 945238 w 1134290"/>
              <a:gd name="connsiteY1" fmla="*/ 13268 h 1864370"/>
              <a:gd name="connsiteX2" fmla="*/ 1134290 w 1134290"/>
              <a:gd name="connsiteY2" fmla="*/ 202320 h 1864370"/>
              <a:gd name="connsiteX3" fmla="*/ 1134290 w 1134290"/>
              <a:gd name="connsiteY3" fmla="*/ 1675318 h 1864370"/>
              <a:gd name="connsiteX4" fmla="*/ 945238 w 1134290"/>
              <a:gd name="connsiteY4" fmla="*/ 1864370 h 1864370"/>
              <a:gd name="connsiteX5" fmla="*/ 189052 w 1134290"/>
              <a:gd name="connsiteY5" fmla="*/ 1864370 h 1864370"/>
              <a:gd name="connsiteX6" fmla="*/ 0 w 1134290"/>
              <a:gd name="connsiteY6" fmla="*/ 1675318 h 1864370"/>
              <a:gd name="connsiteX7" fmla="*/ 0 w 1134290"/>
              <a:gd name="connsiteY7" fmla="*/ 202320 h 1864370"/>
              <a:gd name="connsiteX0" fmla="*/ 0 w 1134290"/>
              <a:gd name="connsiteY0" fmla="*/ 184125 h 1846175"/>
              <a:gd name="connsiteX1" fmla="*/ 1134290 w 1134290"/>
              <a:gd name="connsiteY1" fmla="*/ 184125 h 1846175"/>
              <a:gd name="connsiteX2" fmla="*/ 1134290 w 1134290"/>
              <a:gd name="connsiteY2" fmla="*/ 1657123 h 1846175"/>
              <a:gd name="connsiteX3" fmla="*/ 945238 w 1134290"/>
              <a:gd name="connsiteY3" fmla="*/ 1846175 h 1846175"/>
              <a:gd name="connsiteX4" fmla="*/ 189052 w 1134290"/>
              <a:gd name="connsiteY4" fmla="*/ 1846175 h 1846175"/>
              <a:gd name="connsiteX5" fmla="*/ 0 w 1134290"/>
              <a:gd name="connsiteY5" fmla="*/ 1657123 h 1846175"/>
              <a:gd name="connsiteX6" fmla="*/ 0 w 1134290"/>
              <a:gd name="connsiteY6" fmla="*/ 184125 h 1846175"/>
              <a:gd name="connsiteX0" fmla="*/ 0 w 1134290"/>
              <a:gd name="connsiteY0" fmla="*/ 0 h 1662050"/>
              <a:gd name="connsiteX1" fmla="*/ 1134290 w 1134290"/>
              <a:gd name="connsiteY1" fmla="*/ 0 h 1662050"/>
              <a:gd name="connsiteX2" fmla="*/ 1134290 w 1134290"/>
              <a:gd name="connsiteY2" fmla="*/ 1472998 h 1662050"/>
              <a:gd name="connsiteX3" fmla="*/ 945238 w 1134290"/>
              <a:gd name="connsiteY3" fmla="*/ 1662050 h 1662050"/>
              <a:gd name="connsiteX4" fmla="*/ 189052 w 1134290"/>
              <a:gd name="connsiteY4" fmla="*/ 1662050 h 1662050"/>
              <a:gd name="connsiteX5" fmla="*/ 0 w 1134290"/>
              <a:gd name="connsiteY5" fmla="*/ 1472998 h 1662050"/>
              <a:gd name="connsiteX6" fmla="*/ 0 w 1134290"/>
              <a:gd name="connsiteY6" fmla="*/ 0 h 1662050"/>
              <a:gd name="connsiteX0" fmla="*/ 12 w 1134302"/>
              <a:gd name="connsiteY0" fmla="*/ 0 h 1662050"/>
              <a:gd name="connsiteX1" fmla="*/ 1134302 w 1134302"/>
              <a:gd name="connsiteY1" fmla="*/ 0 h 1662050"/>
              <a:gd name="connsiteX2" fmla="*/ 1134302 w 1134302"/>
              <a:gd name="connsiteY2" fmla="*/ 1472998 h 1662050"/>
              <a:gd name="connsiteX3" fmla="*/ 945250 w 1134302"/>
              <a:gd name="connsiteY3" fmla="*/ 1662050 h 1662050"/>
              <a:gd name="connsiteX4" fmla="*/ 189064 w 1134302"/>
              <a:gd name="connsiteY4" fmla="*/ 1662050 h 1662050"/>
              <a:gd name="connsiteX5" fmla="*/ 12 w 1134302"/>
              <a:gd name="connsiteY5" fmla="*/ 1472998 h 1662050"/>
              <a:gd name="connsiteX6" fmla="*/ 0 w 1134302"/>
              <a:gd name="connsiteY6" fmla="*/ 381100 h 1662050"/>
              <a:gd name="connsiteX7" fmla="*/ 12 w 1134302"/>
              <a:gd name="connsiteY7" fmla="*/ 0 h 1662050"/>
              <a:gd name="connsiteX0" fmla="*/ 12 w 1134302"/>
              <a:gd name="connsiteY0" fmla="*/ 0 h 1662050"/>
              <a:gd name="connsiteX1" fmla="*/ 1134302 w 1134302"/>
              <a:gd name="connsiteY1" fmla="*/ 0 h 1662050"/>
              <a:gd name="connsiteX2" fmla="*/ 1133475 w 1134302"/>
              <a:gd name="connsiteY2" fmla="*/ 381100 h 1662050"/>
              <a:gd name="connsiteX3" fmla="*/ 1134302 w 1134302"/>
              <a:gd name="connsiteY3" fmla="*/ 1472998 h 1662050"/>
              <a:gd name="connsiteX4" fmla="*/ 945250 w 1134302"/>
              <a:gd name="connsiteY4" fmla="*/ 1662050 h 1662050"/>
              <a:gd name="connsiteX5" fmla="*/ 189064 w 1134302"/>
              <a:gd name="connsiteY5" fmla="*/ 1662050 h 1662050"/>
              <a:gd name="connsiteX6" fmla="*/ 12 w 1134302"/>
              <a:gd name="connsiteY6" fmla="*/ 1472998 h 1662050"/>
              <a:gd name="connsiteX7" fmla="*/ 0 w 1134302"/>
              <a:gd name="connsiteY7" fmla="*/ 381100 h 1662050"/>
              <a:gd name="connsiteX8" fmla="*/ 12 w 1134302"/>
              <a:gd name="connsiteY8" fmla="*/ 0 h 1662050"/>
              <a:gd name="connsiteX0" fmla="*/ 12 w 1134302"/>
              <a:gd name="connsiteY0" fmla="*/ 0 h 1662050"/>
              <a:gd name="connsiteX1" fmla="*/ 1133475 w 1134302"/>
              <a:gd name="connsiteY1" fmla="*/ 381100 h 1662050"/>
              <a:gd name="connsiteX2" fmla="*/ 1134302 w 1134302"/>
              <a:gd name="connsiteY2" fmla="*/ 1472998 h 1662050"/>
              <a:gd name="connsiteX3" fmla="*/ 945250 w 1134302"/>
              <a:gd name="connsiteY3" fmla="*/ 1662050 h 1662050"/>
              <a:gd name="connsiteX4" fmla="*/ 189064 w 1134302"/>
              <a:gd name="connsiteY4" fmla="*/ 1662050 h 1662050"/>
              <a:gd name="connsiteX5" fmla="*/ 12 w 1134302"/>
              <a:gd name="connsiteY5" fmla="*/ 1472998 h 1662050"/>
              <a:gd name="connsiteX6" fmla="*/ 0 w 1134302"/>
              <a:gd name="connsiteY6" fmla="*/ 381100 h 1662050"/>
              <a:gd name="connsiteX7" fmla="*/ 12 w 1134302"/>
              <a:gd name="connsiteY7" fmla="*/ 0 h 1662050"/>
              <a:gd name="connsiteX0" fmla="*/ 0 w 1134302"/>
              <a:gd name="connsiteY0" fmla="*/ 136488 h 1417438"/>
              <a:gd name="connsiteX1" fmla="*/ 1133475 w 1134302"/>
              <a:gd name="connsiteY1" fmla="*/ 136488 h 1417438"/>
              <a:gd name="connsiteX2" fmla="*/ 1134302 w 1134302"/>
              <a:gd name="connsiteY2" fmla="*/ 1228386 h 1417438"/>
              <a:gd name="connsiteX3" fmla="*/ 945250 w 1134302"/>
              <a:gd name="connsiteY3" fmla="*/ 1417438 h 1417438"/>
              <a:gd name="connsiteX4" fmla="*/ 189064 w 1134302"/>
              <a:gd name="connsiteY4" fmla="*/ 1417438 h 1417438"/>
              <a:gd name="connsiteX5" fmla="*/ 12 w 1134302"/>
              <a:gd name="connsiteY5" fmla="*/ 1228386 h 1417438"/>
              <a:gd name="connsiteX6" fmla="*/ 0 w 1134302"/>
              <a:gd name="connsiteY6" fmla="*/ 136488 h 1417438"/>
              <a:gd name="connsiteX0" fmla="*/ 0 w 1134302"/>
              <a:gd name="connsiteY0" fmla="*/ 0 h 1280950"/>
              <a:gd name="connsiteX1" fmla="*/ 1133475 w 1134302"/>
              <a:gd name="connsiteY1" fmla="*/ 0 h 1280950"/>
              <a:gd name="connsiteX2" fmla="*/ 1134302 w 1134302"/>
              <a:gd name="connsiteY2" fmla="*/ 1091898 h 1280950"/>
              <a:gd name="connsiteX3" fmla="*/ 945250 w 1134302"/>
              <a:gd name="connsiteY3" fmla="*/ 1280950 h 1280950"/>
              <a:gd name="connsiteX4" fmla="*/ 189064 w 1134302"/>
              <a:gd name="connsiteY4" fmla="*/ 1280950 h 1280950"/>
              <a:gd name="connsiteX5" fmla="*/ 12 w 1134302"/>
              <a:gd name="connsiteY5" fmla="*/ 1091898 h 1280950"/>
              <a:gd name="connsiteX6" fmla="*/ 0 w 1134302"/>
              <a:gd name="connsiteY6" fmla="*/ 0 h 128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302" h="1280950">
                <a:moveTo>
                  <a:pt x="0" y="0"/>
                </a:moveTo>
                <a:lnTo>
                  <a:pt x="1133475" y="0"/>
                </a:lnTo>
                <a:cubicBezTo>
                  <a:pt x="1133751" y="363966"/>
                  <a:pt x="1134026" y="727932"/>
                  <a:pt x="1134302" y="1091898"/>
                </a:cubicBezTo>
                <a:cubicBezTo>
                  <a:pt x="1134302" y="1196309"/>
                  <a:pt x="1049661" y="1280950"/>
                  <a:pt x="945250" y="1280950"/>
                </a:cubicBezTo>
                <a:lnTo>
                  <a:pt x="189064" y="1280950"/>
                </a:lnTo>
                <a:cubicBezTo>
                  <a:pt x="84653" y="1280950"/>
                  <a:pt x="12" y="1196309"/>
                  <a:pt x="12" y="109189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04800" dist="76200" dir="5400000" sx="98000" sy="98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32" y="3976955"/>
            <a:ext cx="712510" cy="874993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48479" y="5386388"/>
            <a:ext cx="3378960" cy="736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F4E79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5334964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11977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171997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584115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2370" y="1052623"/>
            <a:ext cx="689787" cy="512434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052623"/>
            <a:ext cx="6952364" cy="512434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738652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SzPct val="97000"/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d-ID" dirty="0" smtClean="0"/>
              <a:t> </a:t>
            </a:r>
            <a:r>
              <a:rPr lang="en-US" dirty="0" smtClean="0"/>
              <a:t>Click to edit Master text styles</a:t>
            </a:r>
          </a:p>
          <a:p>
            <a:pPr lvl="1"/>
            <a:r>
              <a:rPr lang="id-ID" dirty="0" smtClean="0"/>
              <a:t> </a:t>
            </a:r>
            <a:r>
              <a:rPr lang="en-US" dirty="0" smtClean="0"/>
              <a:t>Second level</a:t>
            </a:r>
          </a:p>
          <a:p>
            <a:pPr lvl="2"/>
            <a:r>
              <a:rPr lang="id-ID" dirty="0" smtClean="0"/>
              <a:t> </a:t>
            </a: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049386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/>
          <p:cNvSpPr/>
          <p:nvPr userDrawn="1"/>
        </p:nvSpPr>
        <p:spPr>
          <a:xfrm>
            <a:off x="-1" y="1020727"/>
            <a:ext cx="6868634" cy="3689498"/>
          </a:xfrm>
          <a:custGeom>
            <a:avLst/>
            <a:gdLst>
              <a:gd name="connsiteX0" fmla="*/ 0 w 6868634"/>
              <a:gd name="connsiteY0" fmla="*/ 0 h 3657600"/>
              <a:gd name="connsiteX1" fmla="*/ 6868634 w 6868634"/>
              <a:gd name="connsiteY1" fmla="*/ 0 h 3657600"/>
              <a:gd name="connsiteX2" fmla="*/ 6868634 w 6868634"/>
              <a:gd name="connsiteY2" fmla="*/ 3657600 h 3657600"/>
              <a:gd name="connsiteX3" fmla="*/ 0 w 6868634"/>
              <a:gd name="connsiteY3" fmla="*/ 3657600 h 3657600"/>
              <a:gd name="connsiteX4" fmla="*/ 0 w 6868634"/>
              <a:gd name="connsiteY4" fmla="*/ 0 h 3657600"/>
              <a:gd name="connsiteX0" fmla="*/ 0 w 6868634"/>
              <a:gd name="connsiteY0" fmla="*/ 0 h 3678865"/>
              <a:gd name="connsiteX1" fmla="*/ 6868634 w 6868634"/>
              <a:gd name="connsiteY1" fmla="*/ 0 h 3678865"/>
              <a:gd name="connsiteX2" fmla="*/ 4603899 w 6868634"/>
              <a:gd name="connsiteY2" fmla="*/ 3678865 h 3678865"/>
              <a:gd name="connsiteX3" fmla="*/ 0 w 6868634"/>
              <a:gd name="connsiteY3" fmla="*/ 3657600 h 3678865"/>
              <a:gd name="connsiteX4" fmla="*/ 0 w 6868634"/>
              <a:gd name="connsiteY4" fmla="*/ 0 h 3678865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8634" h="3689498">
                <a:moveTo>
                  <a:pt x="0" y="0"/>
                </a:moveTo>
                <a:lnTo>
                  <a:pt x="6868634" y="0"/>
                </a:lnTo>
                <a:lnTo>
                  <a:pt x="5305648" y="3689498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78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/>
          <p:cNvSpPr/>
          <p:nvPr userDrawn="1"/>
        </p:nvSpPr>
        <p:spPr>
          <a:xfrm>
            <a:off x="0" y="6742432"/>
            <a:ext cx="9144000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11"/>
          <p:cNvSpPr/>
          <p:nvPr userDrawn="1"/>
        </p:nvSpPr>
        <p:spPr>
          <a:xfrm>
            <a:off x="4231197" y="3779517"/>
            <a:ext cx="1240081" cy="2344845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" fmla="*/ 1008611 w 1236409"/>
              <a:gd name="connsiteY0" fmla="*/ 0 h 2360817"/>
              <a:gd name="connsiteX1" fmla="*/ 1236409 w 1236409"/>
              <a:gd name="connsiteY1" fmla="*/ 0 h 2360817"/>
              <a:gd name="connsiteX2" fmla="*/ 1236409 w 1236409"/>
              <a:gd name="connsiteY2" fmla="*/ 2360817 h 2360817"/>
              <a:gd name="connsiteX3" fmla="*/ 0 w 1236409"/>
              <a:gd name="connsiteY3" fmla="*/ 2360817 h 2360817"/>
              <a:gd name="connsiteX4" fmla="*/ 1008611 w 1236409"/>
              <a:gd name="connsiteY4" fmla="*/ 0 h 2360817"/>
              <a:gd name="connsiteX0" fmla="*/ 1008611 w 1236409"/>
              <a:gd name="connsiteY0" fmla="*/ 0 h 2366359"/>
              <a:gd name="connsiteX1" fmla="*/ 1236409 w 1236409"/>
              <a:gd name="connsiteY1" fmla="*/ 0 h 2366359"/>
              <a:gd name="connsiteX2" fmla="*/ 216715 w 1236409"/>
              <a:gd name="connsiteY2" fmla="*/ 2366359 h 2366359"/>
              <a:gd name="connsiteX3" fmla="*/ 0 w 1236409"/>
              <a:gd name="connsiteY3" fmla="*/ 2360817 h 2366359"/>
              <a:gd name="connsiteX4" fmla="*/ 1008611 w 1236409"/>
              <a:gd name="connsiteY4" fmla="*/ 0 h 2366359"/>
              <a:gd name="connsiteX0" fmla="*/ 1012283 w 1240081"/>
              <a:gd name="connsiteY0" fmla="*/ 0 h 2368236"/>
              <a:gd name="connsiteX1" fmla="*/ 1240081 w 1240081"/>
              <a:gd name="connsiteY1" fmla="*/ 0 h 2368236"/>
              <a:gd name="connsiteX2" fmla="*/ 220387 w 1240081"/>
              <a:gd name="connsiteY2" fmla="*/ 2366359 h 2368236"/>
              <a:gd name="connsiteX3" fmla="*/ 0 w 1240081"/>
              <a:gd name="connsiteY3" fmla="*/ 2368236 h 2368236"/>
              <a:gd name="connsiteX4" fmla="*/ 1012283 w 1240081"/>
              <a:gd name="connsiteY4" fmla="*/ 0 h 23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747" y="2306472"/>
            <a:ext cx="4941277" cy="2282992"/>
          </a:xfrm>
        </p:spPr>
        <p:txBody>
          <a:bodyPr anchor="t"/>
          <a:lstStyle>
            <a:lvl1pPr>
              <a:defRPr sz="4400">
                <a:solidFill>
                  <a:srgbClr val="1F4E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485" y="5676937"/>
            <a:ext cx="3206957" cy="8052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7" y="5644456"/>
            <a:ext cx="712510" cy="874993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>
            <a:off x="983974" y="5692667"/>
            <a:ext cx="0" cy="77857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147724" y="-25020"/>
            <a:ext cx="5020276" cy="6908041"/>
          </a:xfrm>
          <a:custGeom>
            <a:avLst/>
            <a:gdLst>
              <a:gd name="connsiteX0" fmla="*/ 0 w 4997450"/>
              <a:gd name="connsiteY0" fmla="*/ 6888163 h 6888163"/>
              <a:gd name="connsiteX1" fmla="*/ 2312870 w 4997450"/>
              <a:gd name="connsiteY1" fmla="*/ 0 h 6888163"/>
              <a:gd name="connsiteX2" fmla="*/ 4997450 w 4997450"/>
              <a:gd name="connsiteY2" fmla="*/ 0 h 6888163"/>
              <a:gd name="connsiteX3" fmla="*/ 2684580 w 4997450"/>
              <a:gd name="connsiteY3" fmla="*/ 6888163 h 6888163"/>
              <a:gd name="connsiteX4" fmla="*/ 0 w 4997450"/>
              <a:gd name="connsiteY4" fmla="*/ 6888163 h 6888163"/>
              <a:gd name="connsiteX0" fmla="*/ 0 w 5010337"/>
              <a:gd name="connsiteY0" fmla="*/ 6888163 h 6908041"/>
              <a:gd name="connsiteX1" fmla="*/ 2312870 w 5010337"/>
              <a:gd name="connsiteY1" fmla="*/ 0 h 6908041"/>
              <a:gd name="connsiteX2" fmla="*/ 4997450 w 5010337"/>
              <a:gd name="connsiteY2" fmla="*/ 0 h 6908041"/>
              <a:gd name="connsiteX3" fmla="*/ 5010337 w 5010337"/>
              <a:gd name="connsiteY3" fmla="*/ 6908041 h 6908041"/>
              <a:gd name="connsiteX4" fmla="*/ 0 w 5010337"/>
              <a:gd name="connsiteY4" fmla="*/ 6888163 h 6908041"/>
              <a:gd name="connsiteX0" fmla="*/ 0 w 5010337"/>
              <a:gd name="connsiteY0" fmla="*/ 6888163 h 6908041"/>
              <a:gd name="connsiteX1" fmla="*/ 2909218 w 5010337"/>
              <a:gd name="connsiteY1" fmla="*/ 0 h 6908041"/>
              <a:gd name="connsiteX2" fmla="*/ 4997450 w 5010337"/>
              <a:gd name="connsiteY2" fmla="*/ 0 h 6908041"/>
              <a:gd name="connsiteX3" fmla="*/ 5010337 w 5010337"/>
              <a:gd name="connsiteY3" fmla="*/ 6908041 h 6908041"/>
              <a:gd name="connsiteX4" fmla="*/ 0 w 5010337"/>
              <a:gd name="connsiteY4" fmla="*/ 6888163 h 6908041"/>
              <a:gd name="connsiteX0" fmla="*/ 0 w 5020276"/>
              <a:gd name="connsiteY0" fmla="*/ 6888163 h 6908041"/>
              <a:gd name="connsiteX1" fmla="*/ 2919157 w 5020276"/>
              <a:gd name="connsiteY1" fmla="*/ 0 h 6908041"/>
              <a:gd name="connsiteX2" fmla="*/ 5007389 w 5020276"/>
              <a:gd name="connsiteY2" fmla="*/ 0 h 6908041"/>
              <a:gd name="connsiteX3" fmla="*/ 5020276 w 5020276"/>
              <a:gd name="connsiteY3" fmla="*/ 6908041 h 6908041"/>
              <a:gd name="connsiteX4" fmla="*/ 0 w 5020276"/>
              <a:gd name="connsiteY4" fmla="*/ 6888163 h 690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0276" h="6908041">
                <a:moveTo>
                  <a:pt x="0" y="6888163"/>
                </a:moveTo>
                <a:lnTo>
                  <a:pt x="2919157" y="0"/>
                </a:lnTo>
                <a:lnTo>
                  <a:pt x="5007389" y="0"/>
                </a:lnTo>
                <a:cubicBezTo>
                  <a:pt x="5011685" y="2302680"/>
                  <a:pt x="5015980" y="4605361"/>
                  <a:pt x="5020276" y="6908041"/>
                </a:cubicBezTo>
                <a:lnTo>
                  <a:pt x="0" y="688816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effectLst>
            <a:outerShdw blurRad="152400" dist="38100" dir="13500000" algn="br" rotWithShape="0">
              <a:prstClr val="black">
                <a:alpha val="14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5002609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4967190" y="1961517"/>
            <a:ext cx="1673196" cy="1207301"/>
          </a:xfrm>
          <a:prstGeom prst="roundRect">
            <a:avLst>
              <a:gd name="adj" fmla="val 25406"/>
            </a:avLst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13"/>
          <p:cNvSpPr/>
          <p:nvPr userDrawn="1"/>
        </p:nvSpPr>
        <p:spPr>
          <a:xfrm rot="10800000" flipH="1">
            <a:off x="0" y="1461873"/>
            <a:ext cx="6864724" cy="4230130"/>
          </a:xfrm>
          <a:custGeom>
            <a:avLst/>
            <a:gdLst>
              <a:gd name="connsiteX0" fmla="*/ 0 w 6864724"/>
              <a:gd name="connsiteY0" fmla="*/ 0 h 4209960"/>
              <a:gd name="connsiteX1" fmla="*/ 6864724 w 6864724"/>
              <a:gd name="connsiteY1" fmla="*/ 0 h 4209960"/>
              <a:gd name="connsiteX2" fmla="*/ 6864724 w 6864724"/>
              <a:gd name="connsiteY2" fmla="*/ 4209960 h 4209960"/>
              <a:gd name="connsiteX3" fmla="*/ 0 w 6864724"/>
              <a:gd name="connsiteY3" fmla="*/ 4209960 h 4209960"/>
              <a:gd name="connsiteX4" fmla="*/ 0 w 6864724"/>
              <a:gd name="connsiteY4" fmla="*/ 0 h 4209960"/>
              <a:gd name="connsiteX0" fmla="*/ 0 w 6864724"/>
              <a:gd name="connsiteY0" fmla="*/ 0 h 4209960"/>
              <a:gd name="connsiteX1" fmla="*/ 6864724 w 6864724"/>
              <a:gd name="connsiteY1" fmla="*/ 0 h 4209960"/>
              <a:gd name="connsiteX2" fmla="*/ 4390465 w 6864724"/>
              <a:gd name="connsiteY2" fmla="*/ 4209960 h 4209960"/>
              <a:gd name="connsiteX3" fmla="*/ 0 w 6864724"/>
              <a:gd name="connsiteY3" fmla="*/ 4209960 h 4209960"/>
              <a:gd name="connsiteX4" fmla="*/ 0 w 6864724"/>
              <a:gd name="connsiteY4" fmla="*/ 0 h 4209960"/>
              <a:gd name="connsiteX0" fmla="*/ 0 w 6864724"/>
              <a:gd name="connsiteY0" fmla="*/ 0 h 4236854"/>
              <a:gd name="connsiteX1" fmla="*/ 6864724 w 6864724"/>
              <a:gd name="connsiteY1" fmla="*/ 0 h 4236854"/>
              <a:gd name="connsiteX2" fmla="*/ 5029200 w 6864724"/>
              <a:gd name="connsiteY2" fmla="*/ 4236854 h 4236854"/>
              <a:gd name="connsiteX3" fmla="*/ 0 w 6864724"/>
              <a:gd name="connsiteY3" fmla="*/ 4209960 h 4236854"/>
              <a:gd name="connsiteX4" fmla="*/ 0 w 6864724"/>
              <a:gd name="connsiteY4" fmla="*/ 0 h 4236854"/>
              <a:gd name="connsiteX0" fmla="*/ 0 w 6864724"/>
              <a:gd name="connsiteY0" fmla="*/ 0 h 4230130"/>
              <a:gd name="connsiteX1" fmla="*/ 6864724 w 6864724"/>
              <a:gd name="connsiteY1" fmla="*/ 0 h 4230130"/>
              <a:gd name="connsiteX2" fmla="*/ 5035924 w 6864724"/>
              <a:gd name="connsiteY2" fmla="*/ 4230130 h 4230130"/>
              <a:gd name="connsiteX3" fmla="*/ 0 w 6864724"/>
              <a:gd name="connsiteY3" fmla="*/ 4209960 h 4230130"/>
              <a:gd name="connsiteX4" fmla="*/ 0 w 6864724"/>
              <a:gd name="connsiteY4" fmla="*/ 0 h 423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4724" h="4230130">
                <a:moveTo>
                  <a:pt x="0" y="0"/>
                </a:moveTo>
                <a:lnTo>
                  <a:pt x="6864724" y="0"/>
                </a:lnTo>
                <a:lnTo>
                  <a:pt x="5035924" y="4230130"/>
                </a:lnTo>
                <a:lnTo>
                  <a:pt x="0" y="42099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100000">
                <a:srgbClr val="FFC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8"/>
          <p:cNvSpPr/>
          <p:nvPr userDrawn="1"/>
        </p:nvSpPr>
        <p:spPr>
          <a:xfrm>
            <a:off x="3366187" y="3751385"/>
            <a:ext cx="5788897" cy="2371119"/>
          </a:xfrm>
          <a:custGeom>
            <a:avLst/>
            <a:gdLst>
              <a:gd name="connsiteX0" fmla="*/ 0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0 w 5158408"/>
              <a:gd name="connsiteY4" fmla="*/ 0 h 2348528"/>
              <a:gd name="connsiteX0" fmla="*/ 1023582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0 h 2348528"/>
              <a:gd name="connsiteX0" fmla="*/ 999699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999699 w 5158408"/>
              <a:gd name="connsiteY4" fmla="*/ 3412 h 2348528"/>
              <a:gd name="connsiteX0" fmla="*/ 1023582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348" h="2348528">
                <a:moveTo>
                  <a:pt x="1006522" y="3412"/>
                </a:moveTo>
                <a:lnTo>
                  <a:pt x="5141348" y="0"/>
                </a:lnTo>
                <a:lnTo>
                  <a:pt x="5141348" y="2348528"/>
                </a:lnTo>
                <a:lnTo>
                  <a:pt x="0" y="2345116"/>
                </a:lnTo>
                <a:lnTo>
                  <a:pt x="1006522" y="3412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Rectangle 11"/>
          <p:cNvSpPr/>
          <p:nvPr userDrawn="1"/>
        </p:nvSpPr>
        <p:spPr>
          <a:xfrm>
            <a:off x="3570922" y="3756961"/>
            <a:ext cx="1396268" cy="2367401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" fmla="*/ 1008611 w 1236409"/>
              <a:gd name="connsiteY0" fmla="*/ 0 h 2360817"/>
              <a:gd name="connsiteX1" fmla="*/ 1236409 w 1236409"/>
              <a:gd name="connsiteY1" fmla="*/ 0 h 2360817"/>
              <a:gd name="connsiteX2" fmla="*/ 1236409 w 1236409"/>
              <a:gd name="connsiteY2" fmla="*/ 2360817 h 2360817"/>
              <a:gd name="connsiteX3" fmla="*/ 0 w 1236409"/>
              <a:gd name="connsiteY3" fmla="*/ 2360817 h 2360817"/>
              <a:gd name="connsiteX4" fmla="*/ 1008611 w 1236409"/>
              <a:gd name="connsiteY4" fmla="*/ 0 h 2360817"/>
              <a:gd name="connsiteX0" fmla="*/ 1008611 w 1236409"/>
              <a:gd name="connsiteY0" fmla="*/ 0 h 2366359"/>
              <a:gd name="connsiteX1" fmla="*/ 1236409 w 1236409"/>
              <a:gd name="connsiteY1" fmla="*/ 0 h 2366359"/>
              <a:gd name="connsiteX2" fmla="*/ 216715 w 1236409"/>
              <a:gd name="connsiteY2" fmla="*/ 2366359 h 2366359"/>
              <a:gd name="connsiteX3" fmla="*/ 0 w 1236409"/>
              <a:gd name="connsiteY3" fmla="*/ 2360817 h 2366359"/>
              <a:gd name="connsiteX4" fmla="*/ 1008611 w 1236409"/>
              <a:gd name="connsiteY4" fmla="*/ 0 h 2366359"/>
              <a:gd name="connsiteX0" fmla="*/ 1012283 w 1240081"/>
              <a:gd name="connsiteY0" fmla="*/ 0 h 2368236"/>
              <a:gd name="connsiteX1" fmla="*/ 1240081 w 1240081"/>
              <a:gd name="connsiteY1" fmla="*/ 0 h 2368236"/>
              <a:gd name="connsiteX2" fmla="*/ 220387 w 1240081"/>
              <a:gd name="connsiteY2" fmla="*/ 2366359 h 2368236"/>
              <a:gd name="connsiteX3" fmla="*/ 0 w 1240081"/>
              <a:gd name="connsiteY3" fmla="*/ 2368236 h 2368236"/>
              <a:gd name="connsiteX4" fmla="*/ 1012283 w 1240081"/>
              <a:gd name="connsiteY4" fmla="*/ 0 h 23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88" y="2127670"/>
            <a:ext cx="712510" cy="874993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52401" y="0"/>
            <a:ext cx="2562734" cy="53691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29908" y="3845169"/>
            <a:ext cx="4227347" cy="2062085"/>
          </a:xfr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774659" y="2110893"/>
            <a:ext cx="2414954" cy="12731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F4E7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id-ID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595013"/>
            <a:ext cx="3168500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52400" y="5995988"/>
            <a:ext cx="2930525" cy="457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98718184"/>
      </p:ext>
    </p:extLst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12112"/>
            <a:ext cx="3886200" cy="49648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12112"/>
            <a:ext cx="3886200" cy="49648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32551"/>
            <a:ext cx="3086100" cy="365125"/>
          </a:xfrm>
        </p:spPr>
        <p:txBody>
          <a:bodyPr/>
          <a:lstStyle/>
          <a:p>
            <a:fld id="{DBE51E99-431A-454D-944A-145FAB5CD6F3}" type="datetime1">
              <a:rPr lang="id-ID" smtClean="0"/>
              <a:pPr/>
              <a:t>15/07/2021</a:t>
            </a:fld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432551"/>
            <a:ext cx="2057400" cy="365125"/>
          </a:xfrm>
        </p:spPr>
        <p:txBody>
          <a:bodyPr/>
          <a:lstStyle/>
          <a:p>
            <a:fld id="{9E0E0167-63BD-46DD-9C26-622BA3947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804493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8775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775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324657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119627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605185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57400" y="1895475"/>
            <a:ext cx="4143375" cy="3267075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546257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475228"/>
            <a:ext cx="2711302" cy="39142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2421566" y="6311899"/>
            <a:ext cx="6722434" cy="554758"/>
          </a:xfrm>
          <a:custGeom>
            <a:avLst/>
            <a:gdLst>
              <a:gd name="connsiteX0" fmla="*/ 0 w 6722434"/>
              <a:gd name="connsiteY0" fmla="*/ 0 h 554758"/>
              <a:gd name="connsiteX1" fmla="*/ 6722434 w 6722434"/>
              <a:gd name="connsiteY1" fmla="*/ 0 h 554758"/>
              <a:gd name="connsiteX2" fmla="*/ 6722434 w 6722434"/>
              <a:gd name="connsiteY2" fmla="*/ 554758 h 554758"/>
              <a:gd name="connsiteX3" fmla="*/ 0 w 6722434"/>
              <a:gd name="connsiteY3" fmla="*/ 554758 h 554758"/>
              <a:gd name="connsiteX4" fmla="*/ 0 w 6722434"/>
              <a:gd name="connsiteY4" fmla="*/ 0 h 554758"/>
              <a:gd name="connsiteX0" fmla="*/ 212651 w 6722434"/>
              <a:gd name="connsiteY0" fmla="*/ 10632 h 554758"/>
              <a:gd name="connsiteX1" fmla="*/ 6722434 w 6722434"/>
              <a:gd name="connsiteY1" fmla="*/ 0 h 554758"/>
              <a:gd name="connsiteX2" fmla="*/ 6722434 w 6722434"/>
              <a:gd name="connsiteY2" fmla="*/ 554758 h 554758"/>
              <a:gd name="connsiteX3" fmla="*/ 0 w 6722434"/>
              <a:gd name="connsiteY3" fmla="*/ 554758 h 554758"/>
              <a:gd name="connsiteX4" fmla="*/ 212651 w 6722434"/>
              <a:gd name="connsiteY4" fmla="*/ 10632 h 55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2434" h="554758">
                <a:moveTo>
                  <a:pt x="212651" y="10632"/>
                </a:moveTo>
                <a:lnTo>
                  <a:pt x="6722434" y="0"/>
                </a:lnTo>
                <a:lnTo>
                  <a:pt x="6722434" y="554758"/>
                </a:lnTo>
                <a:lnTo>
                  <a:pt x="0" y="554758"/>
                </a:lnTo>
                <a:lnTo>
                  <a:pt x="212651" y="10632"/>
                </a:lnTo>
                <a:close/>
              </a:path>
            </a:pathLst>
          </a:cu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324134" y="80443"/>
            <a:ext cx="1788506" cy="765545"/>
          </a:xfrm>
          <a:prstGeom prst="roundRect">
            <a:avLst>
              <a:gd name="adj" fmla="val 20833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7375359" cy="924479"/>
          </a:xfrm>
          <a:custGeom>
            <a:avLst/>
            <a:gdLst>
              <a:gd name="connsiteX0" fmla="*/ 0 w 7375359"/>
              <a:gd name="connsiteY0" fmla="*/ 0 h 924479"/>
              <a:gd name="connsiteX1" fmla="*/ 7375359 w 7375359"/>
              <a:gd name="connsiteY1" fmla="*/ 0 h 924479"/>
              <a:gd name="connsiteX2" fmla="*/ 7375359 w 7375359"/>
              <a:gd name="connsiteY2" fmla="*/ 924479 h 924479"/>
              <a:gd name="connsiteX3" fmla="*/ 0 w 7375359"/>
              <a:gd name="connsiteY3" fmla="*/ 924479 h 924479"/>
              <a:gd name="connsiteX4" fmla="*/ 0 w 7375359"/>
              <a:gd name="connsiteY4" fmla="*/ 0 h 924479"/>
              <a:gd name="connsiteX0" fmla="*/ 0 w 7375359"/>
              <a:gd name="connsiteY0" fmla="*/ 0 h 924479"/>
              <a:gd name="connsiteX1" fmla="*/ 7375359 w 7375359"/>
              <a:gd name="connsiteY1" fmla="*/ 0 h 924479"/>
              <a:gd name="connsiteX2" fmla="*/ 7003219 w 7375359"/>
              <a:gd name="connsiteY2" fmla="*/ 913846 h 924479"/>
              <a:gd name="connsiteX3" fmla="*/ 0 w 7375359"/>
              <a:gd name="connsiteY3" fmla="*/ 924479 h 924479"/>
              <a:gd name="connsiteX4" fmla="*/ 0 w 7375359"/>
              <a:gd name="connsiteY4" fmla="*/ 0 h 92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5359" h="924479">
                <a:moveTo>
                  <a:pt x="0" y="0"/>
                </a:moveTo>
                <a:lnTo>
                  <a:pt x="7375359" y="0"/>
                </a:lnTo>
                <a:lnTo>
                  <a:pt x="7003219" y="913846"/>
                </a:lnTo>
                <a:lnTo>
                  <a:pt x="0" y="924479"/>
                </a:lnTo>
                <a:lnTo>
                  <a:pt x="0" y="0"/>
                </a:lnTo>
                <a:close/>
              </a:path>
            </a:pathLst>
          </a:cu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6307" y="6406716"/>
            <a:ext cx="22222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F4E79"/>
                </a:solidFill>
              </a:defRPr>
            </a:lvl1pPr>
          </a:lstStyle>
          <a:p>
            <a:pPr algn="l"/>
            <a:r>
              <a:rPr lang="id-ID" dirty="0" smtClean="0"/>
              <a:t>06/03/2017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4938" y="6406716"/>
            <a:ext cx="580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F4E79"/>
                </a:solidFill>
              </a:defRPr>
            </a:lvl1pPr>
          </a:lstStyle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TextBox 27"/>
          <p:cNvSpPr txBox="1"/>
          <p:nvPr userDrawn="1"/>
        </p:nvSpPr>
        <p:spPr>
          <a:xfrm>
            <a:off x="534475" y="6532443"/>
            <a:ext cx="1863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0" dirty="0" smtClean="0">
                <a:solidFill>
                  <a:schemeClr val="bg1"/>
                </a:solidFill>
              </a:rPr>
              <a:t>www.batan.go.id</a:t>
            </a:r>
            <a:endParaRPr lang="id-ID" sz="12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987208" y="-21265"/>
            <a:ext cx="3159083" cy="6909189"/>
          </a:xfrm>
          <a:custGeom>
            <a:avLst/>
            <a:gdLst>
              <a:gd name="connsiteX0" fmla="*/ 0 w 3127185"/>
              <a:gd name="connsiteY0" fmla="*/ 0 h 6887923"/>
              <a:gd name="connsiteX1" fmla="*/ 3127185 w 3127185"/>
              <a:gd name="connsiteY1" fmla="*/ 0 h 6887923"/>
              <a:gd name="connsiteX2" fmla="*/ 3127185 w 3127185"/>
              <a:gd name="connsiteY2" fmla="*/ 6887923 h 6887923"/>
              <a:gd name="connsiteX3" fmla="*/ 0 w 3127185"/>
              <a:gd name="connsiteY3" fmla="*/ 6887923 h 6887923"/>
              <a:gd name="connsiteX4" fmla="*/ 0 w 3127185"/>
              <a:gd name="connsiteY4" fmla="*/ 0 h 6887923"/>
              <a:gd name="connsiteX0" fmla="*/ 2902689 w 3127185"/>
              <a:gd name="connsiteY0" fmla="*/ 0 h 6887923"/>
              <a:gd name="connsiteX1" fmla="*/ 3127185 w 3127185"/>
              <a:gd name="connsiteY1" fmla="*/ 0 h 6887923"/>
              <a:gd name="connsiteX2" fmla="*/ 3127185 w 3127185"/>
              <a:gd name="connsiteY2" fmla="*/ 6887923 h 6887923"/>
              <a:gd name="connsiteX3" fmla="*/ 0 w 3127185"/>
              <a:gd name="connsiteY3" fmla="*/ 6887923 h 6887923"/>
              <a:gd name="connsiteX4" fmla="*/ 2902689 w 3127185"/>
              <a:gd name="connsiteY4" fmla="*/ 0 h 6887923"/>
              <a:gd name="connsiteX0" fmla="*/ 2934587 w 3159083"/>
              <a:gd name="connsiteY0" fmla="*/ 0 h 6909188"/>
              <a:gd name="connsiteX1" fmla="*/ 3159083 w 3159083"/>
              <a:gd name="connsiteY1" fmla="*/ 0 h 6909188"/>
              <a:gd name="connsiteX2" fmla="*/ 3159083 w 3159083"/>
              <a:gd name="connsiteY2" fmla="*/ 6887923 h 6909188"/>
              <a:gd name="connsiteX3" fmla="*/ 0 w 3159083"/>
              <a:gd name="connsiteY3" fmla="*/ 6909188 h 6909188"/>
              <a:gd name="connsiteX4" fmla="*/ 2934587 w 3159083"/>
              <a:gd name="connsiteY4" fmla="*/ 0 h 6909188"/>
              <a:gd name="connsiteX0" fmla="*/ 2934587 w 3159083"/>
              <a:gd name="connsiteY0" fmla="*/ 0 h 6909189"/>
              <a:gd name="connsiteX1" fmla="*/ 3159083 w 3159083"/>
              <a:gd name="connsiteY1" fmla="*/ 0 h 6909189"/>
              <a:gd name="connsiteX2" fmla="*/ 213865 w 3159083"/>
              <a:gd name="connsiteY2" fmla="*/ 6909189 h 6909189"/>
              <a:gd name="connsiteX3" fmla="*/ 0 w 3159083"/>
              <a:gd name="connsiteY3" fmla="*/ 6909188 h 6909189"/>
              <a:gd name="connsiteX4" fmla="*/ 2934587 w 3159083"/>
              <a:gd name="connsiteY4" fmla="*/ 0 h 690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083" h="6909189">
                <a:moveTo>
                  <a:pt x="2934587" y="0"/>
                </a:moveTo>
                <a:lnTo>
                  <a:pt x="3159083" y="0"/>
                </a:lnTo>
                <a:lnTo>
                  <a:pt x="213865" y="6909189"/>
                </a:lnTo>
                <a:lnTo>
                  <a:pt x="0" y="6909188"/>
                </a:lnTo>
                <a:lnTo>
                  <a:pt x="29345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22744"/>
            <a:ext cx="7886700" cy="495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29" y="158520"/>
            <a:ext cx="488413" cy="6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6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64" r:id="rId5"/>
    <p:sldLayoutId id="2147483665" r:id="rId6"/>
    <p:sldLayoutId id="2147483666" r:id="rId7"/>
    <p:sldLayoutId id="2147483667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transition spd="slow">
    <p:strips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7037" y="151556"/>
            <a:ext cx="8810499" cy="960964"/>
          </a:xfrm>
        </p:spPr>
        <p:txBody>
          <a:bodyPr/>
          <a:lstStyle/>
          <a:p>
            <a:r>
              <a:rPr lang="id-ID" sz="5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Komponen   IRADIATOR Gamma</a:t>
            </a:r>
            <a:endParaRPr lang="id-ID" sz="5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5364" y="4480561"/>
            <a:ext cx="3682876" cy="18440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2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M. Yasin Yunus  BIC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1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Pusat Aplikasi Isotop dan Radiasi</a:t>
            </a:r>
            <a:endParaRPr lang="id-ID" sz="18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1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muhyasinybic@gmail.com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1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myasinybic@batan.go.id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1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085728716942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2278" y="4807268"/>
            <a:ext cx="3561521" cy="13649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d-ID" sz="1800" dirty="0" smtClean="0"/>
              <a:t>Pelatihan</a:t>
            </a:r>
            <a:r>
              <a:rPr lang="id-ID" dirty="0" smtClean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d-ID" sz="2400" dirty="0" smtClean="0"/>
              <a:t>Petugas Iradiator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d-ID" sz="1800" dirty="0" smtClean="0"/>
              <a:t>Kamis Pahing, 15 Juli 2021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d-ID" sz="1800" dirty="0" smtClean="0"/>
              <a:t>PUSDIKLAT - BATAN</a:t>
            </a:r>
            <a:endParaRPr lang="id-ID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" y="1191626"/>
            <a:ext cx="5473366" cy="25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3577872"/>
      </p:ext>
    </p:extLst>
  </p:cSld>
  <p:clrMapOvr>
    <a:masterClrMapping/>
  </p:clrMapOvr>
  <p:transition spd="slow" advTm="2361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 uiExpan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Kategori IRADIATOR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10</a:t>
            </a:fld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198120" y="1097280"/>
            <a:ext cx="1965960" cy="62484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IRADIATOR</a:t>
            </a:r>
            <a:endParaRPr lang="id-ID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2125980"/>
            <a:ext cx="1417320" cy="59436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Alfa</a:t>
            </a:r>
            <a:endParaRPr lang="id-ID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2979420"/>
            <a:ext cx="1417320" cy="59436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Beta</a:t>
            </a:r>
            <a:endParaRPr lang="id-ID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3802380"/>
            <a:ext cx="1417320" cy="59436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Gamma</a:t>
            </a:r>
            <a:endParaRPr lang="id-ID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304800" y="4686300"/>
            <a:ext cx="1539240" cy="59436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Neutron</a:t>
            </a:r>
            <a:endParaRPr lang="id-ID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304800" y="5494020"/>
            <a:ext cx="1539240" cy="59436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Elektron</a:t>
            </a:r>
            <a:endParaRPr lang="id-ID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1965960" y="2125980"/>
            <a:ext cx="1417320" cy="594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/>
                </a:solidFill>
              </a:rPr>
              <a:t>???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65960" y="2979420"/>
            <a:ext cx="1417320" cy="59436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/>
                </a:solidFill>
              </a:rPr>
              <a:t>???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65960" y="3802380"/>
            <a:ext cx="3048000" cy="5943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/>
                </a:solidFill>
              </a:rPr>
              <a:t>Iradiator Gamma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65960" y="4686300"/>
            <a:ext cx="3048000" cy="594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/>
                </a:solidFill>
              </a:rPr>
              <a:t>??? Reaktor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65960" y="5501640"/>
            <a:ext cx="3505200" cy="59436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/>
                </a:solidFill>
              </a:rPr>
              <a:t>Mesin Berkas Elektron</a:t>
            </a:r>
            <a:endParaRPr lang="id-ID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960" y="1053713"/>
            <a:ext cx="2819400" cy="1857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40" y="2270324"/>
            <a:ext cx="2773680" cy="1707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48" y="4099560"/>
            <a:ext cx="2971284" cy="2123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725689"/>
      </p:ext>
    </p:extLst>
  </p:cSld>
  <p:clrMapOvr>
    <a:masterClrMapping/>
  </p:clrMapOvr>
  <p:transition spd="slow" advTm="21243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80210"/>
            <a:ext cx="6237371" cy="765546"/>
          </a:xfrm>
        </p:spPr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Kategori IRADIATOR Gamma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11</a:t>
            </a:fld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1074420" y="1119801"/>
            <a:ext cx="3520440" cy="64887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IRADIATOR GAMMA</a:t>
            </a:r>
            <a:endParaRPr lang="id-ID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181100" y="2149673"/>
            <a:ext cx="769620" cy="6172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I</a:t>
            </a:r>
            <a:endParaRPr lang="id-ID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2689058" y="3187628"/>
            <a:ext cx="769620" cy="6172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II</a:t>
            </a:r>
            <a:endParaRPr lang="id-ID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2689058" y="4186247"/>
            <a:ext cx="769620" cy="61722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III</a:t>
            </a:r>
            <a:endParaRPr lang="id-ID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1181100" y="5111043"/>
            <a:ext cx="769620" cy="6172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IV</a:t>
            </a:r>
            <a:endParaRPr lang="id-ID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2263140" y="2113918"/>
            <a:ext cx="3901440" cy="6682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</a:rPr>
              <a:t>Penyimpanan Kering (Container),</a:t>
            </a:r>
          </a:p>
          <a:p>
            <a:pPr algn="ctr"/>
            <a:r>
              <a:rPr lang="id-ID" sz="2000" dirty="0" smtClean="0">
                <a:solidFill>
                  <a:schemeClr val="tx1"/>
                </a:solidFill>
              </a:rPr>
              <a:t>Sumber Statis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71098" y="3187628"/>
            <a:ext cx="3901440" cy="6248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</a:rPr>
              <a:t>Penyimpanan Kering (Container),</a:t>
            </a:r>
          </a:p>
          <a:p>
            <a:pPr algn="ctr"/>
            <a:r>
              <a:rPr lang="id-ID" sz="2000" dirty="0">
                <a:solidFill>
                  <a:schemeClr val="tx1"/>
                </a:solidFill>
              </a:rPr>
              <a:t>Sumber </a:t>
            </a:r>
            <a:r>
              <a:rPr lang="id-ID" sz="2000" dirty="0" smtClean="0">
                <a:solidFill>
                  <a:schemeClr val="tx1"/>
                </a:solidFill>
              </a:rPr>
              <a:t>Bergerak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71098" y="4193867"/>
            <a:ext cx="3901440" cy="6172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</a:rPr>
              <a:t>Penyimpanan </a:t>
            </a:r>
            <a:r>
              <a:rPr lang="id-ID" sz="2000" dirty="0" smtClean="0">
                <a:solidFill>
                  <a:schemeClr val="tx1"/>
                </a:solidFill>
              </a:rPr>
              <a:t>Basah (Kolam),</a:t>
            </a:r>
            <a:endParaRPr lang="id-ID" sz="2000" dirty="0">
              <a:solidFill>
                <a:schemeClr val="tx1"/>
              </a:solidFill>
            </a:endParaRPr>
          </a:p>
          <a:p>
            <a:pPr algn="ctr"/>
            <a:r>
              <a:rPr lang="id-ID" sz="2000" dirty="0">
                <a:solidFill>
                  <a:schemeClr val="tx1"/>
                </a:solidFill>
              </a:rPr>
              <a:t>Sumber Statis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63140" y="5118663"/>
            <a:ext cx="3901440" cy="6172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</a:rPr>
              <a:t>Penyimpanan </a:t>
            </a:r>
            <a:r>
              <a:rPr lang="id-ID" sz="2000" dirty="0" smtClean="0">
                <a:solidFill>
                  <a:schemeClr val="tx1"/>
                </a:solidFill>
              </a:rPr>
              <a:t>Basah (Kolam),</a:t>
            </a:r>
            <a:endParaRPr lang="id-ID" sz="2000" dirty="0">
              <a:solidFill>
                <a:schemeClr val="tx1"/>
              </a:solidFill>
            </a:endParaRPr>
          </a:p>
          <a:p>
            <a:pPr algn="ctr"/>
            <a:r>
              <a:rPr lang="id-ID" sz="2000" dirty="0">
                <a:solidFill>
                  <a:schemeClr val="tx1"/>
                </a:solidFill>
              </a:rPr>
              <a:t>Sumber </a:t>
            </a:r>
            <a:r>
              <a:rPr lang="id-ID" sz="2000" dirty="0" smtClean="0">
                <a:solidFill>
                  <a:schemeClr val="tx1"/>
                </a:solidFill>
              </a:rPr>
              <a:t>Bergerak</a:t>
            </a:r>
            <a:endParaRPr lang="id-ID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087230"/>
      </p:ext>
    </p:extLst>
  </p:cSld>
  <p:clrMapOvr>
    <a:masterClrMapping/>
  </p:clrMapOvr>
  <p:transition spd="slow" advTm="217394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443"/>
            <a:ext cx="6253162" cy="765546"/>
          </a:xfrm>
        </p:spPr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Komponen Iradiator Gamma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12</a:t>
            </a:fld>
            <a:endParaRPr lang="id-ID"/>
          </a:p>
        </p:txBody>
      </p:sp>
      <p:sp>
        <p:nvSpPr>
          <p:cNvPr id="27" name="Rounded Rectangle 26"/>
          <p:cNvSpPr/>
          <p:nvPr/>
        </p:nvSpPr>
        <p:spPr>
          <a:xfrm>
            <a:off x="167639" y="1379620"/>
            <a:ext cx="8286550" cy="412282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/>
              <a:t>Komponen utama</a:t>
            </a:r>
            <a:r>
              <a:rPr lang="id-ID" sz="2800" dirty="0" smtClean="0"/>
              <a:t>:</a:t>
            </a:r>
          </a:p>
          <a:p>
            <a:endParaRPr lang="id-ID" sz="2800" dirty="0"/>
          </a:p>
          <a:p>
            <a:r>
              <a:rPr lang="id-ID" sz="2800" dirty="0"/>
              <a:t>Sumber radiasi dan perangkat penggerak </a:t>
            </a:r>
            <a:r>
              <a:rPr lang="id-ID" sz="2800" dirty="0" smtClean="0"/>
              <a:t>sumber</a:t>
            </a:r>
            <a:endParaRPr lang="id-ID" sz="2800" dirty="0"/>
          </a:p>
          <a:p>
            <a:r>
              <a:rPr lang="id-ID" sz="2800" dirty="0"/>
              <a:t>Ruang radiasi dan penggerak sampel atau produk </a:t>
            </a:r>
            <a:endParaRPr lang="id-ID" sz="2800" dirty="0" smtClean="0"/>
          </a:p>
          <a:p>
            <a:r>
              <a:rPr lang="id-ID" sz="2800" dirty="0" smtClean="0"/>
              <a:t>Penahan radiasi</a:t>
            </a:r>
            <a:endParaRPr lang="id-ID" sz="2800" dirty="0"/>
          </a:p>
          <a:p>
            <a:r>
              <a:rPr lang="id-ID" sz="2800" dirty="0"/>
              <a:t>Panel kontrol</a:t>
            </a:r>
          </a:p>
          <a:p>
            <a:r>
              <a:rPr lang="id-ID" sz="2800" dirty="0"/>
              <a:t>Sistem </a:t>
            </a:r>
            <a:r>
              <a:rPr lang="id-ID" sz="2800" dirty="0" smtClean="0"/>
              <a:t>keselamatan</a:t>
            </a:r>
            <a:endParaRPr lang="id-ID" sz="2800" dirty="0"/>
          </a:p>
          <a:p>
            <a:r>
              <a:rPr lang="id-ID" sz="2800" dirty="0"/>
              <a:t>Sistem </a:t>
            </a:r>
            <a:r>
              <a:rPr lang="id-ID" sz="2800" dirty="0" smtClean="0"/>
              <a:t>keamanan</a:t>
            </a:r>
            <a:endParaRPr lang="id-ID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243139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443"/>
            <a:ext cx="6253162" cy="765546"/>
          </a:xfrm>
        </p:spPr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Komponen Iradiator Gamma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13</a:t>
            </a:fld>
            <a:endParaRPr lang="id-ID"/>
          </a:p>
        </p:txBody>
      </p:sp>
      <p:sp>
        <p:nvSpPr>
          <p:cNvPr id="28" name="Rounded Rectangle 27"/>
          <p:cNvSpPr/>
          <p:nvPr/>
        </p:nvSpPr>
        <p:spPr>
          <a:xfrm>
            <a:off x="176464" y="1106905"/>
            <a:ext cx="6801852" cy="514951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/>
              <a:t>Komponen pendukung:</a:t>
            </a:r>
          </a:p>
          <a:p>
            <a:r>
              <a:rPr lang="id-ID" sz="2400" dirty="0"/>
              <a:t>Peralatan listrik dan mekanik</a:t>
            </a:r>
          </a:p>
          <a:p>
            <a:r>
              <a:rPr lang="id-ID" sz="2400" dirty="0"/>
              <a:t>Peralatan pengisian-pembongkaran sumber</a:t>
            </a:r>
          </a:p>
          <a:p>
            <a:r>
              <a:rPr lang="id-ID" sz="2400" dirty="0"/>
              <a:t>Peralatan tes Kontaminasi</a:t>
            </a:r>
          </a:p>
          <a:p>
            <a:r>
              <a:rPr lang="id-ID" sz="2400" dirty="0"/>
              <a:t>Back up sumber daya listrik</a:t>
            </a:r>
          </a:p>
          <a:p>
            <a:r>
              <a:rPr lang="id-ID" sz="2400" dirty="0"/>
              <a:t>Ventilasi Ozon (blower inlet)</a:t>
            </a:r>
          </a:p>
          <a:p>
            <a:r>
              <a:rPr lang="id-ID" sz="2400" dirty="0"/>
              <a:t>Crane</a:t>
            </a:r>
          </a:p>
          <a:p>
            <a:r>
              <a:rPr lang="id-ID" sz="2400" dirty="0"/>
              <a:t>Simbol tanda bahaya (lampu indikator, alarm)</a:t>
            </a:r>
          </a:p>
          <a:p>
            <a:r>
              <a:rPr lang="id-ID" sz="2400" dirty="0"/>
              <a:t>Peralatan keadaan darurat</a:t>
            </a:r>
          </a:p>
          <a:p>
            <a:r>
              <a:rPr lang="id-ID" sz="2400" dirty="0"/>
              <a:t>Laboratorium (kimia dosimetri, mikrobiologi)</a:t>
            </a:r>
          </a:p>
          <a:p>
            <a:r>
              <a:rPr lang="id-ID" sz="2400" dirty="0"/>
              <a:t>Ruang produk sebelum-sesudah iradiasi</a:t>
            </a:r>
          </a:p>
          <a:p>
            <a:r>
              <a:rPr lang="id-ID" sz="2400" dirty="0"/>
              <a:t>Detektor panas, seismik</a:t>
            </a:r>
          </a:p>
          <a:p>
            <a:r>
              <a:rPr lang="id-ID" sz="2400" dirty="0"/>
              <a:t>dll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658605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443"/>
            <a:ext cx="6253162" cy="765546"/>
          </a:xfrm>
        </p:spPr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Sumber Radiasi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14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5221" y="1010652"/>
            <a:ext cx="5630779" cy="399448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Sumber Gamma</a:t>
            </a: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Co-60, Cs-137, dsb.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d-ID" sz="24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Iradiator </a:t>
            </a:r>
            <a:r>
              <a:rPr lang="id-ID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Co-60</a:t>
            </a:r>
            <a:endParaRPr lang="id-ID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Pensil panjang 40 cm, 20 cm, 8 cm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C-132 Amersham Inggris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C-122 </a:t>
            </a: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C-188 </a:t>
            </a: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Nordion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IGMP ....... ??</a:t>
            </a:r>
            <a:endParaRPr lang="id-ID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/>
          <a:stretch>
            <a:fillRect/>
          </a:stretch>
        </p:blipFill>
        <p:spPr>
          <a:xfrm>
            <a:off x="2973572" y="3248525"/>
            <a:ext cx="5731510" cy="29451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3517190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443"/>
            <a:ext cx="6253162" cy="765546"/>
          </a:xfrm>
        </p:spPr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Sumber Radiasi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15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042282"/>
            <a:ext cx="5975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/>
              <a:t>Source Case</a:t>
            </a:r>
            <a:r>
              <a:rPr lang="id-ID" dirty="0"/>
              <a:t> Sumber pensil Co-60 diletakkan dalam </a:t>
            </a:r>
            <a:r>
              <a:rPr lang="id-ID" dirty="0" smtClean="0"/>
              <a:t>chasing</a:t>
            </a:r>
            <a:endParaRPr lang="id-ID" dirty="0"/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16092" y="1411615"/>
            <a:ext cx="3756967" cy="274329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4968290" y="1472784"/>
            <a:ext cx="2304190" cy="422268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416092" y="4299284"/>
            <a:ext cx="4425850" cy="1978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80080" y="5695469"/>
            <a:ext cx="1967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dirty="0" smtClean="0"/>
              <a:t>IGMP ... ???</a:t>
            </a:r>
            <a:endParaRPr lang="id-ID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18454"/>
            <a:ext cx="59436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7648291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443"/>
            <a:ext cx="6253162" cy="765546"/>
          </a:xfrm>
        </p:spPr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Sumber Radiasi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16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042282"/>
            <a:ext cx="5975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/>
              <a:t>Source Case</a:t>
            </a:r>
            <a:r>
              <a:rPr lang="id-ID" dirty="0"/>
              <a:t> Sumber pensil Co-60 diletakkan dalam </a:t>
            </a:r>
            <a:r>
              <a:rPr lang="id-ID" dirty="0" smtClean="0"/>
              <a:t>chasing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6128973" y="5101650"/>
            <a:ext cx="1967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dirty="0" smtClean="0"/>
              <a:t>IGMP ... ???</a:t>
            </a:r>
            <a:endParaRPr lang="id-ID" sz="2800" dirty="0"/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" y="1411614"/>
            <a:ext cx="3986298" cy="30962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27961" y="1654787"/>
            <a:ext cx="2277979" cy="25827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3" name="Group 12"/>
          <p:cNvGrpSpPr/>
          <p:nvPr/>
        </p:nvGrpSpPr>
        <p:grpSpPr>
          <a:xfrm>
            <a:off x="5463225" y="1664276"/>
            <a:ext cx="2267668" cy="2590893"/>
            <a:chOff x="4293553" y="1452452"/>
            <a:chExt cx="2267668" cy="2590893"/>
          </a:xfrm>
        </p:grpSpPr>
        <p:sp>
          <p:nvSpPr>
            <p:cNvPr id="8" name="Can 7"/>
            <p:cNvSpPr/>
            <p:nvPr/>
          </p:nvSpPr>
          <p:spPr>
            <a:xfrm>
              <a:off x="4293553" y="1460566"/>
              <a:ext cx="144379" cy="258277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Can 13"/>
            <p:cNvSpPr/>
            <p:nvPr/>
          </p:nvSpPr>
          <p:spPr>
            <a:xfrm>
              <a:off x="4739744" y="1460566"/>
              <a:ext cx="144379" cy="2582779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Can 14"/>
            <p:cNvSpPr/>
            <p:nvPr/>
          </p:nvSpPr>
          <p:spPr>
            <a:xfrm>
              <a:off x="4499810" y="1460566"/>
              <a:ext cx="144379" cy="258277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Can 15"/>
            <p:cNvSpPr/>
            <p:nvPr/>
          </p:nvSpPr>
          <p:spPr>
            <a:xfrm>
              <a:off x="4934538" y="1460566"/>
              <a:ext cx="144379" cy="258277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Can 16"/>
            <p:cNvSpPr/>
            <p:nvPr/>
          </p:nvSpPr>
          <p:spPr>
            <a:xfrm>
              <a:off x="5143085" y="1460566"/>
              <a:ext cx="144379" cy="258277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Can 17"/>
            <p:cNvSpPr/>
            <p:nvPr/>
          </p:nvSpPr>
          <p:spPr>
            <a:xfrm>
              <a:off x="5366083" y="1460565"/>
              <a:ext cx="144379" cy="2582779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Can 18"/>
            <p:cNvSpPr/>
            <p:nvPr/>
          </p:nvSpPr>
          <p:spPr>
            <a:xfrm>
              <a:off x="5625048" y="1452452"/>
              <a:ext cx="144379" cy="258277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Can 19"/>
            <p:cNvSpPr/>
            <p:nvPr/>
          </p:nvSpPr>
          <p:spPr>
            <a:xfrm>
              <a:off x="5827864" y="1460564"/>
              <a:ext cx="144379" cy="258277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Can 20"/>
            <p:cNvSpPr/>
            <p:nvPr/>
          </p:nvSpPr>
          <p:spPr>
            <a:xfrm>
              <a:off x="6031831" y="1452452"/>
              <a:ext cx="144379" cy="258277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Can 21"/>
            <p:cNvSpPr/>
            <p:nvPr/>
          </p:nvSpPr>
          <p:spPr>
            <a:xfrm>
              <a:off x="6224336" y="1452452"/>
              <a:ext cx="144379" cy="258277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Can 22"/>
            <p:cNvSpPr/>
            <p:nvPr/>
          </p:nvSpPr>
          <p:spPr>
            <a:xfrm>
              <a:off x="6416842" y="1460566"/>
              <a:ext cx="144379" cy="258277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8" y="4507832"/>
            <a:ext cx="1291129" cy="17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13" y="4507832"/>
            <a:ext cx="1291129" cy="17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68" y="4507832"/>
            <a:ext cx="1291129" cy="17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2658331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6" y="112527"/>
            <a:ext cx="6547184" cy="765546"/>
          </a:xfrm>
        </p:spPr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Penyimpanan Sumber Radiasi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17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042282"/>
            <a:ext cx="5975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Penyimpanan </a:t>
            </a:r>
            <a:r>
              <a:rPr lang="id-ID" sz="2400" b="1" dirty="0" smtClean="0"/>
              <a:t>sumber: </a:t>
            </a:r>
            <a:r>
              <a:rPr lang="id-ID" sz="2400" dirty="0" smtClean="0"/>
              <a:t>tanki </a:t>
            </a:r>
            <a:r>
              <a:rPr lang="id-ID" sz="2400" dirty="0"/>
              <a:t>sumber , kolam 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7730" y="1405705"/>
            <a:ext cx="1967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dirty="0" smtClean="0"/>
              <a:t>IGMP ... ???</a:t>
            </a:r>
            <a:endParaRPr lang="id-ID" sz="2800" dirty="0"/>
          </a:p>
        </p:txBody>
      </p:sp>
      <p:pic>
        <p:nvPicPr>
          <p:cNvPr id="25" name="Picture 24"/>
          <p:cNvPicPr/>
          <p:nvPr/>
        </p:nvPicPr>
        <p:blipFill>
          <a:blip r:embed="rId4"/>
          <a:stretch>
            <a:fillRect/>
          </a:stretch>
        </p:blipFill>
        <p:spPr>
          <a:xfrm>
            <a:off x="186057" y="1670309"/>
            <a:ext cx="5749522" cy="366208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128084" y="2223853"/>
            <a:ext cx="2743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/>
              <a:t>Kolam</a:t>
            </a:r>
          </a:p>
          <a:p>
            <a:r>
              <a:rPr lang="id-ID" sz="2800" dirty="0" smtClean="0"/>
              <a:t>Air </a:t>
            </a:r>
          </a:p>
          <a:p>
            <a:r>
              <a:rPr lang="id-ID" sz="2800" dirty="0" smtClean="0"/>
              <a:t>kedalman   ... m</a:t>
            </a:r>
          </a:p>
          <a:p>
            <a:r>
              <a:rPr lang="id-ID" sz="2800" dirty="0" smtClean="0"/>
              <a:t>konduktivitas ....</a:t>
            </a:r>
          </a:p>
          <a:p>
            <a:endParaRPr lang="id-ID" sz="2800" dirty="0" smtClean="0"/>
          </a:p>
          <a:p>
            <a:r>
              <a:rPr lang="id-ID" sz="2800" dirty="0" smtClean="0"/>
              <a:t>dikelola</a:t>
            </a:r>
          </a:p>
          <a:p>
            <a:r>
              <a:rPr lang="id-ID" sz="2800" b="1" dirty="0" smtClean="0"/>
              <a:t>WTP</a:t>
            </a:r>
            <a:endParaRPr lang="id-ID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801827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6" y="112527"/>
            <a:ext cx="6547184" cy="765546"/>
          </a:xfrm>
        </p:spPr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Penggerak Sumber Radiasi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0" y="6342062"/>
            <a:ext cx="2222204" cy="365125"/>
          </a:xfrm>
        </p:spPr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18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1042282"/>
            <a:ext cx="7948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/>
              <a:t>Penggerak Sumber:</a:t>
            </a:r>
            <a:endParaRPr lang="id-ID" sz="2800" dirty="0"/>
          </a:p>
          <a:p>
            <a:r>
              <a:rPr lang="id-ID" sz="2800" dirty="0"/>
              <a:t>pembawa sumber: lifter , tali sling</a:t>
            </a:r>
          </a:p>
          <a:p>
            <a:r>
              <a:rPr lang="id-ID" sz="2800" dirty="0"/>
              <a:t>penggerak/ mesin driving : motor listrik, pneumatik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646" y="2793241"/>
            <a:ext cx="1967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dirty="0" smtClean="0"/>
              <a:t>IGMP ... ???</a:t>
            </a:r>
            <a:endParaRPr lang="id-ID" sz="2800" dirty="0"/>
          </a:p>
        </p:txBody>
      </p:sp>
      <p:sp>
        <p:nvSpPr>
          <p:cNvPr id="26" name="Rectangle 25"/>
          <p:cNvSpPr/>
          <p:nvPr/>
        </p:nvSpPr>
        <p:spPr>
          <a:xfrm>
            <a:off x="289646" y="3523264"/>
            <a:ext cx="274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/>
              <a:t>Tali sling</a:t>
            </a:r>
          </a:p>
          <a:p>
            <a:r>
              <a:rPr lang="id-ID" sz="2800" dirty="0" smtClean="0"/>
              <a:t>Pneumatik</a:t>
            </a:r>
            <a:endParaRPr lang="id-ID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28937" y="3426284"/>
            <a:ext cx="2743200" cy="2813344"/>
            <a:chOff x="4287251" y="3426284"/>
            <a:chExt cx="2743200" cy="2813344"/>
          </a:xfrm>
        </p:grpSpPr>
        <p:sp>
          <p:nvSpPr>
            <p:cNvPr id="7" name="Parallelogram 6"/>
            <p:cNvSpPr/>
            <p:nvPr/>
          </p:nvSpPr>
          <p:spPr>
            <a:xfrm>
              <a:off x="4287251" y="4649510"/>
              <a:ext cx="2743200" cy="1590118"/>
            </a:xfrm>
            <a:prstGeom prst="parallelogram">
              <a:avLst>
                <a:gd name="adj" fmla="val 623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265951" y="3426284"/>
              <a:ext cx="923129" cy="2303118"/>
              <a:chOff x="3280871" y="2667835"/>
              <a:chExt cx="1291129" cy="3221241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0871" y="2667835"/>
                <a:ext cx="1291129" cy="1710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0871" y="4178219"/>
                <a:ext cx="1291129" cy="1710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4669352" y="1042282"/>
            <a:ext cx="1291129" cy="4462656"/>
            <a:chOff x="4669352" y="1042282"/>
            <a:chExt cx="1291129" cy="4462656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352" y="3794081"/>
              <a:ext cx="1291129" cy="1710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4669352" y="1042282"/>
              <a:ext cx="0" cy="29580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960481" y="1042282"/>
              <a:ext cx="0" cy="29580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097099" y="1085133"/>
            <a:ext cx="1291129" cy="4462656"/>
            <a:chOff x="4669352" y="1042282"/>
            <a:chExt cx="1291129" cy="4462656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352" y="3794081"/>
              <a:ext cx="1291129" cy="1710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4669352" y="1042282"/>
              <a:ext cx="0" cy="29580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960481" y="1042282"/>
              <a:ext cx="0" cy="29580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7487782" y="1071665"/>
            <a:ext cx="1291129" cy="4462656"/>
            <a:chOff x="4669352" y="1042282"/>
            <a:chExt cx="1291129" cy="4462656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352" y="3794081"/>
              <a:ext cx="1291129" cy="1710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4669352" y="1042282"/>
              <a:ext cx="0" cy="29580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960481" y="1042282"/>
              <a:ext cx="0" cy="29580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3214590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61111E-6 4.9711E-6 L -0.0052 -0.264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3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0578E-6 L 0 -0.310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21965E-6 L 0.00191 -0.3248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62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5549E-6 L 2.5E-6 -0.317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1075 L 0 -0.00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9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32486 L 0.00191 -0.0048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31791 L 2.5E-6 -0.004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91 -0.00485 L 0.00017 -0.332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6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113" y="2069432"/>
            <a:ext cx="4591652" cy="402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6" y="112527"/>
            <a:ext cx="6547184" cy="765546"/>
          </a:xfrm>
        </p:spPr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Ruang Iradiasi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0" y="6342062"/>
            <a:ext cx="2222204" cy="365125"/>
          </a:xfrm>
        </p:spPr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19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5"/>
          <a:stretch>
            <a:fillRect/>
          </a:stretch>
        </p:blipFill>
        <p:spPr>
          <a:xfrm>
            <a:off x="160797" y="971550"/>
            <a:ext cx="2630656" cy="3792955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6"/>
          <a:stretch>
            <a:fillRect/>
          </a:stretch>
        </p:blipFill>
        <p:spPr>
          <a:xfrm>
            <a:off x="3027444" y="971549"/>
            <a:ext cx="5254823" cy="438651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7" y="3400927"/>
            <a:ext cx="2649621" cy="288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5590857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960" y="1222744"/>
            <a:ext cx="6248400" cy="495421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Nama	</a:t>
            </a:r>
            <a:r>
              <a:rPr lang="id-ID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 M. </a:t>
            </a:r>
            <a:r>
              <a:rPr lang="id-ID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Yasin Yunus BIC</a:t>
            </a:r>
          </a:p>
          <a:p>
            <a:r>
              <a:rPr lang="id-ID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TTL	</a:t>
            </a:r>
            <a:r>
              <a:rPr lang="id-ID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	: </a:t>
            </a:r>
            <a:r>
              <a:rPr lang="id-ID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Wonogiri, 24 Agustus 1992</a:t>
            </a:r>
          </a:p>
          <a:p>
            <a:r>
              <a:rPr lang="id-ID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Jabatan	</a:t>
            </a:r>
            <a:r>
              <a:rPr lang="id-ID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id-ID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Pranata Nuklir Ahli Pertama</a:t>
            </a:r>
          </a:p>
          <a:p>
            <a:r>
              <a:rPr lang="id-ID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Pendidikan	</a:t>
            </a:r>
            <a:r>
              <a:rPr lang="id-ID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id-ID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S1 Fisika, Universitas </a:t>
            </a:r>
            <a:r>
              <a:rPr lang="id-ID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			  Diponegoro </a:t>
            </a:r>
            <a:r>
              <a:rPr lang="id-ID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2014</a:t>
            </a:r>
          </a:p>
          <a:p>
            <a:r>
              <a:rPr lang="id-ID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Pelatihan/Training</a:t>
            </a:r>
            <a:r>
              <a:rPr lang="id-ID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id-ID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		- </a:t>
            </a:r>
            <a:r>
              <a:rPr lang="id-ID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Proteksi Radiasi</a:t>
            </a:r>
          </a:p>
          <a:p>
            <a:pPr marL="0" indent="0">
              <a:buNone/>
            </a:pPr>
            <a:r>
              <a:rPr lang="id-ID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		- Aplikasi Isotop dan Radiasi</a:t>
            </a:r>
          </a:p>
          <a:p>
            <a:pPr marL="0" indent="0">
              <a:buNone/>
            </a:pPr>
            <a:r>
              <a:rPr lang="id-ID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		- Petugas </a:t>
            </a:r>
            <a:r>
              <a:rPr lang="id-ID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Iradiator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BIODATA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2</a:t>
            </a:fld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" y="1317309"/>
            <a:ext cx="2553010" cy="3803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7194250"/>
      </p:ext>
    </p:extLst>
  </p:cSld>
  <p:clrMapOvr>
    <a:masterClrMapping/>
  </p:clrMapOvr>
  <p:transition spd="slow" advTm="82184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6" y="112527"/>
            <a:ext cx="6547184" cy="765546"/>
          </a:xfrm>
        </p:spPr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Penggerak Sampel/Produk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0" y="6342062"/>
            <a:ext cx="2222204" cy="365125"/>
          </a:xfrm>
        </p:spPr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20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735" y="1090409"/>
            <a:ext cx="5654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Penggerak sampel</a:t>
            </a:r>
            <a:endParaRPr lang="id-ID" sz="2400" dirty="0"/>
          </a:p>
          <a:p>
            <a:r>
              <a:rPr lang="id-ID" sz="2400" dirty="0"/>
              <a:t>input-output : drawer, rel, konveyor, manual</a:t>
            </a:r>
          </a:p>
          <a:p>
            <a:r>
              <a:rPr lang="id-ID" sz="2400" dirty="0"/>
              <a:t>proses iradiasi : rel, pneumatik, manual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5" y="2290738"/>
            <a:ext cx="2462465" cy="192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5" y="4433498"/>
            <a:ext cx="2574760" cy="179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22" y="2429776"/>
            <a:ext cx="2847543" cy="381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9355" y="2589795"/>
            <a:ext cx="4192528" cy="308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962445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10" y="2210528"/>
            <a:ext cx="4293176" cy="255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6" y="112527"/>
            <a:ext cx="6547184" cy="765546"/>
          </a:xfrm>
        </p:spPr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Penggerak Sampel/Produk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0" y="6342062"/>
            <a:ext cx="2222204" cy="365125"/>
          </a:xfrm>
        </p:spPr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21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735" y="1090409"/>
            <a:ext cx="5654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Penggerak sampel</a:t>
            </a:r>
            <a:endParaRPr lang="id-ID" sz="2400" dirty="0"/>
          </a:p>
          <a:p>
            <a:r>
              <a:rPr lang="id-ID" sz="2400" dirty="0"/>
              <a:t>input-output : drawer, rel, konveyor, manual</a:t>
            </a:r>
          </a:p>
          <a:p>
            <a:r>
              <a:rPr lang="id-ID" sz="2400" dirty="0"/>
              <a:t>proses iradiasi : rel, pneumatik, manual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17730" y="1405705"/>
            <a:ext cx="1967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dirty="0" smtClean="0"/>
              <a:t>IGMP ... ???</a:t>
            </a:r>
            <a:endParaRPr lang="id-ID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5" y="2290738"/>
            <a:ext cx="2295075" cy="181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5" y="4286752"/>
            <a:ext cx="2905269" cy="219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16" y="3036128"/>
            <a:ext cx="4176877" cy="308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2590571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6" y="112527"/>
            <a:ext cx="6547184" cy="765546"/>
          </a:xfrm>
        </p:spPr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Penahan Radiasi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0" y="6342062"/>
            <a:ext cx="2222204" cy="365125"/>
          </a:xfrm>
        </p:spPr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22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484" y="999687"/>
            <a:ext cx="8365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/>
              <a:t>Penahan radiasi </a:t>
            </a:r>
            <a:endParaRPr lang="id-ID" sz="2000" dirty="0"/>
          </a:p>
          <a:p>
            <a:r>
              <a:rPr lang="id-ID" sz="2000" dirty="0"/>
              <a:t>tanki sumber, dinding beton (struktur densitas 2,35 desain labirin), </a:t>
            </a:r>
          </a:p>
          <a:p>
            <a:r>
              <a:rPr lang="id-ID" sz="2000" dirty="0"/>
              <a:t>kolam air </a:t>
            </a:r>
            <a:r>
              <a:rPr lang="id-ID" sz="2000" dirty="0" smtClean="0"/>
              <a:t>... m </a:t>
            </a:r>
            <a:r>
              <a:rPr lang="id-ID" sz="2000" dirty="0"/>
              <a:t>konduktivitas dibawah 10 mikroMho – dikelola </a:t>
            </a:r>
            <a:r>
              <a:rPr lang="id-ID" sz="2000" b="1" dirty="0"/>
              <a:t>Unit Pemrosesan Air</a:t>
            </a:r>
            <a:endParaRPr lang="id-ID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" y="2323126"/>
            <a:ext cx="7775662" cy="348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9130960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6" y="112527"/>
            <a:ext cx="6547184" cy="765546"/>
          </a:xfrm>
        </p:spPr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Panel Kontrol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0" y="6342062"/>
            <a:ext cx="2222204" cy="365125"/>
          </a:xfrm>
        </p:spPr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23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389" y="944070"/>
            <a:ext cx="7091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/>
              <a:t>Panel kontrol tipe analog </a:t>
            </a:r>
            <a:r>
              <a:rPr lang="id-ID" sz="2400" dirty="0"/>
              <a:t>(relay, kontaktor), digital (PLC)</a:t>
            </a: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232389" y="1405734"/>
            <a:ext cx="3991160" cy="229999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232388" y="3705726"/>
            <a:ext cx="3954578" cy="250632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93" y="1405735"/>
            <a:ext cx="2471019" cy="307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21" y="2261938"/>
            <a:ext cx="4703679" cy="395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6646623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8724"/>
            <a:ext cx="6657474" cy="765546"/>
          </a:xfrm>
        </p:spPr>
        <p:txBody>
          <a:bodyPr/>
          <a:lstStyle/>
          <a:p>
            <a:pPr algn="ctr"/>
            <a:r>
              <a:rPr lang="id-ID" sz="4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Sistem Keselamatan &amp; Keamanan</a:t>
            </a:r>
            <a:endParaRPr lang="id-ID" sz="4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0" y="6342062"/>
            <a:ext cx="2222204" cy="365125"/>
          </a:xfrm>
        </p:spPr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24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524" y="1176318"/>
            <a:ext cx="8365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/>
              <a:t>Sistem Keselamatan:</a:t>
            </a:r>
          </a:p>
          <a:p>
            <a:r>
              <a:rPr lang="id-ID" sz="2800" dirty="0" smtClean="0"/>
              <a:t>penahan </a:t>
            </a:r>
            <a:r>
              <a:rPr lang="id-ID" sz="2800" dirty="0"/>
              <a:t>radiasi, </a:t>
            </a:r>
            <a:endParaRPr lang="id-ID" sz="2800" dirty="0" smtClean="0"/>
          </a:p>
          <a:p>
            <a:r>
              <a:rPr lang="id-ID" sz="2800" dirty="0" smtClean="0"/>
              <a:t>interlock</a:t>
            </a:r>
            <a:r>
              <a:rPr lang="id-ID" sz="2800" dirty="0"/>
              <a:t>, </a:t>
            </a:r>
            <a:endParaRPr lang="id-ID" sz="2800" dirty="0" smtClean="0"/>
          </a:p>
          <a:p>
            <a:r>
              <a:rPr lang="id-ID" sz="2800" dirty="0" smtClean="0"/>
              <a:t>emergency </a:t>
            </a:r>
            <a:r>
              <a:rPr lang="id-ID" sz="2800" dirty="0"/>
              <a:t>button &amp; rope, </a:t>
            </a:r>
            <a:endParaRPr lang="id-ID" sz="2800" dirty="0" smtClean="0"/>
          </a:p>
          <a:p>
            <a:r>
              <a:rPr lang="id-ID" sz="2800" dirty="0" smtClean="0"/>
              <a:t>Blower</a:t>
            </a:r>
          </a:p>
          <a:p>
            <a:r>
              <a:rPr lang="id-ID" sz="2800" dirty="0" smtClean="0"/>
              <a:t>Ketahanan </a:t>
            </a:r>
            <a:r>
              <a:rPr lang="id-ID" sz="2800" dirty="0"/>
              <a:t>Struktur (kebakaran, banjir, gempa</a:t>
            </a:r>
            <a:r>
              <a:rPr lang="id-ID" sz="2800" dirty="0" smtClean="0"/>
              <a:t>)</a:t>
            </a:r>
          </a:p>
          <a:p>
            <a:endParaRPr lang="id-ID" sz="2800" b="1" dirty="0"/>
          </a:p>
          <a:p>
            <a:r>
              <a:rPr lang="id-ID" sz="2800" b="1" dirty="0" smtClean="0"/>
              <a:t>Sistem Keamanan:</a:t>
            </a:r>
          </a:p>
          <a:p>
            <a:r>
              <a:rPr lang="id-ID" sz="2800" dirty="0"/>
              <a:t>CCTV, </a:t>
            </a:r>
            <a:r>
              <a:rPr lang="id-ID" sz="2800" dirty="0" smtClean="0"/>
              <a:t>Sensor gerak</a:t>
            </a:r>
          </a:p>
          <a:p>
            <a:r>
              <a:rPr lang="id-ID" sz="2800" dirty="0" smtClean="0"/>
              <a:t>Security access (password, kartu, kunci, sidik jari, dsb)</a:t>
            </a:r>
            <a:endParaRPr lang="id-ID" sz="2800" dirty="0"/>
          </a:p>
          <a:p>
            <a:endParaRPr lang="id-ID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585476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6" y="112527"/>
            <a:ext cx="6547184" cy="765546"/>
          </a:xfrm>
        </p:spPr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Komponen PENDUKUNG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0" y="6342062"/>
            <a:ext cx="2222204" cy="365125"/>
          </a:xfrm>
        </p:spPr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25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653" y="956698"/>
            <a:ext cx="77884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/>
              <a:t>Komponen pendukung</a:t>
            </a:r>
            <a:r>
              <a:rPr lang="id-ID" sz="2800" dirty="0"/>
              <a:t>:</a:t>
            </a:r>
          </a:p>
          <a:p>
            <a:r>
              <a:rPr lang="id-ID" sz="2800" dirty="0"/>
              <a:t>Peralatan listrik dan mekanik</a:t>
            </a:r>
          </a:p>
          <a:p>
            <a:r>
              <a:rPr lang="id-ID" sz="2800" dirty="0"/>
              <a:t>Peralatan pengisian-pembongkaran sumber</a:t>
            </a:r>
          </a:p>
          <a:p>
            <a:r>
              <a:rPr lang="id-ID" sz="2800" dirty="0"/>
              <a:t>Peralatan tes Kontaminasi</a:t>
            </a:r>
          </a:p>
          <a:p>
            <a:r>
              <a:rPr lang="id-ID" sz="2800" dirty="0"/>
              <a:t>Back up sumber daya listrik</a:t>
            </a:r>
          </a:p>
          <a:p>
            <a:r>
              <a:rPr lang="id-ID" sz="2800" dirty="0"/>
              <a:t>Ventilasi Ozon (blower inlet)</a:t>
            </a:r>
          </a:p>
          <a:p>
            <a:r>
              <a:rPr lang="id-ID" sz="2800" dirty="0"/>
              <a:t>Crane</a:t>
            </a:r>
          </a:p>
          <a:p>
            <a:r>
              <a:rPr lang="id-ID" sz="2800" dirty="0"/>
              <a:t>Simbol tanda bahaya (lampu indikator, alarm)</a:t>
            </a:r>
          </a:p>
          <a:p>
            <a:r>
              <a:rPr lang="id-ID" sz="2800" dirty="0"/>
              <a:t>Peralatan keadaan darurat</a:t>
            </a:r>
          </a:p>
          <a:p>
            <a:r>
              <a:rPr lang="id-ID" sz="2800" dirty="0"/>
              <a:t>Laboratorium (kimia dosimetri, mikrobiologi)</a:t>
            </a:r>
          </a:p>
          <a:p>
            <a:r>
              <a:rPr lang="id-ID" sz="2800" dirty="0"/>
              <a:t>Ruang produk sebelum-sesudah iradiasi</a:t>
            </a:r>
          </a:p>
          <a:p>
            <a:r>
              <a:rPr lang="id-ID" sz="2800" dirty="0"/>
              <a:t>Detektor panas, seismik</a:t>
            </a:r>
          </a:p>
          <a:p>
            <a:r>
              <a:rPr lang="id-ID" sz="2800" dirty="0"/>
              <a:t>dll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144817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6" y="112527"/>
            <a:ext cx="6547184" cy="765546"/>
          </a:xfrm>
        </p:spPr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Keterkaitan Keselamatan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0" y="6342062"/>
            <a:ext cx="2222204" cy="365125"/>
          </a:xfrm>
        </p:spPr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26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482" y="1063114"/>
            <a:ext cx="849429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/>
              <a:t>Pertahanan berlapis</a:t>
            </a:r>
            <a:r>
              <a:rPr lang="id-ID" sz="2600" dirty="0"/>
              <a:t>: </a:t>
            </a:r>
            <a:endParaRPr lang="id-ID" sz="2600" dirty="0" smtClean="0"/>
          </a:p>
          <a:p>
            <a:r>
              <a:rPr lang="id-ID" sz="2600" dirty="0" smtClean="0"/>
              <a:t>1</a:t>
            </a:r>
            <a:r>
              <a:rPr lang="id-ID" sz="2600" dirty="0"/>
              <a:t>. mencegah penyimpangan dari kondisi normal</a:t>
            </a:r>
          </a:p>
          <a:p>
            <a:r>
              <a:rPr lang="id-ID" sz="2600" dirty="0"/>
              <a:t>2. mendeteksi penyimpangan dari normal</a:t>
            </a:r>
          </a:p>
          <a:p>
            <a:r>
              <a:rPr lang="id-ID" sz="2600" dirty="0"/>
              <a:t>3. mengurangi akibat kecelakaan dari </a:t>
            </a:r>
            <a:r>
              <a:rPr lang="id-ID" sz="2600" dirty="0" smtClean="0"/>
              <a:t>penyimpangan</a:t>
            </a:r>
          </a:p>
          <a:p>
            <a:endParaRPr lang="id-ID" sz="2600" dirty="0"/>
          </a:p>
          <a:p>
            <a:r>
              <a:rPr lang="id-ID" sz="2600" b="1" dirty="0"/>
              <a:t>Redudansi:</a:t>
            </a:r>
            <a:r>
              <a:rPr lang="id-ID" sz="2600" dirty="0"/>
              <a:t> penyiapan atau jumlah komponen melebihi minimum yang diperlukan untuk menjaga fungsi </a:t>
            </a:r>
            <a:r>
              <a:rPr lang="id-ID" sz="2600" dirty="0" smtClean="0"/>
              <a:t>keselamatan</a:t>
            </a:r>
          </a:p>
          <a:p>
            <a:endParaRPr lang="id-ID" sz="2600" dirty="0"/>
          </a:p>
          <a:p>
            <a:r>
              <a:rPr lang="id-ID" sz="2600" b="1" dirty="0" smtClean="0"/>
              <a:t>Diversi: </a:t>
            </a:r>
            <a:r>
              <a:rPr lang="id-ID" sz="2600" dirty="0"/>
              <a:t>keaneka ragaman sistem, sistem tidak hanya satu jenis </a:t>
            </a:r>
            <a:r>
              <a:rPr lang="id-ID" sz="2600" dirty="0" smtClean="0"/>
              <a:t>saja</a:t>
            </a:r>
          </a:p>
          <a:p>
            <a:endParaRPr lang="id-ID" sz="2600" dirty="0"/>
          </a:p>
          <a:p>
            <a:r>
              <a:rPr lang="id-ID" sz="2600" b="1" dirty="0" smtClean="0"/>
              <a:t>Independen:</a:t>
            </a:r>
            <a:r>
              <a:rPr lang="id-ID" sz="2600" dirty="0" smtClean="0"/>
              <a:t> </a:t>
            </a:r>
            <a:r>
              <a:rPr lang="id-ID" sz="2600" dirty="0"/>
              <a:t>sistem terpisah antara satu dengan yang lain, tidak berkaitan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407435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6" y="112527"/>
            <a:ext cx="7057002" cy="765546"/>
          </a:xfrm>
        </p:spPr>
        <p:txBody>
          <a:bodyPr/>
          <a:lstStyle/>
          <a:p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Bonus contoh soal Komponen..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0" y="6342062"/>
            <a:ext cx="2222204" cy="365125"/>
          </a:xfrm>
        </p:spPr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27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3" y="998436"/>
            <a:ext cx="8155754" cy="51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9114468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6" y="112527"/>
            <a:ext cx="7057002" cy="765546"/>
          </a:xfrm>
        </p:spPr>
        <p:txBody>
          <a:bodyPr/>
          <a:lstStyle/>
          <a:p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Bonus contoh soal Komponen..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0" y="6342062"/>
            <a:ext cx="2222204" cy="365125"/>
          </a:xfrm>
        </p:spPr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28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04" y="1048672"/>
            <a:ext cx="7496021" cy="527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308798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6" y="112527"/>
            <a:ext cx="7057002" cy="765546"/>
          </a:xfrm>
        </p:spPr>
        <p:txBody>
          <a:bodyPr/>
          <a:lstStyle/>
          <a:p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Bonus contoh soal Komponen..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0" y="6342062"/>
            <a:ext cx="2222204" cy="365125"/>
          </a:xfrm>
        </p:spPr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29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2" y="983687"/>
            <a:ext cx="8445746" cy="540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992196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LATAR   BELAKANG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3</a:t>
            </a:fld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335280" y="1295400"/>
            <a:ext cx="6141720" cy="1005840"/>
          </a:xfrm>
          <a:prstGeom prst="roundRect">
            <a:avLst/>
          </a:prstGeom>
          <a:solidFill>
            <a:schemeClr val="accent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Pemanfaatan Iradiator untuk bidang PENELITIAN dan INDUSTRI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84960" y="2941320"/>
            <a:ext cx="6141720" cy="1005840"/>
          </a:xfrm>
          <a:prstGeom prst="roundRect">
            <a:avLst/>
          </a:prstGeom>
          <a:solidFill>
            <a:schemeClr val="accent2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Komponen Utama dan Pendukung Iradiator Gamma</a:t>
            </a:r>
            <a:endParaRPr lang="id-ID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19663" y="4648199"/>
            <a:ext cx="5782377" cy="1319463"/>
          </a:xfrm>
          <a:prstGeom prst="roundRect">
            <a:avLst/>
          </a:prstGeom>
          <a:solidFill>
            <a:srgbClr val="00B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Komponen Iradiator dan keterkaitannya dengan keselamatan Iradiator Gamma</a:t>
            </a:r>
            <a:endParaRPr lang="id-ID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390394"/>
      </p:ext>
    </p:extLst>
  </p:cSld>
  <p:clrMapOvr>
    <a:masterClrMapping/>
  </p:clrMapOvr>
  <p:transition spd="slow" advTm="212453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6" y="112527"/>
            <a:ext cx="7057002" cy="765546"/>
          </a:xfrm>
        </p:spPr>
        <p:txBody>
          <a:bodyPr/>
          <a:lstStyle/>
          <a:p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Bonus contoh soal Komponen..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0" y="6342062"/>
            <a:ext cx="2222204" cy="365125"/>
          </a:xfrm>
        </p:spPr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30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5" y="1045752"/>
            <a:ext cx="7441329" cy="536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1277605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6" y="112527"/>
            <a:ext cx="7057002" cy="765546"/>
          </a:xfrm>
        </p:spPr>
        <p:txBody>
          <a:bodyPr/>
          <a:lstStyle/>
          <a:p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Bonus contoh soal Komponen..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0" y="6342062"/>
            <a:ext cx="2222204" cy="365125"/>
          </a:xfrm>
        </p:spPr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31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5" y="1044677"/>
            <a:ext cx="8670243" cy="525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233442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6" y="112527"/>
            <a:ext cx="7057002" cy="765546"/>
          </a:xfrm>
        </p:spPr>
        <p:txBody>
          <a:bodyPr/>
          <a:lstStyle/>
          <a:p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Bonus contoh soal Komponen..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0" y="6342062"/>
            <a:ext cx="2222204" cy="365125"/>
          </a:xfrm>
        </p:spPr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32</a:t>
            </a:fld>
            <a:endParaRPr lang="id-ID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3" y="1020251"/>
            <a:ext cx="8008374" cy="534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973097"/>
      </p:ext>
    </p:extLst>
  </p:cSld>
  <p:clrMapOvr>
    <a:masterClrMapping/>
  </p:clrMapOvr>
  <p:transition spd="slow" advTm="220588"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300793" y="1774952"/>
            <a:ext cx="7584126" cy="3197140"/>
            <a:chOff x="2314886" y="1297261"/>
            <a:chExt cx="5700828" cy="240322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886" y="2645273"/>
              <a:ext cx="855587" cy="1050698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3525084" y="1297261"/>
              <a:ext cx="4490630" cy="2403223"/>
              <a:chOff x="3525084" y="1297261"/>
              <a:chExt cx="4490630" cy="240322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525084" y="1297261"/>
                <a:ext cx="2785952" cy="9393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id-ID" sz="4400" b="1" dirty="0" smtClean="0">
                    <a:solidFill>
                      <a:srgbClr val="1F4E79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Arial Narrow" panose="020B0606020202030204" pitchFamily="34" charset="0"/>
                  </a:rPr>
                  <a:t>Terima Kasih..</a:t>
                </a: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3525085" y="2708556"/>
                <a:ext cx="3660625" cy="303786"/>
                <a:chOff x="3525085" y="2708556"/>
                <a:chExt cx="3660625" cy="303786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5085" y="2708556"/>
                  <a:ext cx="284309" cy="283062"/>
                </a:xfrm>
                <a:prstGeom prst="rect">
                  <a:avLst/>
                </a:prstGeom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3878652" y="2711588"/>
                  <a:ext cx="3307058" cy="3007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id-ID" sz="2000" dirty="0" smtClean="0">
                      <a:solidFill>
                        <a:srgbClr val="1F4E79"/>
                      </a:solidFill>
                      <a:latin typeface="Arial" pitchFamily="34" charset="0"/>
                      <a:cs typeface="Arial" pitchFamily="34" charset="0"/>
                    </a:rPr>
                    <a:t>Pusat Aplikasi Isotop dan Radiasi</a:t>
                  </a:r>
                  <a:endParaRPr lang="sv-SE" sz="2000" dirty="0">
                    <a:solidFill>
                      <a:srgbClr val="1F4E79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3530979" y="3051372"/>
                <a:ext cx="1862463" cy="649112"/>
                <a:chOff x="3530979" y="3051372"/>
                <a:chExt cx="1862463" cy="649112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30979" y="3051372"/>
                  <a:ext cx="283062" cy="284309"/>
                </a:xfrm>
                <a:prstGeom prst="rect">
                  <a:avLst/>
                </a:prstGeom>
              </p:spPr>
            </p:pic>
            <p:sp>
              <p:nvSpPr>
                <p:cNvPr id="19" name="Rectangle 18"/>
                <p:cNvSpPr/>
                <p:nvPr/>
              </p:nvSpPr>
              <p:spPr>
                <a:xfrm>
                  <a:off x="3929068" y="3399730"/>
                  <a:ext cx="1464374" cy="3007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id-ID" sz="2000" dirty="0" smtClean="0">
                      <a:solidFill>
                        <a:srgbClr val="1F4E79"/>
                      </a:solidFill>
                      <a:latin typeface="Arial Narrow" panose="020B0606020202030204" pitchFamily="34" charset="0"/>
                    </a:rPr>
                    <a:t>085728716942</a:t>
                  </a:r>
                  <a:endParaRPr lang="sv-SE" sz="2000" dirty="0">
                    <a:solidFill>
                      <a:srgbClr val="1F4E79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3525084" y="3051372"/>
                <a:ext cx="4490630" cy="625357"/>
                <a:chOff x="3525084" y="3051372"/>
                <a:chExt cx="4490630" cy="625357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878651" y="3051372"/>
                  <a:ext cx="4137063" cy="2776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id-ID" dirty="0" smtClean="0">
                      <a:solidFill>
                        <a:srgbClr val="1F4E79"/>
                      </a:solidFill>
                      <a:latin typeface="Arial" pitchFamily="34" charset="0"/>
                      <a:cs typeface="Arial" pitchFamily="34" charset="0"/>
                    </a:rPr>
                    <a:t>muhyasinybic@gmail.com myasinybic@batan.go.id</a:t>
                  </a:r>
                  <a:endParaRPr lang="sv-SE" dirty="0">
                    <a:solidFill>
                      <a:srgbClr val="1F4E79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5084" y="3392420"/>
                  <a:ext cx="283062" cy="284309"/>
                </a:xfrm>
                <a:prstGeom prst="rect">
                  <a:avLst/>
                </a:prstGeom>
              </p:spPr>
            </p:pic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1618883"/>
      </p:ext>
    </p:extLst>
  </p:cSld>
  <p:clrMapOvr>
    <a:masterClrMapping/>
  </p:clrMapOvr>
  <p:transition spd="slow" advTm="3003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MANFAAT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4</a:t>
            </a:fld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364555" y="1379620"/>
            <a:ext cx="7143149" cy="1106905"/>
          </a:xfrm>
          <a:prstGeom prst="roundRect">
            <a:avLst/>
          </a:prstGeom>
          <a:solidFill>
            <a:schemeClr val="accent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Mengerti </a:t>
            </a:r>
          </a:p>
          <a:p>
            <a:pPr algn="ctr"/>
            <a:r>
              <a:rPr lang="id-ID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Komponen-komponen Iradiator Gamma</a:t>
            </a:r>
            <a:endParaRPr lang="id-ID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22671" y="2884370"/>
            <a:ext cx="7291940" cy="1126156"/>
          </a:xfrm>
          <a:prstGeom prst="roundRect">
            <a:avLst/>
          </a:prstGeom>
          <a:solidFill>
            <a:schemeClr val="accent2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Memahami Fungsi Komponen Utama dan Komponen Pendukung Iradiator Gamma</a:t>
            </a:r>
            <a:endParaRPr lang="id-ID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4552" y="4433234"/>
            <a:ext cx="7961299" cy="1005039"/>
          </a:xfrm>
          <a:prstGeom prst="roundRect">
            <a:avLst/>
          </a:prstGeom>
          <a:solidFill>
            <a:srgbClr val="00B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Mampu menjelaskan keterkaitan fungsi Komponen Iradiator dengan aspek keselamatan Iradiator</a:t>
            </a:r>
            <a:endParaRPr lang="id-ID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839293"/>
      </p:ext>
    </p:extLst>
  </p:cSld>
  <p:clrMapOvr>
    <a:masterClrMapping/>
  </p:clrMapOvr>
  <p:transition spd="slow" advTm="111282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TUJUAN PEMBELAJARAN</a:t>
            </a:r>
            <a:endParaRPr lang="id-ID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5</a:t>
            </a:fld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0" y="1097280"/>
            <a:ext cx="3931920" cy="3535680"/>
          </a:xfrm>
          <a:prstGeom prst="roundRect">
            <a:avLst/>
          </a:prstGeom>
          <a:solidFill>
            <a:srgbClr val="00B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KOMPETENSI DASAR</a:t>
            </a:r>
          </a:p>
          <a:p>
            <a:r>
              <a:rPr lang="id-ID" sz="24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Menjelaskan komponen Iradiator, komponen Utama dan Pendukung Iradiator,  keterkaitan dengan aspek keselamatan iradiator</a:t>
            </a:r>
            <a:endParaRPr lang="id-ID" sz="2400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990" y="2179321"/>
            <a:ext cx="4749266" cy="3977639"/>
          </a:xfrm>
          <a:solidFill>
            <a:schemeClr val="accent1">
              <a:lumMod val="40000"/>
              <a:lumOff val="6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INDIKATOR KEBERHASILAN</a:t>
            </a:r>
            <a:endParaRPr lang="id-ID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id-ID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Menjelaskan Komponen Iradiator</a:t>
            </a:r>
            <a:endParaRPr lang="id-ID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id-ID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Menjelaskan Komponen Utama dan Pendukung Iradiator</a:t>
            </a:r>
          </a:p>
          <a:p>
            <a:r>
              <a:rPr lang="id-ID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Menguraikan keterkaitan komponen dengan aspek keselamatan</a:t>
            </a:r>
            <a:endParaRPr lang="id-ID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617759"/>
      </p:ext>
    </p:extLst>
  </p:cSld>
  <p:clrMapOvr>
    <a:masterClrMapping/>
  </p:clrMapOvr>
  <p:transition spd="slow" advTm="142572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POKOK BAHASAN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6</a:t>
            </a:fld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335280" y="1273744"/>
            <a:ext cx="4974657" cy="1005840"/>
          </a:xfrm>
          <a:prstGeom prst="roundRect">
            <a:avLst/>
          </a:prstGeom>
          <a:solidFill>
            <a:schemeClr val="accent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Komponen-komponen Iradiator</a:t>
            </a:r>
            <a:endParaRPr lang="id-ID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1" y="2816192"/>
            <a:ext cx="8503920" cy="1005840"/>
          </a:xfrm>
          <a:prstGeom prst="roundRect">
            <a:avLst/>
          </a:prstGeom>
          <a:solidFill>
            <a:schemeClr val="accent2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Komponen Utama dan Komponen Pendukung Iradiator</a:t>
            </a:r>
            <a:endParaRPr lang="id-ID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280" y="4358640"/>
            <a:ext cx="7589520" cy="1005840"/>
          </a:xfrm>
          <a:prstGeom prst="roundRect">
            <a:avLst/>
          </a:prstGeom>
          <a:solidFill>
            <a:srgbClr val="00B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Keterkaitan Komponen Iradiator dengan aspek Keelamatan Iradiator</a:t>
            </a:r>
            <a:endParaRPr lang="id-ID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690440"/>
      </p:ext>
    </p:extLst>
  </p:cSld>
  <p:clrMapOvr>
    <a:masterClrMapping/>
  </p:clrMapOvr>
  <p:transition spd="slow" advTm="68706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92257" y="1050596"/>
            <a:ext cx="8592662" cy="3915492"/>
            <a:chOff x="1556791" y="752778"/>
            <a:chExt cx="6458923" cy="29431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886" y="2645273"/>
              <a:ext cx="855587" cy="1050698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1556791" y="752778"/>
              <a:ext cx="6458923" cy="2924571"/>
              <a:chOff x="1556791" y="752778"/>
              <a:chExt cx="6458923" cy="292457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56791" y="752778"/>
                <a:ext cx="6208928" cy="9393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id-ID" sz="4400" b="1" dirty="0" smtClean="0">
                    <a:solidFill>
                      <a:srgbClr val="1F4E79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Arial Narrow" panose="020B0606020202030204" pitchFamily="34" charset="0"/>
                  </a:rPr>
                  <a:t>Terima Kasih.. </a:t>
                </a:r>
              </a:p>
              <a:p>
                <a:r>
                  <a:rPr lang="id-ID" sz="2800" b="1" dirty="0" smtClean="0">
                    <a:solidFill>
                      <a:srgbClr val="1F4E79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Arial Narrow" panose="020B0606020202030204" pitchFamily="34" charset="0"/>
                  </a:rPr>
                  <a:t>Lanjut ke Materi berikutnya yaaaa..</a:t>
                </a:r>
                <a:endParaRPr lang="id-ID" sz="2800" dirty="0">
                  <a:solidFill>
                    <a:srgbClr val="1F4E79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3525085" y="2708556"/>
                <a:ext cx="3660625" cy="303786"/>
                <a:chOff x="3525085" y="2708556"/>
                <a:chExt cx="3660625" cy="303786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5085" y="2708556"/>
                  <a:ext cx="284309" cy="283062"/>
                </a:xfrm>
                <a:prstGeom prst="rect">
                  <a:avLst/>
                </a:prstGeom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3878652" y="2711588"/>
                  <a:ext cx="3307058" cy="3007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id-ID" sz="2000" dirty="0" smtClean="0">
                      <a:solidFill>
                        <a:srgbClr val="1F4E79"/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Pusat Aplikasi Isotop dan Radiasi</a:t>
                  </a:r>
                  <a:endParaRPr lang="sv-SE" sz="2000" dirty="0">
                    <a:solidFill>
                      <a:srgbClr val="1F4E79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3530979" y="3051372"/>
                <a:ext cx="1862463" cy="625977"/>
                <a:chOff x="3530979" y="3051372"/>
                <a:chExt cx="1862463" cy="625977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30979" y="3051372"/>
                  <a:ext cx="283062" cy="284309"/>
                </a:xfrm>
                <a:prstGeom prst="rect">
                  <a:avLst/>
                </a:prstGeom>
              </p:spPr>
            </p:pic>
            <p:sp>
              <p:nvSpPr>
                <p:cNvPr id="19" name="Rectangle 18"/>
                <p:cNvSpPr/>
                <p:nvPr/>
              </p:nvSpPr>
              <p:spPr>
                <a:xfrm>
                  <a:off x="3929068" y="3399730"/>
                  <a:ext cx="1464374" cy="2776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id-ID" dirty="0" smtClean="0">
                      <a:solidFill>
                        <a:srgbClr val="1F4E79"/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 Narrow" panose="020B0606020202030204" pitchFamily="34" charset="0"/>
                    </a:rPr>
                    <a:t>085728716942</a:t>
                  </a:r>
                  <a:endParaRPr lang="sv-SE" dirty="0">
                    <a:solidFill>
                      <a:srgbClr val="1F4E79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3525084" y="3051372"/>
                <a:ext cx="4490630" cy="625357"/>
                <a:chOff x="3525084" y="3051372"/>
                <a:chExt cx="4490630" cy="625357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878651" y="3051372"/>
                  <a:ext cx="4137063" cy="2776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id-ID" dirty="0" smtClean="0">
                      <a:solidFill>
                        <a:srgbClr val="1F4E79"/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muhyasinybic@gmail.com myasinybic@batan.go.id</a:t>
                  </a:r>
                  <a:endParaRPr lang="sv-SE" dirty="0">
                    <a:solidFill>
                      <a:srgbClr val="1F4E79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5084" y="3392420"/>
                  <a:ext cx="283062" cy="284309"/>
                </a:xfrm>
                <a:prstGeom prst="rect">
                  <a:avLst/>
                </a:prstGeom>
              </p:spPr>
            </p:pic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8550321"/>
      </p:ext>
    </p:extLst>
  </p:cSld>
  <p:clrMapOvr>
    <a:masterClrMapping/>
  </p:clrMapOvr>
  <p:transition spd="slow" advTm="15431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7038" y="151556"/>
            <a:ext cx="8778415" cy="960964"/>
          </a:xfrm>
        </p:spPr>
        <p:txBody>
          <a:bodyPr/>
          <a:lstStyle/>
          <a:p>
            <a:r>
              <a:rPr lang="id-ID" sz="4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Komponen   IRADIATOR </a:t>
            </a:r>
            <a:r>
              <a:rPr lang="id-ID" sz="4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Gamma (2)</a:t>
            </a:r>
            <a:endParaRPr lang="id-ID" sz="4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5364" y="4480561"/>
            <a:ext cx="3682876" cy="18440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M. Yasin Yunus  BIC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1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Pusat Aplikasi Isotop dan Radiasi</a:t>
            </a:r>
            <a:endParaRPr lang="id-ID" sz="18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1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muhyasinybic@gmail.com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1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myasinybic@batan.go.id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1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085728716942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2278" y="4807268"/>
            <a:ext cx="3561521" cy="13649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d-ID" sz="1800" dirty="0" smtClean="0"/>
              <a:t>Pelatihan</a:t>
            </a:r>
            <a:r>
              <a:rPr lang="id-ID" dirty="0" smtClean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d-ID" sz="2400" dirty="0" smtClean="0"/>
              <a:t>Petugas Iradiator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d-ID" sz="1800" dirty="0" smtClean="0"/>
              <a:t>Kamis </a:t>
            </a:r>
            <a:r>
              <a:rPr lang="id-ID" sz="1800" dirty="0"/>
              <a:t>Pahing, </a:t>
            </a:r>
            <a:r>
              <a:rPr lang="id-ID" sz="1800" dirty="0" smtClean="0"/>
              <a:t>15 </a:t>
            </a:r>
            <a:r>
              <a:rPr lang="id-ID" sz="1800" dirty="0"/>
              <a:t>Juli </a:t>
            </a:r>
            <a:r>
              <a:rPr lang="id-ID" sz="1800" dirty="0" smtClean="0"/>
              <a:t>2021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d-ID" sz="1800" dirty="0" smtClean="0"/>
              <a:t>PUSDIKLAT - BATAN</a:t>
            </a:r>
            <a:endParaRPr lang="id-ID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" y="1191626"/>
            <a:ext cx="5473366" cy="25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2486756"/>
      </p:ext>
    </p:extLst>
  </p:cSld>
  <p:clrMapOvr>
    <a:masterClrMapping/>
  </p:clrMapOvr>
  <p:transition spd="slow" advTm="25394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Review   IRADIATOR</a:t>
            </a:r>
            <a:endParaRPr lang="id-ID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15/07/2021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9</a:t>
            </a:fld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167640" y="1028700"/>
            <a:ext cx="3002280" cy="830580"/>
          </a:xfrm>
          <a:prstGeom prst="roundRect">
            <a:avLst/>
          </a:prstGeom>
          <a:solidFill>
            <a:schemeClr val="accent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RADIASI ???</a:t>
            </a:r>
            <a:endParaRPr lang="id-ID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7640" y="2255520"/>
            <a:ext cx="3002280" cy="1005840"/>
          </a:xfrm>
          <a:prstGeom prst="roundRect">
            <a:avLst/>
          </a:prstGeom>
          <a:solidFill>
            <a:schemeClr val="accent2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IRADIASI ???</a:t>
            </a:r>
            <a:endParaRPr lang="id-ID" sz="3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7640" y="3718560"/>
            <a:ext cx="3657600" cy="960120"/>
          </a:xfrm>
          <a:prstGeom prst="roundRect">
            <a:avLst/>
          </a:prstGeom>
          <a:solidFill>
            <a:srgbClr val="00B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IRADIATOR ???</a:t>
            </a:r>
            <a:endParaRPr lang="id-ID" sz="3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27120" y="1192530"/>
            <a:ext cx="5090160" cy="5029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PANCARAN energi atau partikel</a:t>
            </a:r>
            <a:endParaRPr lang="id-ID" sz="28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27120" y="2286000"/>
            <a:ext cx="5090160" cy="13012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Proses RADIASI yang terkontrol, terukur, atau terkendali (penyinaran)</a:t>
            </a:r>
            <a:endParaRPr lang="id-ID" sz="2800" dirty="0"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2880" y="4968240"/>
            <a:ext cx="8534400" cy="1005840"/>
          </a:xfrm>
          <a:prstGeom prst="roundRect">
            <a:avLst/>
          </a:prstGeom>
          <a:solidFill>
            <a:srgbClr val="92D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FASILITAS </a:t>
            </a:r>
            <a:r>
              <a:rPr lang="id-ID" sz="2800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atau </a:t>
            </a:r>
            <a:r>
              <a:rPr lang="id-I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PERANGKAT </a:t>
            </a:r>
            <a:r>
              <a:rPr lang="id-ID" sz="2800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yang dimanfaatkan untuk mengiradiasi suatu </a:t>
            </a:r>
            <a:r>
              <a:rPr lang="id-I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SAMPEL </a:t>
            </a:r>
            <a:r>
              <a:rPr lang="id-ID" sz="2800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atau </a:t>
            </a:r>
            <a:r>
              <a:rPr lang="id-I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PRODUK</a:t>
            </a:r>
            <a:endParaRPr lang="id-ID" sz="28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644929"/>
      </p:ext>
    </p:extLst>
  </p:cSld>
  <p:clrMapOvr>
    <a:masterClrMapping/>
  </p:clrMapOvr>
  <p:transition spd="slow" advTm="88485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6.4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4.4|4.4|9.9|3.8|7.8|4.8|8|35.8|5.1|49.6|4.7|13.5|4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1.8|1.9|17.2|4.8|26.7|4|42.1|4.4|44.4|4.4|25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7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55.8|114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4.6|8.5|7.1|5.2|9.1|3.9|12.1|18.6|18.1|14.1|6.9|11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8|6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1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8.4|16.1|1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|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8.6|10.9|15.6|16.5|1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ranklin Gothic Medium Cond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1616</TotalTime>
  <Words>863</Words>
  <Application>Microsoft Office PowerPoint</Application>
  <PresentationFormat>On-screen Show (4:3)</PresentationFormat>
  <Paragraphs>311</Paragraphs>
  <Slides>33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Komponen   IRADIATOR Gamma</vt:lpstr>
      <vt:lpstr>BIODATA</vt:lpstr>
      <vt:lpstr>LATAR   BELAKANG</vt:lpstr>
      <vt:lpstr>MANFAAT</vt:lpstr>
      <vt:lpstr>TUJUAN PEMBELAJARAN</vt:lpstr>
      <vt:lpstr>POKOK BAHASAN</vt:lpstr>
      <vt:lpstr>PowerPoint Presentation</vt:lpstr>
      <vt:lpstr>Komponen   IRADIATOR Gamma (2)</vt:lpstr>
      <vt:lpstr>Review   IRADIATOR</vt:lpstr>
      <vt:lpstr>Kategori IRADIATOR</vt:lpstr>
      <vt:lpstr>Kategori IRADIATOR Gamma</vt:lpstr>
      <vt:lpstr>Komponen Iradiator Gamma</vt:lpstr>
      <vt:lpstr>Komponen Iradiator Gamma</vt:lpstr>
      <vt:lpstr>Sumber Radiasi</vt:lpstr>
      <vt:lpstr>Sumber Radiasi</vt:lpstr>
      <vt:lpstr>Sumber Radiasi</vt:lpstr>
      <vt:lpstr>Penyimpanan Sumber Radiasi</vt:lpstr>
      <vt:lpstr>Penggerak Sumber Radiasi</vt:lpstr>
      <vt:lpstr>Ruang Iradiasi</vt:lpstr>
      <vt:lpstr>Penggerak Sampel/Produk</vt:lpstr>
      <vt:lpstr>Penggerak Sampel/Produk</vt:lpstr>
      <vt:lpstr>Penahan Radiasi</vt:lpstr>
      <vt:lpstr>Panel Kontrol</vt:lpstr>
      <vt:lpstr>Sistem Keselamatan &amp; Keamanan</vt:lpstr>
      <vt:lpstr>Komponen PENDUKUNG</vt:lpstr>
      <vt:lpstr>Keterkaitan Keselamatan</vt:lpstr>
      <vt:lpstr>Bonus contoh soal Komponen..</vt:lpstr>
      <vt:lpstr>Bonus contoh soal Komponen..</vt:lpstr>
      <vt:lpstr>Bonus contoh soal Komponen..</vt:lpstr>
      <vt:lpstr>Bonus contoh soal Komponen..</vt:lpstr>
      <vt:lpstr>Bonus contoh soal Komponen..</vt:lpstr>
      <vt:lpstr>Bonus contoh soal Komponen..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Spektro IRPASENA</cp:lastModifiedBy>
  <cp:revision>172</cp:revision>
  <dcterms:created xsi:type="dcterms:W3CDTF">2017-03-06T06:24:12Z</dcterms:created>
  <dcterms:modified xsi:type="dcterms:W3CDTF">2021-07-15T04:51:17Z</dcterms:modified>
</cp:coreProperties>
</file>