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3"/>
  </p:notesMasterIdLst>
  <p:sldIdLst>
    <p:sldId id="2147375261" r:id="rId2"/>
    <p:sldId id="2147375620" r:id="rId3"/>
    <p:sldId id="2147375741" r:id="rId4"/>
    <p:sldId id="2147375710" r:id="rId5"/>
    <p:sldId id="2147375711" r:id="rId6"/>
    <p:sldId id="2147375712" r:id="rId7"/>
    <p:sldId id="2147375713" r:id="rId8"/>
    <p:sldId id="2147375715" r:id="rId9"/>
    <p:sldId id="2147375716" r:id="rId10"/>
    <p:sldId id="2147375714" r:id="rId11"/>
    <p:sldId id="2147375717" r:id="rId12"/>
    <p:sldId id="2147375718" r:id="rId13"/>
    <p:sldId id="2147375719" r:id="rId14"/>
    <p:sldId id="2147375720" r:id="rId15"/>
    <p:sldId id="2147375721" r:id="rId16"/>
    <p:sldId id="2147375709" r:id="rId17"/>
    <p:sldId id="2147375722" r:id="rId18"/>
    <p:sldId id="2147375723" r:id="rId19"/>
    <p:sldId id="2147375725" r:id="rId20"/>
    <p:sldId id="2147375724" r:id="rId21"/>
    <p:sldId id="2147375726" r:id="rId22"/>
    <p:sldId id="2147375727" r:id="rId23"/>
    <p:sldId id="2147375728" r:id="rId24"/>
    <p:sldId id="2147375730" r:id="rId25"/>
    <p:sldId id="2147375731" r:id="rId26"/>
    <p:sldId id="2147375729" r:id="rId27"/>
    <p:sldId id="2147375623" r:id="rId28"/>
    <p:sldId id="2147375734" r:id="rId29"/>
    <p:sldId id="2147375735" r:id="rId30"/>
    <p:sldId id="2147375736" r:id="rId31"/>
    <p:sldId id="2147375737" r:id="rId32"/>
    <p:sldId id="2147375738" r:id="rId33"/>
    <p:sldId id="2147375739" r:id="rId34"/>
    <p:sldId id="2147375742" r:id="rId35"/>
    <p:sldId id="2147375743" r:id="rId36"/>
    <p:sldId id="2147375744" r:id="rId37"/>
    <p:sldId id="2147375745" r:id="rId38"/>
    <p:sldId id="2147375746" r:id="rId39"/>
    <p:sldId id="2147375747" r:id="rId40"/>
    <p:sldId id="2147375740" r:id="rId41"/>
    <p:sldId id="2147375618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1429" autoAdjust="0"/>
  </p:normalViewPr>
  <p:slideViewPr>
    <p:cSldViewPr snapToGrid="0">
      <p:cViewPr varScale="1">
        <p:scale>
          <a:sx n="64" d="100"/>
          <a:sy n="64" d="100"/>
        </p:scale>
        <p:origin x="8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6C1FD-9AFF-4BBA-9FA8-12B19920A1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B8DB5B-E614-4103-8954-A770A315898F}">
      <dgm:prSet phldrT="[Text]" phldr="0" custT="1"/>
      <dgm:spPr>
        <a:solidFill>
          <a:srgbClr val="C00000"/>
        </a:solidFill>
      </dgm:spPr>
      <dgm:t>
        <a:bodyPr/>
        <a:lstStyle/>
        <a:p>
          <a:r>
            <a:rPr lang="en-US" sz="2600" b="1" dirty="0">
              <a:solidFill>
                <a:schemeClr val="tx1"/>
              </a:solidFill>
            </a:rPr>
            <a:t>Perka </a:t>
          </a:r>
          <a:r>
            <a:rPr lang="en-US" sz="2600" b="1" dirty="0" err="1">
              <a:solidFill>
                <a:schemeClr val="tx1"/>
              </a:solidFill>
            </a:rPr>
            <a:t>Bapeten</a:t>
          </a:r>
          <a:r>
            <a:rPr lang="en-US" sz="2600" b="1" dirty="0">
              <a:solidFill>
                <a:schemeClr val="tx1"/>
              </a:solidFill>
            </a:rPr>
            <a:t> No 6 </a:t>
          </a:r>
          <a:r>
            <a:rPr lang="en-US" sz="2600" b="1" dirty="0" err="1">
              <a:solidFill>
                <a:schemeClr val="tx1"/>
              </a:solidFill>
            </a:rPr>
            <a:t>Tahun</a:t>
          </a:r>
          <a:r>
            <a:rPr lang="en-US" sz="2600" b="1" dirty="0">
              <a:solidFill>
                <a:schemeClr val="tx1"/>
              </a:solidFill>
            </a:rPr>
            <a:t> 2023</a:t>
          </a:r>
        </a:p>
      </dgm:t>
    </dgm:pt>
    <dgm:pt modelId="{5DEAFD16-87B4-42CC-A9EB-2A8DEACEA83D}" type="parTrans" cxnId="{2753FBC3-71E6-4091-85CF-B8EF6941DB1E}">
      <dgm:prSet/>
      <dgm:spPr/>
      <dgm:t>
        <a:bodyPr/>
        <a:lstStyle/>
        <a:p>
          <a:endParaRPr lang="en-US"/>
        </a:p>
      </dgm:t>
    </dgm:pt>
    <dgm:pt modelId="{022D7CDB-5418-4D9C-9068-EC4F8CAF711F}" type="sibTrans" cxnId="{2753FBC3-71E6-4091-85CF-B8EF6941DB1E}">
      <dgm:prSet/>
      <dgm:spPr/>
      <dgm:t>
        <a:bodyPr/>
        <a:lstStyle/>
        <a:p>
          <a:endParaRPr lang="en-US"/>
        </a:p>
      </dgm:t>
    </dgm:pt>
    <dgm:pt modelId="{1BB0FFED-6F71-47C7-BABB-EBC1CE30191D}">
      <dgm:prSet phldrT="[Text]" phldr="0" custT="1"/>
      <dgm:spPr>
        <a:solidFill>
          <a:srgbClr val="C00000"/>
        </a:solidFill>
      </dgm:spPr>
      <dgm:t>
        <a:bodyPr/>
        <a:lstStyle/>
        <a:p>
          <a:r>
            <a:rPr lang="en-US" sz="2600" b="1" dirty="0">
              <a:solidFill>
                <a:schemeClr val="tx1"/>
              </a:solidFill>
            </a:rPr>
            <a:t>ISO 9001</a:t>
          </a:r>
        </a:p>
      </dgm:t>
    </dgm:pt>
    <dgm:pt modelId="{FE10E0F2-7825-4769-8EAC-64026EFE9337}" type="parTrans" cxnId="{7F9E06D7-86CE-46B6-A4AF-3A19708F7A88}">
      <dgm:prSet/>
      <dgm:spPr/>
      <dgm:t>
        <a:bodyPr/>
        <a:lstStyle/>
        <a:p>
          <a:endParaRPr lang="en-US"/>
        </a:p>
      </dgm:t>
    </dgm:pt>
    <dgm:pt modelId="{5CC83A5F-1D42-4D7F-9580-68EA2C7F7508}" type="sibTrans" cxnId="{7F9E06D7-86CE-46B6-A4AF-3A19708F7A88}">
      <dgm:prSet/>
      <dgm:spPr/>
      <dgm:t>
        <a:bodyPr/>
        <a:lstStyle/>
        <a:p>
          <a:endParaRPr lang="en-US"/>
        </a:p>
      </dgm:t>
    </dgm:pt>
    <dgm:pt modelId="{2045B257-A3D0-4B91-B59E-B83AECBD42DF}">
      <dgm:prSet phldrT="[Text]" phldr="0" custT="1"/>
      <dgm:spPr>
        <a:solidFill>
          <a:srgbClr val="C00000"/>
        </a:solidFill>
      </dgm:spPr>
      <dgm:t>
        <a:bodyPr/>
        <a:lstStyle/>
        <a:p>
          <a:r>
            <a:rPr lang="en-US" sz="2600" b="1" dirty="0">
              <a:solidFill>
                <a:schemeClr val="tx1"/>
              </a:solidFill>
            </a:rPr>
            <a:t>ISO 11137</a:t>
          </a:r>
        </a:p>
      </dgm:t>
    </dgm:pt>
    <dgm:pt modelId="{02ACCAE1-4857-42CC-89EA-88B108B8AA56}" type="parTrans" cxnId="{54E0B4AC-7AD1-4DF2-8525-96BA80160B23}">
      <dgm:prSet/>
      <dgm:spPr/>
      <dgm:t>
        <a:bodyPr/>
        <a:lstStyle/>
        <a:p>
          <a:endParaRPr lang="en-US"/>
        </a:p>
      </dgm:t>
    </dgm:pt>
    <dgm:pt modelId="{A7080227-EE94-408A-AF5F-F91896E210A5}" type="sibTrans" cxnId="{54E0B4AC-7AD1-4DF2-8525-96BA80160B23}">
      <dgm:prSet/>
      <dgm:spPr/>
      <dgm:t>
        <a:bodyPr/>
        <a:lstStyle/>
        <a:p>
          <a:endParaRPr lang="en-US"/>
        </a:p>
      </dgm:t>
    </dgm:pt>
    <dgm:pt modelId="{5AF6509E-2296-490F-AD84-5B86AE4B6AC3}" type="pres">
      <dgm:prSet presAssocID="{7AD6C1FD-9AFF-4BBA-9FA8-12B19920A179}" presName="linear" presStyleCnt="0">
        <dgm:presLayoutVars>
          <dgm:dir/>
          <dgm:animLvl val="lvl"/>
          <dgm:resizeHandles val="exact"/>
        </dgm:presLayoutVars>
      </dgm:prSet>
      <dgm:spPr/>
    </dgm:pt>
    <dgm:pt modelId="{FAD4E5F7-5F91-4944-847B-D2660AD395A2}" type="pres">
      <dgm:prSet presAssocID="{44B8DB5B-E614-4103-8954-A770A315898F}" presName="parentLin" presStyleCnt="0"/>
      <dgm:spPr/>
    </dgm:pt>
    <dgm:pt modelId="{993E73C0-47F5-45C3-BC6C-74B0364B8941}" type="pres">
      <dgm:prSet presAssocID="{44B8DB5B-E614-4103-8954-A770A315898F}" presName="parentLeftMargin" presStyleLbl="node1" presStyleIdx="0" presStyleCnt="3"/>
      <dgm:spPr/>
    </dgm:pt>
    <dgm:pt modelId="{A9982634-F5F9-4CC7-B374-D4FD6019A058}" type="pres">
      <dgm:prSet presAssocID="{44B8DB5B-E614-4103-8954-A770A315898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E45FD3A-F72E-4798-B95E-43BB2CBF7805}" type="pres">
      <dgm:prSet presAssocID="{44B8DB5B-E614-4103-8954-A770A315898F}" presName="negativeSpace" presStyleCnt="0"/>
      <dgm:spPr/>
    </dgm:pt>
    <dgm:pt modelId="{F9B4F507-1B6E-4A94-82A7-0C3AF1C3A928}" type="pres">
      <dgm:prSet presAssocID="{44B8DB5B-E614-4103-8954-A770A315898F}" presName="childText" presStyleLbl="conFgAcc1" presStyleIdx="0" presStyleCnt="3">
        <dgm:presLayoutVars>
          <dgm:bulletEnabled val="1"/>
        </dgm:presLayoutVars>
      </dgm:prSet>
      <dgm:spPr/>
    </dgm:pt>
    <dgm:pt modelId="{E5F4ADB0-4E37-4668-ADA9-84DF8B92041F}" type="pres">
      <dgm:prSet presAssocID="{022D7CDB-5418-4D9C-9068-EC4F8CAF711F}" presName="spaceBetweenRectangles" presStyleCnt="0"/>
      <dgm:spPr/>
    </dgm:pt>
    <dgm:pt modelId="{C2D7F364-9AEF-4075-A36A-687360035F87}" type="pres">
      <dgm:prSet presAssocID="{1BB0FFED-6F71-47C7-BABB-EBC1CE30191D}" presName="parentLin" presStyleCnt="0"/>
      <dgm:spPr/>
    </dgm:pt>
    <dgm:pt modelId="{4ADC4D1D-017F-451F-A6C0-C96D637E339E}" type="pres">
      <dgm:prSet presAssocID="{1BB0FFED-6F71-47C7-BABB-EBC1CE30191D}" presName="parentLeftMargin" presStyleLbl="node1" presStyleIdx="0" presStyleCnt="3"/>
      <dgm:spPr/>
    </dgm:pt>
    <dgm:pt modelId="{2578996C-48B2-462D-8B3B-F727E3547F50}" type="pres">
      <dgm:prSet presAssocID="{1BB0FFED-6F71-47C7-BABB-EBC1CE3019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32342B-6999-4DA3-84B1-E766D074BC16}" type="pres">
      <dgm:prSet presAssocID="{1BB0FFED-6F71-47C7-BABB-EBC1CE30191D}" presName="negativeSpace" presStyleCnt="0"/>
      <dgm:spPr/>
    </dgm:pt>
    <dgm:pt modelId="{55F54A5A-D715-4805-BB46-ABAFB2887D8E}" type="pres">
      <dgm:prSet presAssocID="{1BB0FFED-6F71-47C7-BABB-EBC1CE30191D}" presName="childText" presStyleLbl="conFgAcc1" presStyleIdx="1" presStyleCnt="3">
        <dgm:presLayoutVars>
          <dgm:bulletEnabled val="1"/>
        </dgm:presLayoutVars>
      </dgm:prSet>
      <dgm:spPr/>
    </dgm:pt>
    <dgm:pt modelId="{7669842B-7F02-4D33-9C8B-D031034580B0}" type="pres">
      <dgm:prSet presAssocID="{5CC83A5F-1D42-4D7F-9580-68EA2C7F7508}" presName="spaceBetweenRectangles" presStyleCnt="0"/>
      <dgm:spPr/>
    </dgm:pt>
    <dgm:pt modelId="{6B5F0E15-2603-4B3C-BC88-3696102DCBDF}" type="pres">
      <dgm:prSet presAssocID="{2045B257-A3D0-4B91-B59E-B83AECBD42DF}" presName="parentLin" presStyleCnt="0"/>
      <dgm:spPr/>
    </dgm:pt>
    <dgm:pt modelId="{DA3AF711-596F-4143-AFA9-F9BDA33CC3D4}" type="pres">
      <dgm:prSet presAssocID="{2045B257-A3D0-4B91-B59E-B83AECBD42DF}" presName="parentLeftMargin" presStyleLbl="node1" presStyleIdx="1" presStyleCnt="3"/>
      <dgm:spPr/>
    </dgm:pt>
    <dgm:pt modelId="{5F2982DC-F8E3-4180-9169-803DB63857A1}" type="pres">
      <dgm:prSet presAssocID="{2045B257-A3D0-4B91-B59E-B83AECBD42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30693DE-6E95-4FC5-85EA-9C8FACA0B7A3}" type="pres">
      <dgm:prSet presAssocID="{2045B257-A3D0-4B91-B59E-B83AECBD42DF}" presName="negativeSpace" presStyleCnt="0"/>
      <dgm:spPr/>
    </dgm:pt>
    <dgm:pt modelId="{63EB3D58-F1FD-46FB-A3A8-66781F752F0F}" type="pres">
      <dgm:prSet presAssocID="{2045B257-A3D0-4B91-B59E-B83AECBD42D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F9E4B0E-8CEA-47C3-ABEA-43D97E10C387}" type="presOf" srcId="{44B8DB5B-E614-4103-8954-A770A315898F}" destId="{993E73C0-47F5-45C3-BC6C-74B0364B8941}" srcOrd="0" destOrd="0" presId="urn:microsoft.com/office/officeart/2005/8/layout/list1"/>
    <dgm:cxn modelId="{A5287838-1961-4128-B3A9-815552D78CFB}" type="presOf" srcId="{2045B257-A3D0-4B91-B59E-B83AECBD42DF}" destId="{5F2982DC-F8E3-4180-9169-803DB63857A1}" srcOrd="1" destOrd="0" presId="urn:microsoft.com/office/officeart/2005/8/layout/list1"/>
    <dgm:cxn modelId="{8E98ED43-7852-4483-9D31-47F466D2E8E9}" type="presOf" srcId="{1BB0FFED-6F71-47C7-BABB-EBC1CE30191D}" destId="{2578996C-48B2-462D-8B3B-F727E3547F50}" srcOrd="1" destOrd="0" presId="urn:microsoft.com/office/officeart/2005/8/layout/list1"/>
    <dgm:cxn modelId="{0BB8AB85-4BCC-4E36-9A80-115FEBAD7BCD}" type="presOf" srcId="{1BB0FFED-6F71-47C7-BABB-EBC1CE30191D}" destId="{4ADC4D1D-017F-451F-A6C0-C96D637E339E}" srcOrd="0" destOrd="0" presId="urn:microsoft.com/office/officeart/2005/8/layout/list1"/>
    <dgm:cxn modelId="{61C34A8D-100B-430B-9C97-6D8EB084913D}" type="presOf" srcId="{44B8DB5B-E614-4103-8954-A770A315898F}" destId="{A9982634-F5F9-4CC7-B374-D4FD6019A058}" srcOrd="1" destOrd="0" presId="urn:microsoft.com/office/officeart/2005/8/layout/list1"/>
    <dgm:cxn modelId="{54E0B4AC-7AD1-4DF2-8525-96BA80160B23}" srcId="{7AD6C1FD-9AFF-4BBA-9FA8-12B19920A179}" destId="{2045B257-A3D0-4B91-B59E-B83AECBD42DF}" srcOrd="2" destOrd="0" parTransId="{02ACCAE1-4857-42CC-89EA-88B108B8AA56}" sibTransId="{A7080227-EE94-408A-AF5F-F91896E210A5}"/>
    <dgm:cxn modelId="{2753FBC3-71E6-4091-85CF-B8EF6941DB1E}" srcId="{7AD6C1FD-9AFF-4BBA-9FA8-12B19920A179}" destId="{44B8DB5B-E614-4103-8954-A770A315898F}" srcOrd="0" destOrd="0" parTransId="{5DEAFD16-87B4-42CC-A9EB-2A8DEACEA83D}" sibTransId="{022D7CDB-5418-4D9C-9068-EC4F8CAF711F}"/>
    <dgm:cxn modelId="{7F9E06D7-86CE-46B6-A4AF-3A19708F7A88}" srcId="{7AD6C1FD-9AFF-4BBA-9FA8-12B19920A179}" destId="{1BB0FFED-6F71-47C7-BABB-EBC1CE30191D}" srcOrd="1" destOrd="0" parTransId="{FE10E0F2-7825-4769-8EAC-64026EFE9337}" sibTransId="{5CC83A5F-1D42-4D7F-9580-68EA2C7F7508}"/>
    <dgm:cxn modelId="{1AC712EC-CC66-4C0F-A65D-B273496D39D0}" type="presOf" srcId="{2045B257-A3D0-4B91-B59E-B83AECBD42DF}" destId="{DA3AF711-596F-4143-AFA9-F9BDA33CC3D4}" srcOrd="0" destOrd="0" presId="urn:microsoft.com/office/officeart/2005/8/layout/list1"/>
    <dgm:cxn modelId="{257B26F1-F59E-4721-944D-512F7982161D}" type="presOf" srcId="{7AD6C1FD-9AFF-4BBA-9FA8-12B19920A179}" destId="{5AF6509E-2296-490F-AD84-5B86AE4B6AC3}" srcOrd="0" destOrd="0" presId="urn:microsoft.com/office/officeart/2005/8/layout/list1"/>
    <dgm:cxn modelId="{1B110F2C-8E2D-49BD-9665-B33CFFFDF843}" type="presParOf" srcId="{5AF6509E-2296-490F-AD84-5B86AE4B6AC3}" destId="{FAD4E5F7-5F91-4944-847B-D2660AD395A2}" srcOrd="0" destOrd="0" presId="urn:microsoft.com/office/officeart/2005/8/layout/list1"/>
    <dgm:cxn modelId="{4D648903-B91A-4504-937C-3EF913C2EE20}" type="presParOf" srcId="{FAD4E5F7-5F91-4944-847B-D2660AD395A2}" destId="{993E73C0-47F5-45C3-BC6C-74B0364B8941}" srcOrd="0" destOrd="0" presId="urn:microsoft.com/office/officeart/2005/8/layout/list1"/>
    <dgm:cxn modelId="{DFC2CBC6-B4FB-4DF7-B169-808AAEACBF1B}" type="presParOf" srcId="{FAD4E5F7-5F91-4944-847B-D2660AD395A2}" destId="{A9982634-F5F9-4CC7-B374-D4FD6019A058}" srcOrd="1" destOrd="0" presId="urn:microsoft.com/office/officeart/2005/8/layout/list1"/>
    <dgm:cxn modelId="{27020FBF-AA28-4126-8D1A-9F3BCC3C82E5}" type="presParOf" srcId="{5AF6509E-2296-490F-AD84-5B86AE4B6AC3}" destId="{0E45FD3A-F72E-4798-B95E-43BB2CBF7805}" srcOrd="1" destOrd="0" presId="urn:microsoft.com/office/officeart/2005/8/layout/list1"/>
    <dgm:cxn modelId="{C3BCB6B4-E4D5-48FB-BF00-E2E56F04261B}" type="presParOf" srcId="{5AF6509E-2296-490F-AD84-5B86AE4B6AC3}" destId="{F9B4F507-1B6E-4A94-82A7-0C3AF1C3A928}" srcOrd="2" destOrd="0" presId="urn:microsoft.com/office/officeart/2005/8/layout/list1"/>
    <dgm:cxn modelId="{656C5EC4-2868-4F41-B46E-BB592AC562AE}" type="presParOf" srcId="{5AF6509E-2296-490F-AD84-5B86AE4B6AC3}" destId="{E5F4ADB0-4E37-4668-ADA9-84DF8B92041F}" srcOrd="3" destOrd="0" presId="urn:microsoft.com/office/officeart/2005/8/layout/list1"/>
    <dgm:cxn modelId="{C2DC8E2B-9311-45E4-AEB8-C61FE3A407C0}" type="presParOf" srcId="{5AF6509E-2296-490F-AD84-5B86AE4B6AC3}" destId="{C2D7F364-9AEF-4075-A36A-687360035F87}" srcOrd="4" destOrd="0" presId="urn:microsoft.com/office/officeart/2005/8/layout/list1"/>
    <dgm:cxn modelId="{2718ED30-4F0B-4F03-B0ED-2EB8BAA83C6E}" type="presParOf" srcId="{C2D7F364-9AEF-4075-A36A-687360035F87}" destId="{4ADC4D1D-017F-451F-A6C0-C96D637E339E}" srcOrd="0" destOrd="0" presId="urn:microsoft.com/office/officeart/2005/8/layout/list1"/>
    <dgm:cxn modelId="{395603F5-6537-411A-96E7-B5ED8EE3657C}" type="presParOf" srcId="{C2D7F364-9AEF-4075-A36A-687360035F87}" destId="{2578996C-48B2-462D-8B3B-F727E3547F50}" srcOrd="1" destOrd="0" presId="urn:microsoft.com/office/officeart/2005/8/layout/list1"/>
    <dgm:cxn modelId="{E120046A-D985-4F5C-98D8-315F8A22A0D9}" type="presParOf" srcId="{5AF6509E-2296-490F-AD84-5B86AE4B6AC3}" destId="{2432342B-6999-4DA3-84B1-E766D074BC16}" srcOrd="5" destOrd="0" presId="urn:microsoft.com/office/officeart/2005/8/layout/list1"/>
    <dgm:cxn modelId="{2A4FD981-854B-4F5D-AF9B-03DA8335F844}" type="presParOf" srcId="{5AF6509E-2296-490F-AD84-5B86AE4B6AC3}" destId="{55F54A5A-D715-4805-BB46-ABAFB2887D8E}" srcOrd="6" destOrd="0" presId="urn:microsoft.com/office/officeart/2005/8/layout/list1"/>
    <dgm:cxn modelId="{3ADDC404-4AE1-4EEB-8B1C-17FADC94C145}" type="presParOf" srcId="{5AF6509E-2296-490F-AD84-5B86AE4B6AC3}" destId="{7669842B-7F02-4D33-9C8B-D031034580B0}" srcOrd="7" destOrd="0" presId="urn:microsoft.com/office/officeart/2005/8/layout/list1"/>
    <dgm:cxn modelId="{35409154-8BF4-48AD-9058-588B3D1DE14A}" type="presParOf" srcId="{5AF6509E-2296-490F-AD84-5B86AE4B6AC3}" destId="{6B5F0E15-2603-4B3C-BC88-3696102DCBDF}" srcOrd="8" destOrd="0" presId="urn:microsoft.com/office/officeart/2005/8/layout/list1"/>
    <dgm:cxn modelId="{5E1ADB44-4EC3-4FCF-91F4-4D79B0AFEFB7}" type="presParOf" srcId="{6B5F0E15-2603-4B3C-BC88-3696102DCBDF}" destId="{DA3AF711-596F-4143-AFA9-F9BDA33CC3D4}" srcOrd="0" destOrd="0" presId="urn:microsoft.com/office/officeart/2005/8/layout/list1"/>
    <dgm:cxn modelId="{E9CFB274-9FAC-4002-ACAF-D44638720899}" type="presParOf" srcId="{6B5F0E15-2603-4B3C-BC88-3696102DCBDF}" destId="{5F2982DC-F8E3-4180-9169-803DB63857A1}" srcOrd="1" destOrd="0" presId="urn:microsoft.com/office/officeart/2005/8/layout/list1"/>
    <dgm:cxn modelId="{64B50364-DE82-4894-ABBE-A62423D40CB6}" type="presParOf" srcId="{5AF6509E-2296-490F-AD84-5B86AE4B6AC3}" destId="{E30693DE-6E95-4FC5-85EA-9C8FACA0B7A3}" srcOrd="9" destOrd="0" presId="urn:microsoft.com/office/officeart/2005/8/layout/list1"/>
    <dgm:cxn modelId="{00591EA7-E91C-433C-9ECA-0820CD62603C}" type="presParOf" srcId="{5AF6509E-2296-490F-AD84-5B86AE4B6AC3}" destId="{63EB3D58-F1FD-46FB-A3A8-66781F752F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4F507-1B6E-4A94-82A7-0C3AF1C3A928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82634-F5F9-4CC7-B374-D4FD6019A058}">
      <dsp:nvSpPr>
        <dsp:cNvPr id="0" name=""/>
        <dsp:cNvSpPr/>
      </dsp:nvSpPr>
      <dsp:spPr>
        <a:xfrm>
          <a:off x="406400" y="30393"/>
          <a:ext cx="5689600" cy="121032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Perka </a:t>
          </a:r>
          <a:r>
            <a:rPr lang="en-US" sz="2600" b="1" kern="1200" dirty="0" err="1">
              <a:solidFill>
                <a:schemeClr val="tx1"/>
              </a:solidFill>
            </a:rPr>
            <a:t>Bapeten</a:t>
          </a:r>
          <a:r>
            <a:rPr lang="en-US" sz="2600" b="1" kern="1200" dirty="0">
              <a:solidFill>
                <a:schemeClr val="tx1"/>
              </a:solidFill>
            </a:rPr>
            <a:t> No 6 </a:t>
          </a:r>
          <a:r>
            <a:rPr lang="en-US" sz="2600" b="1" kern="1200" dirty="0" err="1">
              <a:solidFill>
                <a:schemeClr val="tx1"/>
              </a:solidFill>
            </a:rPr>
            <a:t>Tahun</a:t>
          </a:r>
          <a:r>
            <a:rPr lang="en-US" sz="2600" b="1" kern="1200" dirty="0">
              <a:solidFill>
                <a:schemeClr val="tx1"/>
              </a:solidFill>
            </a:rPr>
            <a:t> 2023</a:t>
          </a:r>
        </a:p>
      </dsp:txBody>
      <dsp:txXfrm>
        <a:off x="465483" y="89476"/>
        <a:ext cx="5571434" cy="1092154"/>
      </dsp:txXfrm>
    </dsp:sp>
    <dsp:sp modelId="{55F54A5A-D715-4805-BB46-ABAFB2887D8E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8996C-48B2-462D-8B3B-F727E3547F50}">
      <dsp:nvSpPr>
        <dsp:cNvPr id="0" name=""/>
        <dsp:cNvSpPr/>
      </dsp:nvSpPr>
      <dsp:spPr>
        <a:xfrm>
          <a:off x="406400" y="1890153"/>
          <a:ext cx="5689600" cy="121032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ISO 9001</a:t>
          </a:r>
        </a:p>
      </dsp:txBody>
      <dsp:txXfrm>
        <a:off x="465483" y="1949236"/>
        <a:ext cx="5571434" cy="1092154"/>
      </dsp:txXfrm>
    </dsp:sp>
    <dsp:sp modelId="{63EB3D58-F1FD-46FB-A3A8-66781F752F0F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982DC-F8E3-4180-9169-803DB63857A1}">
      <dsp:nvSpPr>
        <dsp:cNvPr id="0" name=""/>
        <dsp:cNvSpPr/>
      </dsp:nvSpPr>
      <dsp:spPr>
        <a:xfrm>
          <a:off x="406400" y="3749913"/>
          <a:ext cx="5689600" cy="121032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ISO 11137</a:t>
          </a:r>
        </a:p>
      </dsp:txBody>
      <dsp:txXfrm>
        <a:off x="465483" y="3808996"/>
        <a:ext cx="557143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0627D-6495-4FE6-A9F7-3B6C10A2CE9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A38C2-BD37-429C-A24B-ED9BBABD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4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ff2038c1a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925513"/>
            <a:ext cx="8229600" cy="4629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ff2038c1a_0_122:notes"/>
          <p:cNvSpPr txBox="1">
            <a:spLocks noGrp="1"/>
          </p:cNvSpPr>
          <p:nvPr>
            <p:ph type="body" idx="1"/>
          </p:nvPr>
        </p:nvSpPr>
        <p:spPr>
          <a:xfrm>
            <a:off x="731520" y="5863590"/>
            <a:ext cx="5852160" cy="5554980"/>
          </a:xfrm>
          <a:prstGeom prst="rect">
            <a:avLst/>
          </a:prstGeom>
        </p:spPr>
        <p:txBody>
          <a:bodyPr spcFirstLastPara="1" wrap="square" lIns="112316" tIns="112316" rIns="112316" bIns="11231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173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5F3C7159-F347-87AC-D8FC-8DDDE6D13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ff2038c1a_0_122:notes">
            <a:extLst>
              <a:ext uri="{FF2B5EF4-FFF2-40B4-BE49-F238E27FC236}">
                <a16:creationId xmlns:a16="http://schemas.microsoft.com/office/drawing/2014/main" id="{DF733CB1-82CA-95C5-1D08-1BAABEA8A2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925513"/>
            <a:ext cx="8229600" cy="4629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ff2038c1a_0_122:notes">
            <a:extLst>
              <a:ext uri="{FF2B5EF4-FFF2-40B4-BE49-F238E27FC236}">
                <a16:creationId xmlns:a16="http://schemas.microsoft.com/office/drawing/2014/main" id="{55EB9022-3E69-FC87-AEAE-D7BD9CB17D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5863590"/>
            <a:ext cx="5852160" cy="5554980"/>
          </a:xfrm>
          <a:prstGeom prst="rect">
            <a:avLst/>
          </a:prstGeom>
        </p:spPr>
        <p:txBody>
          <a:bodyPr spcFirstLastPara="1" wrap="square" lIns="112316" tIns="112316" rIns="112316" bIns="112316" anchor="t" anchorCtr="0">
            <a:noAutofit/>
          </a:bodyPr>
          <a:lstStyle/>
          <a:p>
            <a:pPr marL="0" indent="0">
              <a:buNone/>
            </a:pPr>
            <a:r>
              <a:rPr lang="en-US" dirty="0" err="1"/>
              <a:t>Sebagai</a:t>
            </a:r>
            <a:r>
              <a:rPr lang="en-US" dirty="0"/>
              <a:t> agenda PERTAMA, </a:t>
            </a:r>
            <a:r>
              <a:rPr lang="en-US" dirty="0" err="1"/>
              <a:t>akan</a:t>
            </a:r>
            <a:r>
              <a:rPr lang="en-US" dirty="0"/>
              <a:t> kami </a:t>
            </a:r>
            <a:r>
              <a:rPr lang="en-US" dirty="0" err="1"/>
              <a:t>sampaikan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SDM yang </a:t>
            </a:r>
            <a:r>
              <a:rPr lang="en-US" dirty="0" err="1"/>
              <a:t>diselenggarakan</a:t>
            </a:r>
            <a:r>
              <a:rPr lang="en-US" dirty="0"/>
              <a:t> oleh </a:t>
            </a:r>
            <a:r>
              <a:rPr lang="en-US" dirty="0" err="1"/>
              <a:t>Direktorat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BRIN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202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2ff2038c1a_0_144:notes"/>
          <p:cNvSpPr txBox="1">
            <a:spLocks noGrp="1"/>
          </p:cNvSpPr>
          <p:nvPr>
            <p:ph type="body" idx="1"/>
          </p:nvPr>
        </p:nvSpPr>
        <p:spPr>
          <a:xfrm>
            <a:off x="780288" y="7915847"/>
            <a:ext cx="6242304" cy="7499223"/>
          </a:xfrm>
          <a:prstGeom prst="rect">
            <a:avLst/>
          </a:prstGeom>
        </p:spPr>
        <p:txBody>
          <a:bodyPr spcFirstLastPara="1" wrap="square" lIns="118728" tIns="118728" rIns="118728" bIns="11872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56" name="Google Shape;356;g12ff2038c1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54175" y="1250950"/>
            <a:ext cx="11110913" cy="624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7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95285" lvl="0" indent="-343948" algn="l" rtl="0">
              <a:lnSpc>
                <a:spcPct val="90000"/>
              </a:lnSpc>
              <a:spcBef>
                <a:spcPts val="8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90570" lvl="1" indent="-34394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485854" lvl="2" indent="-34394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981139" lvl="3" indent="-34394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476424" lvl="4" indent="-34394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971709" lvl="5" indent="-34394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466993" lvl="6" indent="-34394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962278" lvl="7" indent="-34394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457563" lvl="8" indent="-34394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DA526D-2096-A060-D218-E060FCE9017D}"/>
              </a:ext>
            </a:extLst>
          </p:cNvPr>
          <p:cNvGrpSpPr/>
          <p:nvPr userDrawn="1"/>
        </p:nvGrpSpPr>
        <p:grpSpPr>
          <a:xfrm>
            <a:off x="9012304" y="329965"/>
            <a:ext cx="2915631" cy="328309"/>
            <a:chOff x="1635954" y="589544"/>
            <a:chExt cx="5776849" cy="6606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2472D0-B79F-431A-9927-57DE7C6D1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65064" y="626778"/>
              <a:ext cx="2147739" cy="623419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93C6E65-F5F7-BF7F-CDAB-50893B51448D}"/>
                </a:ext>
              </a:extLst>
            </p:cNvPr>
            <p:cNvGrpSpPr/>
            <p:nvPr/>
          </p:nvGrpSpPr>
          <p:grpSpPr>
            <a:xfrm>
              <a:off x="1635954" y="589544"/>
              <a:ext cx="3565965" cy="639816"/>
              <a:chOff x="1635955" y="843544"/>
              <a:chExt cx="5077929" cy="914400"/>
            </a:xfrm>
          </p:grpSpPr>
          <p:pic>
            <p:nvPicPr>
              <p:cNvPr id="5" name="Google Shape;129;p25">
                <a:extLst>
                  <a:ext uri="{FF2B5EF4-FFF2-40B4-BE49-F238E27FC236}">
                    <a16:creationId xmlns:a16="http://schemas.microsoft.com/office/drawing/2014/main" id="{32E629EC-15EC-4E34-3D26-15865BF7DCD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111" t="34966" r="13167" b="34766"/>
              <a:stretch/>
            </p:blipFill>
            <p:spPr>
              <a:xfrm>
                <a:off x="1635955" y="843544"/>
                <a:ext cx="2255326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EB1979E-F1A6-B984-5922-5570279077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8" t="24889" r="25108" b="24593"/>
              <a:stretch/>
            </p:blipFill>
            <p:spPr>
              <a:xfrm>
                <a:off x="3914207" y="896758"/>
                <a:ext cx="787002" cy="81565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694A226-389D-830F-BE9C-4EAD5E651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1128" y="883678"/>
                <a:ext cx="1922756" cy="8425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0190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D258C1-6735-ADCF-9376-8F0AA5E6FD42}"/>
              </a:ext>
            </a:extLst>
          </p:cNvPr>
          <p:cNvGrpSpPr/>
          <p:nvPr userDrawn="1"/>
        </p:nvGrpSpPr>
        <p:grpSpPr>
          <a:xfrm>
            <a:off x="9012304" y="329965"/>
            <a:ext cx="2915631" cy="328309"/>
            <a:chOff x="1635954" y="589544"/>
            <a:chExt cx="5776849" cy="6606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4400DDE-07F3-5175-4A70-97C7D86E7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65064" y="626778"/>
              <a:ext cx="2147739" cy="623419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27FE7B3-910C-5625-48ED-0775F7DF9628}"/>
                </a:ext>
              </a:extLst>
            </p:cNvPr>
            <p:cNvGrpSpPr/>
            <p:nvPr/>
          </p:nvGrpSpPr>
          <p:grpSpPr>
            <a:xfrm>
              <a:off x="1635954" y="589544"/>
              <a:ext cx="3565965" cy="639816"/>
              <a:chOff x="1635955" y="843544"/>
              <a:chExt cx="5077929" cy="914400"/>
            </a:xfrm>
          </p:grpSpPr>
          <p:pic>
            <p:nvPicPr>
              <p:cNvPr id="5" name="Google Shape;129;p25">
                <a:extLst>
                  <a:ext uri="{FF2B5EF4-FFF2-40B4-BE49-F238E27FC236}">
                    <a16:creationId xmlns:a16="http://schemas.microsoft.com/office/drawing/2014/main" id="{AA2E0D87-A464-5088-04A8-24E3AB74496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111" t="34966" r="13167" b="34766"/>
              <a:stretch/>
            </p:blipFill>
            <p:spPr>
              <a:xfrm>
                <a:off x="1635955" y="843544"/>
                <a:ext cx="2255326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A2D78AA-6C65-AD92-A5D5-10A798419D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8" t="24889" r="25108" b="24593"/>
              <a:stretch/>
            </p:blipFill>
            <p:spPr>
              <a:xfrm>
                <a:off x="3914207" y="896758"/>
                <a:ext cx="787002" cy="81565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5194F42-8014-5F95-5DC6-DFD520B757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1128" y="883678"/>
                <a:ext cx="1922756" cy="842597"/>
              </a:xfrm>
              <a:prstGeom prst="rect">
                <a:avLst/>
              </a:prstGeom>
            </p:spPr>
          </p:pic>
        </p:grpSp>
      </p:grpSp>
      <p:sp>
        <p:nvSpPr>
          <p:cNvPr id="8" name="Google Shape;82;p18">
            <a:extLst>
              <a:ext uri="{FF2B5EF4-FFF2-40B4-BE49-F238E27FC236}">
                <a16:creationId xmlns:a16="http://schemas.microsoft.com/office/drawing/2014/main" id="{30D9782E-14ED-8CD4-3897-5E627A95B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7365" y="2484382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746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95285" lvl="0" indent="-412737" algn="l" rtl="0">
              <a:lnSpc>
                <a:spcPct val="90000"/>
              </a:lnSpc>
              <a:spcBef>
                <a:spcPts val="8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600"/>
            </a:lvl1pPr>
            <a:lvl2pPr marL="990570" lvl="1" indent="-392100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275"/>
            </a:lvl2pPr>
            <a:lvl3pPr marL="1485854" lvl="2" indent="-371464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50"/>
            </a:lvl3pPr>
            <a:lvl4pPr marL="1981139" lvl="3" indent="-35082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25"/>
            </a:lvl4pPr>
            <a:lvl5pPr marL="2476424" lvl="4" indent="-35082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25"/>
            </a:lvl5pPr>
            <a:lvl6pPr marL="2971709" lvl="5" indent="-35082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25"/>
            </a:lvl6pPr>
            <a:lvl7pPr marL="3466993" lvl="6" indent="-35082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25"/>
            </a:lvl7pPr>
            <a:lvl8pPr marL="3962278" lvl="7" indent="-35082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25"/>
            </a:lvl8pPr>
            <a:lvl9pPr marL="4457563" lvl="8" indent="-350827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25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95285" lvl="0" indent="-247642" algn="l" rtl="0">
              <a:lnSpc>
                <a:spcPct val="90000"/>
              </a:lnSpc>
              <a:spcBef>
                <a:spcPts val="8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90570" lvl="1" indent="-247642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92"/>
            </a:lvl2pPr>
            <a:lvl3pPr marL="1485854" lvl="2" indent="-247642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75"/>
            </a:lvl3pPr>
            <a:lvl4pPr marL="1981139" lvl="3" indent="-247642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67"/>
            </a:lvl4pPr>
            <a:lvl5pPr marL="2476424" lvl="4" indent="-247642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67"/>
            </a:lvl5pPr>
            <a:lvl6pPr marL="2971709" lvl="5" indent="-247642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67"/>
            </a:lvl6pPr>
            <a:lvl7pPr marL="3466993" lvl="6" indent="-247642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67"/>
            </a:lvl7pPr>
            <a:lvl8pPr marL="3962278" lvl="7" indent="-247642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67"/>
            </a:lvl8pPr>
            <a:lvl9pPr marL="4457563" lvl="8" indent="-247642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67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29812C-AB7B-DC7D-8365-4116640A6368}"/>
              </a:ext>
            </a:extLst>
          </p:cNvPr>
          <p:cNvGrpSpPr/>
          <p:nvPr userDrawn="1"/>
        </p:nvGrpSpPr>
        <p:grpSpPr>
          <a:xfrm>
            <a:off x="9012304" y="329965"/>
            <a:ext cx="2915631" cy="328309"/>
            <a:chOff x="1635954" y="589544"/>
            <a:chExt cx="5776849" cy="6606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58BAE59-CD39-C22D-F01F-80FFFABE3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65064" y="626778"/>
              <a:ext cx="2147739" cy="623419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9BBEA82-505F-D3FF-8F6F-FB5E5FFB317C}"/>
                </a:ext>
              </a:extLst>
            </p:cNvPr>
            <p:cNvGrpSpPr/>
            <p:nvPr/>
          </p:nvGrpSpPr>
          <p:grpSpPr>
            <a:xfrm>
              <a:off x="1635954" y="589544"/>
              <a:ext cx="3565965" cy="639816"/>
              <a:chOff x="1635955" y="843544"/>
              <a:chExt cx="5077929" cy="914400"/>
            </a:xfrm>
          </p:grpSpPr>
          <p:pic>
            <p:nvPicPr>
              <p:cNvPr id="5" name="Google Shape;129;p25">
                <a:extLst>
                  <a:ext uri="{FF2B5EF4-FFF2-40B4-BE49-F238E27FC236}">
                    <a16:creationId xmlns:a16="http://schemas.microsoft.com/office/drawing/2014/main" id="{542D57BE-9EB6-0A62-7847-B377EE20A6AB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111" t="34966" r="13167" b="34766"/>
              <a:stretch/>
            </p:blipFill>
            <p:spPr>
              <a:xfrm>
                <a:off x="1635955" y="843544"/>
                <a:ext cx="2255326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ED74363-305D-C047-D198-2F8B8561C6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8" t="24889" r="25108" b="24593"/>
              <a:stretch/>
            </p:blipFill>
            <p:spPr>
              <a:xfrm>
                <a:off x="3914207" y="896758"/>
                <a:ext cx="787002" cy="81565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35AC8A9-4ABD-4F07-D8DD-D12F8E2A6E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1128" y="883678"/>
                <a:ext cx="1922756" cy="8425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0251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95285" lvl="0" indent="-247642" algn="l" rtl="0">
              <a:lnSpc>
                <a:spcPct val="90000"/>
              </a:lnSpc>
              <a:spcBef>
                <a:spcPts val="8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90570" lvl="1" indent="-247642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92"/>
            </a:lvl2pPr>
            <a:lvl3pPr marL="1485854" lvl="2" indent="-247642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75"/>
            </a:lvl3pPr>
            <a:lvl4pPr marL="1981139" lvl="3" indent="-247642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67"/>
            </a:lvl4pPr>
            <a:lvl5pPr marL="2476424" lvl="4" indent="-247642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67"/>
            </a:lvl5pPr>
            <a:lvl6pPr marL="2971709" lvl="5" indent="-247642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67"/>
            </a:lvl6pPr>
            <a:lvl7pPr marL="3466993" lvl="6" indent="-247642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67"/>
            </a:lvl7pPr>
            <a:lvl8pPr marL="3962278" lvl="7" indent="-247642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67"/>
            </a:lvl8pPr>
            <a:lvl9pPr marL="4457563" lvl="8" indent="-247642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67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2AC534-C730-EA2B-AC17-FAE8DAA17C2C}"/>
              </a:ext>
            </a:extLst>
          </p:cNvPr>
          <p:cNvGrpSpPr/>
          <p:nvPr userDrawn="1"/>
        </p:nvGrpSpPr>
        <p:grpSpPr>
          <a:xfrm>
            <a:off x="9012304" y="329965"/>
            <a:ext cx="2915631" cy="328309"/>
            <a:chOff x="1635954" y="589544"/>
            <a:chExt cx="5776849" cy="6606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429A80F-E95C-B696-9D04-0B46D58F2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65064" y="626778"/>
              <a:ext cx="2147739" cy="623419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F502DBD-A2AC-04A0-EACF-864E2CA54DCE}"/>
                </a:ext>
              </a:extLst>
            </p:cNvPr>
            <p:cNvGrpSpPr/>
            <p:nvPr/>
          </p:nvGrpSpPr>
          <p:grpSpPr>
            <a:xfrm>
              <a:off x="1635954" y="589544"/>
              <a:ext cx="3565965" cy="639816"/>
              <a:chOff x="1635955" y="843544"/>
              <a:chExt cx="5077929" cy="914400"/>
            </a:xfrm>
          </p:grpSpPr>
          <p:pic>
            <p:nvPicPr>
              <p:cNvPr id="5" name="Google Shape;129;p25">
                <a:extLst>
                  <a:ext uri="{FF2B5EF4-FFF2-40B4-BE49-F238E27FC236}">
                    <a16:creationId xmlns:a16="http://schemas.microsoft.com/office/drawing/2014/main" id="{3DCAC05A-21CE-791C-650E-82064ABC989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111" t="34966" r="13167" b="34766"/>
              <a:stretch/>
            </p:blipFill>
            <p:spPr>
              <a:xfrm>
                <a:off x="1635955" y="843544"/>
                <a:ext cx="2255326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3F0B64D-BDD1-92FB-7D38-3442E65E45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8" t="24889" r="25108" b="24593"/>
              <a:stretch/>
            </p:blipFill>
            <p:spPr>
              <a:xfrm>
                <a:off x="3914207" y="896758"/>
                <a:ext cx="787002" cy="81565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A2EC5AE-1FDB-1BEB-BF4D-DBCC1A252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1128" y="883678"/>
                <a:ext cx="1922756" cy="8425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5713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4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95285" lvl="0" indent="-343948" algn="l" rtl="0">
              <a:lnSpc>
                <a:spcPct val="90000"/>
              </a:lnSpc>
              <a:spcBef>
                <a:spcPts val="8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90570" lvl="1" indent="-34394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485854" lvl="2" indent="-34394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981139" lvl="3" indent="-34394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476424" lvl="4" indent="-34394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971709" lvl="5" indent="-34394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466993" lvl="6" indent="-34394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962278" lvl="7" indent="-34394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457563" lvl="8" indent="-343948" algn="l" rtl="0">
              <a:lnSpc>
                <a:spcPct val="9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F1B7AA-5D68-DD22-C783-AAC4673CAF3F}"/>
              </a:ext>
            </a:extLst>
          </p:cNvPr>
          <p:cNvGrpSpPr/>
          <p:nvPr userDrawn="1"/>
        </p:nvGrpSpPr>
        <p:grpSpPr>
          <a:xfrm>
            <a:off x="9012304" y="329965"/>
            <a:ext cx="2915631" cy="328309"/>
            <a:chOff x="1635954" y="589544"/>
            <a:chExt cx="5776849" cy="6606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E091C4E-8349-EFB7-27B1-899427473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65064" y="626778"/>
              <a:ext cx="2147739" cy="623419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17EBDF2-C669-6043-37FD-AE7A731229FE}"/>
                </a:ext>
              </a:extLst>
            </p:cNvPr>
            <p:cNvGrpSpPr/>
            <p:nvPr/>
          </p:nvGrpSpPr>
          <p:grpSpPr>
            <a:xfrm>
              <a:off x="1635954" y="589544"/>
              <a:ext cx="3565965" cy="639816"/>
              <a:chOff x="1635955" y="843544"/>
              <a:chExt cx="5077929" cy="914400"/>
            </a:xfrm>
          </p:grpSpPr>
          <p:pic>
            <p:nvPicPr>
              <p:cNvPr id="5" name="Google Shape;129;p25">
                <a:extLst>
                  <a:ext uri="{FF2B5EF4-FFF2-40B4-BE49-F238E27FC236}">
                    <a16:creationId xmlns:a16="http://schemas.microsoft.com/office/drawing/2014/main" id="{C44BBED9-4BAE-AE1D-BA13-0E851D3FC9D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111" t="34966" r="13167" b="34766"/>
              <a:stretch/>
            </p:blipFill>
            <p:spPr>
              <a:xfrm>
                <a:off x="1635955" y="843544"/>
                <a:ext cx="2255326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06CB3F6-873F-6F39-8A4A-7F3B006BFD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8" t="24889" r="25108" b="24593"/>
              <a:stretch/>
            </p:blipFill>
            <p:spPr>
              <a:xfrm>
                <a:off x="3914207" y="896758"/>
                <a:ext cx="787002" cy="81565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1454BE3-32DF-F600-65DD-ABB461487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1128" y="883678"/>
                <a:ext cx="1922756" cy="8425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8831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1A95-1173-963A-8729-330FBCC9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64E1F-52E7-DAA1-D050-5FBDE91882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3935A-F338-29B1-4914-913C03F2CF9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B5F1D-B14D-BBC0-6B31-7D7BF33957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ED4145-A879-4771-E1ED-55AFE6FA6863}"/>
              </a:ext>
            </a:extLst>
          </p:cNvPr>
          <p:cNvGrpSpPr/>
          <p:nvPr userDrawn="1"/>
        </p:nvGrpSpPr>
        <p:grpSpPr>
          <a:xfrm>
            <a:off x="9012304" y="329965"/>
            <a:ext cx="2915631" cy="328309"/>
            <a:chOff x="1635954" y="589544"/>
            <a:chExt cx="5776849" cy="6606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B6217B-1BBB-572A-86AC-4E001972B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65064" y="626778"/>
              <a:ext cx="2147739" cy="623419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9F56CD-464E-6E0D-91AF-2BE75FB575A0}"/>
                </a:ext>
              </a:extLst>
            </p:cNvPr>
            <p:cNvGrpSpPr/>
            <p:nvPr/>
          </p:nvGrpSpPr>
          <p:grpSpPr>
            <a:xfrm>
              <a:off x="1635954" y="589544"/>
              <a:ext cx="3565965" cy="639816"/>
              <a:chOff x="1635955" y="843544"/>
              <a:chExt cx="5077929" cy="914400"/>
            </a:xfrm>
          </p:grpSpPr>
          <p:pic>
            <p:nvPicPr>
              <p:cNvPr id="9" name="Google Shape;129;p25">
                <a:extLst>
                  <a:ext uri="{FF2B5EF4-FFF2-40B4-BE49-F238E27FC236}">
                    <a16:creationId xmlns:a16="http://schemas.microsoft.com/office/drawing/2014/main" id="{3994BE21-6A63-D19F-B86B-53A17E1EC3E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111" t="34966" r="13167" b="34766"/>
              <a:stretch/>
            </p:blipFill>
            <p:spPr>
              <a:xfrm>
                <a:off x="1635955" y="843544"/>
                <a:ext cx="2255326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9FA1D80-9545-7442-9ADF-C8FA9402C8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8" t="24889" r="25108" b="24593"/>
              <a:stretch/>
            </p:blipFill>
            <p:spPr>
              <a:xfrm>
                <a:off x="3914207" y="896758"/>
                <a:ext cx="787002" cy="815659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C4596E1-FCA0-3F18-374E-385800EF1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1128" y="883678"/>
                <a:ext cx="1922756" cy="8425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629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1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</p:spTree>
    <p:extLst>
      <p:ext uri="{BB962C8B-B14F-4D97-AF65-F5344CB8AC3E}">
        <p14:creationId xmlns:p14="http://schemas.microsoft.com/office/powerpoint/2010/main" val="12907857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  <p:sldLayoutId id="2147483690" r:id="rId4"/>
    <p:sldLayoutId id="2147483691" r:id="rId5"/>
    <p:sldLayoutId id="214748369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/>
        </p:nvSpPr>
        <p:spPr>
          <a:xfrm>
            <a:off x="1548868" y="1708294"/>
            <a:ext cx="9966765" cy="147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0" tIns="37131" rIns="74290" bIns="37131" anchor="ctr" anchorCtr="0">
            <a:noAutofit/>
          </a:bodyPr>
          <a:lstStyle/>
          <a:p>
            <a:pPr defTabSz="990570">
              <a:buClr>
                <a:srgbClr val="171616"/>
              </a:buClr>
              <a:buSzPts val="2100"/>
            </a:pPr>
            <a:r>
              <a:rPr lang="en-US" sz="3600" kern="0" dirty="0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+mj-lt"/>
                <a:ea typeface="Barlow"/>
                <a:cs typeface="Barlow"/>
                <a:sym typeface="Barlow"/>
              </a:rPr>
              <a:t>Radiation Processing Management Facility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F8EF9FE-430C-05D9-8744-5870066C9F1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82761" y="6446737"/>
            <a:ext cx="2743200" cy="365200"/>
          </a:xfrm>
        </p:spPr>
        <p:txBody>
          <a:bodyPr/>
          <a:lstStyle/>
          <a:p>
            <a:fld id="{00000000-1234-1234-1234-123412341234}" type="slidenum">
              <a:rPr lang="id" b="1" smtClean="0">
                <a:solidFill>
                  <a:srgbClr val="FF0000"/>
                </a:solidFill>
                <a:latin typeface="+mj-lt"/>
              </a:rPr>
              <a:pPr/>
              <a:t>1</a:t>
            </a:fld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/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+mj-lt"/>
              </a:rPr>
              <a:t>..</a:t>
            </a:r>
            <a:endParaRPr lang="id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9810E-4CF6-5032-557A-568CBDC233D3}"/>
              </a:ext>
            </a:extLst>
          </p:cNvPr>
          <p:cNvSpPr txBox="1"/>
          <p:nvPr/>
        </p:nvSpPr>
        <p:spPr>
          <a:xfrm>
            <a:off x="1548868" y="4122636"/>
            <a:ext cx="7032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+mj-lt"/>
              </a:rPr>
              <a:t>Arif Rachmanto</a:t>
            </a:r>
          </a:p>
          <a:p>
            <a:r>
              <a:rPr lang="it-IT" sz="1600" dirty="0">
                <a:latin typeface="+mj-lt"/>
              </a:rPr>
              <a:t>arif038@brin.go.id</a:t>
            </a:r>
          </a:p>
          <a:p>
            <a:r>
              <a:rPr lang="it-IT" sz="1600" dirty="0">
                <a:latin typeface="+mj-lt"/>
              </a:rPr>
              <a:t>+62856 111 2267</a:t>
            </a:r>
            <a:endParaRPr lang="en-ID" sz="16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24FF9F-6EF1-7C3C-20A4-599F99F05202}"/>
              </a:ext>
            </a:extLst>
          </p:cNvPr>
          <p:cNvSpPr txBox="1"/>
          <p:nvPr/>
        </p:nvSpPr>
        <p:spPr>
          <a:xfrm>
            <a:off x="1548868" y="5901186"/>
            <a:ext cx="703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j-lt"/>
              </a:rPr>
              <a:t>Pelatihan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Petugas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Mesin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Berkas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Elektron</a:t>
            </a:r>
            <a:r>
              <a:rPr lang="en-US" sz="2000" dirty="0">
                <a:latin typeface="+mj-lt"/>
              </a:rPr>
              <a:t> PT. Gajah Tunggal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176685-1640-A7C2-899B-403CB280362D}"/>
              </a:ext>
            </a:extLst>
          </p:cNvPr>
          <p:cNvSpPr txBox="1"/>
          <p:nvPr/>
        </p:nvSpPr>
        <p:spPr>
          <a:xfrm>
            <a:off x="1499881" y="6301296"/>
            <a:ext cx="7032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j-lt"/>
              </a:rPr>
              <a:t>Direktorat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Pengembangan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Kompetensi</a:t>
            </a:r>
            <a:r>
              <a:rPr lang="en-US" sz="1600" dirty="0">
                <a:latin typeface="+mj-lt"/>
              </a:rPr>
              <a:t> BRIN -  2025</a:t>
            </a:r>
            <a:endParaRPr lang="en-ID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428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8BC36B-FCCA-3F57-8FBD-85F04D194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Keamanan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4AB18-1BA3-377D-F243-F2CDAD088C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10</a:t>
            </a:fld>
            <a:endParaRPr lang="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EB015C-34D0-BF2B-DAE2-29CFBA975479}"/>
              </a:ext>
            </a:extLst>
          </p:cNvPr>
          <p:cNvSpPr txBox="1"/>
          <p:nvPr/>
        </p:nvSpPr>
        <p:spPr>
          <a:xfrm>
            <a:off x="1053548" y="1690725"/>
            <a:ext cx="10674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US" sz="24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menumbuhkembangkan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4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4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keamanan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5F3B89-09ED-3CA0-E1A3-A6134740CD7F}"/>
              </a:ext>
            </a:extLst>
          </p:cNvPr>
          <p:cNvSpPr txBox="1"/>
          <p:nvPr/>
        </p:nvSpPr>
        <p:spPr>
          <a:xfrm>
            <a:off x="1152939" y="3089784"/>
            <a:ext cx="101080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diwujudkan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dengan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mengutamakan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pentingnya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dilaksanakan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saksama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penuh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rasa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A6CAA1-FCD1-2AD9-F0CB-ED2DDBF92207}"/>
              </a:ext>
            </a:extLst>
          </p:cNvPr>
          <p:cNvSpPr txBox="1"/>
          <p:nvPr/>
        </p:nvSpPr>
        <p:spPr>
          <a:xfrm>
            <a:off x="1152939" y="4723067"/>
            <a:ext cx="102008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keamanan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diwujudkan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dengan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kebiasaan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keamanan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7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D8BD97D-4BED-30DD-683E-45BADF37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175"/>
            <a:ext cx="10515600" cy="1325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Bertingkat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14DDA-F51E-352F-C85D-27DB008D11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11</a:t>
            </a:fld>
            <a:endParaRPr lang="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89804D-8EBD-A5F9-0084-D64CF175CF4A}"/>
              </a:ext>
            </a:extLst>
          </p:cNvPr>
          <p:cNvSpPr txBox="1"/>
          <p:nvPr/>
        </p:nvSpPr>
        <p:spPr>
          <a:xfrm>
            <a:off x="1408871" y="2006775"/>
            <a:ext cx="90272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disesuaikan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dengan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nuklir</a:t>
            </a:r>
            <a:endParaRPr lang="en-US" sz="2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0134B-FA45-43F5-1BD1-9F6FDBD44070}"/>
              </a:ext>
            </a:extLst>
          </p:cNvPr>
          <p:cNvSpPr txBox="1"/>
          <p:nvPr/>
        </p:nvSpPr>
        <p:spPr>
          <a:xfrm>
            <a:off x="1408871" y="3396732"/>
            <a:ext cx="92359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PLTN,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klasifikasi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kecelakaan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kompleksitas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wajib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</a:p>
        </p:txBody>
      </p:sp>
    </p:spTree>
    <p:extLst>
      <p:ext uri="{BB962C8B-B14F-4D97-AF65-F5344CB8AC3E}">
        <p14:creationId xmlns:p14="http://schemas.microsoft.com/office/powerpoint/2010/main" val="36691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1668429-43B3-8767-A6C8-5903129A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21651-7E7D-A95A-078D-2F1DC7FBFD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12</a:t>
            </a:fld>
            <a:endParaRPr lang="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A0173-14A0-1A64-74B4-383B23D04720}"/>
              </a:ext>
            </a:extLst>
          </p:cNvPr>
          <p:cNvSpPr txBox="1"/>
          <p:nvPr/>
        </p:nvSpPr>
        <p:spPr>
          <a:xfrm>
            <a:off x="1190210" y="1528107"/>
            <a:ext cx="101635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Dokumentasi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Rekaman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terkendali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dapat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lengkap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dibaca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dipahami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diidentifikasi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dengan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segera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tersedia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saat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06B74E-73EF-9AF7-96A7-4BE0E81F959C}"/>
              </a:ext>
            </a:extLst>
          </p:cNvPr>
          <p:cNvSpPr txBox="1"/>
          <p:nvPr/>
        </p:nvSpPr>
        <p:spPr>
          <a:xfrm>
            <a:off x="1190210" y="2853707"/>
            <a:ext cx="102596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Rekaman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persiapan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peninjauan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pengesahan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penarikan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dan/atau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pemusnahan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111A3-1CB6-CFBE-11B8-ED63FBD9CA6F}"/>
              </a:ext>
            </a:extLst>
          </p:cNvPr>
          <p:cNvSpPr txBox="1"/>
          <p:nvPr/>
        </p:nvSpPr>
        <p:spPr>
          <a:xfrm>
            <a:off x="1190210" y="3852566"/>
            <a:ext cx="100410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sebagaimana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berkala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paling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sedikit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kali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472A28-E065-6567-6091-C7D49F57A381}"/>
              </a:ext>
            </a:extLst>
          </p:cNvPr>
          <p:cNvSpPr txBox="1"/>
          <p:nvPr/>
        </p:nvSpPr>
        <p:spPr>
          <a:xfrm>
            <a:off x="1190210" y="5070979"/>
            <a:ext cx="102596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Jika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apeten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paling lama 7 (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tujuh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okumen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disahkan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3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B3E1490-6238-F3E9-8187-2ADD0026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FAD78-59BF-10CF-9BBE-DABCF274FE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13</a:t>
            </a:fld>
            <a:endParaRPr lang="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2318B-F4D7-C7EB-9E4E-6FB95DD1FBD5}"/>
              </a:ext>
            </a:extLst>
          </p:cNvPr>
          <p:cNvSpPr txBox="1"/>
          <p:nvPr/>
        </p:nvSpPr>
        <p:spPr>
          <a:xfrm>
            <a:off x="1351722" y="1720840"/>
            <a:ext cx="98298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dimaksud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memuat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visi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misi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prioritas</a:t>
            </a:r>
            <a:endParaRPr lang="en-US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identifikasi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</a:t>
            </a:r>
          </a:p>
          <a:p>
            <a:pPr>
              <a:buNone/>
            </a:pP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personel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endParaRPr lang="en-US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endParaRPr lang="en-US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keamanan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dan</a:t>
            </a:r>
          </a:p>
          <a:p>
            <a:pPr>
              <a:buNone/>
            </a:pP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akuntabilitas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99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FF4D5C1-9D47-683C-A691-3A72901F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32001-26F1-5E96-0BAA-F4BCEB1E00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14</a:t>
            </a:fld>
            <a:endParaRPr lang="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1D77A-0E7C-BFC7-0477-3B9A05332D28}"/>
              </a:ext>
            </a:extLst>
          </p:cNvPr>
          <p:cNvSpPr txBox="1"/>
          <p:nvPr/>
        </p:nvSpPr>
        <p:spPr>
          <a:xfrm>
            <a:off x="1289602" y="1437358"/>
            <a:ext cx="97726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nuklir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dan/atau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radiasi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394DF-7F98-F421-067E-E7CE66EC1DE0}"/>
              </a:ext>
            </a:extLst>
          </p:cNvPr>
          <p:cNvSpPr txBox="1"/>
          <p:nvPr/>
        </p:nvSpPr>
        <p:spPr>
          <a:xfrm>
            <a:off x="1289602" y="2176022"/>
            <a:ext cx="96127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Keamanan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sebagaimana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dimaksud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proteksi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instalasi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nuklir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keamanan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radioaktif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dan/atau</a:t>
            </a:r>
          </a:p>
          <a:p>
            <a:pPr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garda-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624882-CFE5-E909-739A-345C1279746F}"/>
              </a:ext>
            </a:extLst>
          </p:cNvPr>
          <p:cNvSpPr txBox="1"/>
          <p:nvPr/>
        </p:nvSpPr>
        <p:spPr>
          <a:xfrm>
            <a:off x="1289602" y="4000146"/>
            <a:ext cx="97726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menunjuk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sedikit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Manajer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bertanggung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B82457-255A-88A8-586F-90C2BB4D1E3C}"/>
              </a:ext>
            </a:extLst>
          </p:cNvPr>
          <p:cNvSpPr txBox="1"/>
          <p:nvPr/>
        </p:nvSpPr>
        <p:spPr>
          <a:xfrm>
            <a:off x="1411358" y="4958977"/>
            <a:ext cx="94910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dievaluasi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berkala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sedikit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kali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54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66567AB-D376-C8AD-B41A-CB2A279D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Perencanaann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A5830-5E82-2801-9159-26A2FB1359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15</a:t>
            </a:fld>
            <a:endParaRPr lang="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55C9B8-F7FF-B092-9699-2421EE6F52FA}"/>
              </a:ext>
            </a:extLst>
          </p:cNvPr>
          <p:cNvSpPr txBox="1"/>
          <p:nvPr/>
        </p:nvSpPr>
        <p:spPr>
          <a:xfrm>
            <a:off x="838201" y="1951672"/>
            <a:ext cx="96906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menetapkan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strategi,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sasaran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terpadu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sesuai dengan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846E6-0D32-6624-53B4-58C2C83341BA}"/>
              </a:ext>
            </a:extLst>
          </p:cNvPr>
          <p:cNvSpPr txBox="1"/>
          <p:nvPr/>
        </p:nvSpPr>
        <p:spPr>
          <a:xfrm>
            <a:off x="838200" y="3574919"/>
            <a:ext cx="96906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meninjau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berkala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sedikit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kali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12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8718C-E30D-2B7B-D6A0-867AB487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Jawab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ABB92-69E6-81FD-4CE6-BB222CE2BC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16</a:t>
            </a:fld>
            <a:endParaRPr lang="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881135-2891-096E-ED20-54EAFA047299}"/>
              </a:ext>
            </a:extLst>
          </p:cNvPr>
          <p:cNvSpPr txBox="1"/>
          <p:nvPr/>
        </p:nvSpPr>
        <p:spPr>
          <a:xfrm>
            <a:off x="1448628" y="1690725"/>
            <a:ext cx="93850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Pasal 21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Keselamatan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dan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Keamanan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tercapai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85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5962F7-03E2-65E5-A19E-2FBDFE6F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FF7A7-190B-EFA9-F8FA-2B3639F544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17</a:t>
            </a:fld>
            <a:endParaRPr lang="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6164B-B61C-C0A6-6621-16E860C66AC9}"/>
              </a:ext>
            </a:extLst>
          </p:cNvPr>
          <p:cNvSpPr txBox="1"/>
          <p:nvPr/>
        </p:nvSpPr>
        <p:spPr>
          <a:xfrm>
            <a:off x="1172818" y="1674674"/>
            <a:ext cx="10515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memadai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sesuai dengan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keamanan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F162A-EFBD-2895-BAC3-F9BCFD04CEC7}"/>
              </a:ext>
            </a:extLst>
          </p:cNvPr>
          <p:cNvSpPr txBox="1"/>
          <p:nvPr/>
        </p:nvSpPr>
        <p:spPr>
          <a:xfrm>
            <a:off x="1269724" y="3307860"/>
            <a:ext cx="936514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Program pengembangan sumber daya manusia meliputi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sv-SE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standar kompetensi yang diperlukan;</a:t>
            </a:r>
          </a:p>
          <a:p>
            <a:pPr>
              <a:buNone/>
            </a:pPr>
            <a:r>
              <a:rPr lang="sv-SE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perencanaan pengadaan personel;</a:t>
            </a:r>
          </a:p>
          <a:p>
            <a:pPr>
              <a:buNone/>
            </a:pPr>
            <a:r>
              <a:rPr lang="sv-SE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pendidikan dan pelatihan</a:t>
            </a:r>
            <a:endParaRPr lang="sv-SE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v-SE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sv-SE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sertifikasi</a:t>
            </a: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v-S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4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DE27D97-029A-7BE6-CAD4-9892EB4F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PELAKSANAAN PROSES 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5ABF-90AD-189B-4AC7-FC4A370866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18</a:t>
            </a:fld>
            <a:endParaRPr lang="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AE4B1-3B8E-2C96-1FC8-D43D579205DF}"/>
              </a:ext>
            </a:extLst>
          </p:cNvPr>
          <p:cNvSpPr txBox="1"/>
          <p:nvPr/>
        </p:nvSpPr>
        <p:spPr>
          <a:xfrm>
            <a:off x="1093304" y="1392049"/>
            <a:ext cx="10515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memastikan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roses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diidentifikasi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ditetapkan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dikembangkan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dikelola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mengorbankan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27FF72-080A-69D2-3A6A-1974C0A9D3E3}"/>
              </a:ext>
            </a:extLst>
          </p:cNvPr>
          <p:cNvSpPr txBox="1"/>
          <p:nvPr/>
        </p:nvSpPr>
        <p:spPr>
          <a:xfrm>
            <a:off x="1192697" y="2828836"/>
            <a:ext cx="97701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sebagaimana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dimaksud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diidentifikasi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sesuai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Proses dan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-Proses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memastikan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terkendal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6C2B91-534E-1F7B-C752-2095D34E9882}"/>
              </a:ext>
            </a:extLst>
          </p:cNvPr>
          <p:cNvSpPr txBox="1"/>
          <p:nvPr/>
        </p:nvSpPr>
        <p:spPr>
          <a:xfrm>
            <a:off x="1192697" y="4173289"/>
            <a:ext cx="977016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degradasi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kehilangan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penyalahgunaan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dan</a:t>
            </a:r>
          </a:p>
          <a:p>
            <a:pPr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keamanan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76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CE78B60-F8AE-6B0F-FD37-26B29D14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PELAKSANAAN PROSES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68CDE-D54E-2867-D157-B582DCC35F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19</a:t>
            </a:fld>
            <a:endParaRPr lang="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59FD2-D795-463F-483F-73B34FD33D83}"/>
              </a:ext>
            </a:extLst>
          </p:cNvPr>
          <p:cNvSpPr txBox="1"/>
          <p:nvPr/>
        </p:nvSpPr>
        <p:spPr>
          <a:xfrm>
            <a:off x="1036982" y="1494472"/>
            <a:ext cx="10515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Pemegang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Izin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 memastikan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BookmanOldStyle"/>
              </a:rPr>
              <a:t>kegiatan</a:t>
            </a:r>
            <a:r>
              <a:rPr lang="en-US" sz="240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BookmanOldStyle"/>
              </a:rPr>
              <a:t>pemeriksaan</a:t>
            </a:r>
            <a:r>
              <a:rPr lang="en-US" sz="2400" i="0" dirty="0">
                <a:solidFill>
                  <a:srgbClr val="000000"/>
                </a:solidFill>
                <a:effectLst/>
                <a:latin typeface="BookmanOldStyle"/>
              </a:rPr>
              <a:t>,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BookmanOldStyle"/>
              </a:rPr>
              <a:t>pengujian</a:t>
            </a:r>
            <a:r>
              <a:rPr lang="en-US" sz="2400" i="0" dirty="0">
                <a:solidFill>
                  <a:srgbClr val="000000"/>
                </a:solidFill>
                <a:effectLst/>
                <a:latin typeface="BookmanOldStyle"/>
              </a:rPr>
              <a:t>,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BookmanOldStyle"/>
              </a:rPr>
              <a:t>verifikasi</a:t>
            </a:r>
            <a:r>
              <a:rPr lang="en-US" sz="2400" i="0" dirty="0">
                <a:solidFill>
                  <a:srgbClr val="000000"/>
                </a:solidFill>
                <a:effectLst/>
                <a:latin typeface="BookmanOldStyle"/>
              </a:rPr>
              <a:t>, dan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BookmanOldStyle"/>
              </a:rPr>
              <a:t>validasi</a:t>
            </a:r>
            <a:r>
              <a:rPr lang="en-US" sz="240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BookmanOldStyle"/>
              </a:rPr>
              <a:t>produk</a:t>
            </a:r>
            <a:r>
              <a:rPr lang="en-US" sz="2400" i="0" dirty="0">
                <a:solidFill>
                  <a:srgbClr val="000000"/>
                </a:solidFill>
                <a:effectLst/>
                <a:latin typeface="BookmanOldStyle"/>
              </a:rPr>
              <a:t> dan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BookmanOldStyle"/>
              </a:rPr>
              <a:t>layanan</a:t>
            </a:r>
            <a:r>
              <a:rPr lang="en-US" sz="2400" dirty="0">
                <a:solidFill>
                  <a:srgbClr val="000000"/>
                </a:solidFill>
                <a:latin typeface="BookmanOldStyle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BookmanOldStyle"/>
              </a:rPr>
              <a:t>sebagaimana</a:t>
            </a:r>
            <a:r>
              <a:rPr lang="en-US" sz="240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BookmanOldStyle"/>
              </a:rPr>
              <a:t>dimaksud</a:t>
            </a:r>
            <a:r>
              <a:rPr lang="en-US" sz="240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BookmanOldStyle"/>
              </a:rPr>
              <a:t>dalam</a:t>
            </a:r>
            <a:r>
              <a:rPr lang="en-US" sz="240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BookmanOldStyle"/>
              </a:rPr>
              <a:t>telah</a:t>
            </a:r>
            <a:r>
              <a:rPr lang="en-US" sz="2400" dirty="0">
                <a:solidFill>
                  <a:srgbClr val="000000"/>
                </a:solidFill>
                <a:latin typeface="BookmanOldStyle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BookmanOldStyle"/>
              </a:rPr>
              <a:t>dilaksanakan</a:t>
            </a:r>
            <a:r>
              <a:rPr lang="en-US" sz="240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sebelum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serah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terima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6A19E8-CFF1-82E9-30C4-84360CB5BA05}"/>
              </a:ext>
            </a:extLst>
          </p:cNvPr>
          <p:cNvSpPr txBox="1"/>
          <p:nvPr/>
        </p:nvSpPr>
        <p:spPr>
          <a:xfrm>
            <a:off x="1036982" y="2921335"/>
            <a:ext cx="9955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Pemegang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Izin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 memastikan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BookmanOldStyle"/>
              </a:rPr>
              <a:t>produk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BookmanOldStyle"/>
              </a:rPr>
              <a:t>tersimpan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BookmanOldStyle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BookmanOldStyle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BookmanOldStyle"/>
              </a:rPr>
              <a:t>tempat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BookmanOldStyle"/>
              </a:rPr>
              <a:t>penyimpanan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BookmanOldStyle"/>
              </a:rPr>
              <a:t>mampu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BookmanOldStyle"/>
              </a:rPr>
              <a:t>melindungi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secara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BookmanOldStyle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memadai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sebelum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produk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digunakan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DDE461-C534-6CC8-BA86-CB311B1AA216}"/>
              </a:ext>
            </a:extLst>
          </p:cNvPr>
          <p:cNvSpPr txBox="1"/>
          <p:nvPr/>
        </p:nvSpPr>
        <p:spPr>
          <a:xfrm>
            <a:off x="1036981" y="4029331"/>
            <a:ext cx="94189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roses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bertanggung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pengelolaan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rantai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pasok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berdampak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pemanfaatan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nuklir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2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5233F42-9E1E-4817-9D95-2E919D70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436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BIODATA </a:t>
            </a:r>
            <a:endParaRPr lang="en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97FB8E-0A35-B480-3D76-B13C268C4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4527" y="1825625"/>
            <a:ext cx="6609273" cy="4351200"/>
          </a:xfrm>
        </p:spPr>
        <p:txBody>
          <a:bodyPr/>
          <a:lstStyle/>
          <a:p>
            <a:pPr marL="151337" indent="0">
              <a:buNone/>
            </a:pP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1337" indent="0">
              <a:buNone/>
            </a:pP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Peneliti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Ahli Muda</a:t>
            </a:r>
          </a:p>
          <a:p>
            <a:pPr marL="151337" indent="0">
              <a:buNone/>
            </a:pP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1337" indent="0">
              <a:buNone/>
            </a:pP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Detektor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Radiasi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Iradiator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Gamma</a:t>
            </a:r>
          </a:p>
          <a:p>
            <a:pPr>
              <a:buFontTx/>
              <a:buChar char="-"/>
            </a:pP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</a:p>
          <a:p>
            <a:pPr>
              <a:buFontTx/>
              <a:buChar char="-"/>
            </a:pP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Water Treatment System</a:t>
            </a:r>
          </a:p>
          <a:p>
            <a:pPr marL="151337" indent="0">
              <a:buNone/>
            </a:pP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017DD-3035-FDB2-585A-A93609A3B2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2</a:t>
            </a:fld>
            <a:endParaRPr lang="id"/>
          </a:p>
        </p:txBody>
      </p:sp>
      <p:pic>
        <p:nvPicPr>
          <p:cNvPr id="3" name="Picture 2" descr="A person in a white shirt and black tie&#10;&#10;AI-generated content may be incorrect.">
            <a:extLst>
              <a:ext uri="{FF2B5EF4-FFF2-40B4-BE49-F238E27FC236}">
                <a16:creationId xmlns:a16="http://schemas.microsoft.com/office/drawing/2014/main" id="{B2A8F422-5437-0041-B0D2-00922E2A4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37" y="2367567"/>
            <a:ext cx="2587752" cy="259994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74DEB9-E09D-03DD-93CF-2DF6BEF2B17A}"/>
              </a:ext>
            </a:extLst>
          </p:cNvPr>
          <p:cNvSpPr/>
          <p:nvPr/>
        </p:nvSpPr>
        <p:spPr>
          <a:xfrm>
            <a:off x="4909930" y="1762292"/>
            <a:ext cx="2047461" cy="47707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Jabatan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4E5BC9-3670-6964-D405-D2C4144DAB6A}"/>
              </a:ext>
            </a:extLst>
          </p:cNvPr>
          <p:cNvSpPr/>
          <p:nvPr/>
        </p:nvSpPr>
        <p:spPr>
          <a:xfrm>
            <a:off x="4909930" y="3073641"/>
            <a:ext cx="2047461" cy="47707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Keahlian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07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9962F68-DE5E-592B-61BC-365AB1AA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175"/>
            <a:ext cx="10515600" cy="1325600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Pengukuran Efektivitas, Penilaian, Dan Peluang</a:t>
            </a:r>
            <a:br>
              <a:rPr lang="sv-SE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Perbaikan </a:t>
            </a:r>
            <a:br>
              <a:rPr lang="sv-SE" dirty="0"/>
            </a:b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55CF9-CE9A-E05F-B1C1-14528DCD12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20</a:t>
            </a:fld>
            <a:endParaRPr lang="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F4199-8ED7-3E2A-18E5-DC2CFD4F89B5}"/>
              </a:ext>
            </a:extLst>
          </p:cNvPr>
          <p:cNvSpPr txBox="1"/>
          <p:nvPr/>
        </p:nvSpPr>
        <p:spPr>
          <a:xfrm>
            <a:off x="1007165" y="1951672"/>
            <a:ext cx="10515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pengukuran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efektivitas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mengonfirmasikan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hasil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diinginkan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peluang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695B8-7518-CEB1-FE47-AA7C42AD9234}"/>
              </a:ext>
            </a:extLst>
          </p:cNvPr>
          <p:cNvSpPr txBox="1"/>
          <p:nvPr/>
        </p:nvSpPr>
        <p:spPr>
          <a:xfrm>
            <a:off x="1007165" y="3277272"/>
            <a:ext cx="1017767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mengukur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efektivitas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emegang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sedikit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instruksi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prasarana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dan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dapat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ditimbulkan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07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A8835540-C678-2048-398E-5B24C67B6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A5C470-3B63-701F-4395-2ADC2E858885}"/>
              </a:ext>
            </a:extLst>
          </p:cNvPr>
          <p:cNvSpPr/>
          <p:nvPr/>
        </p:nvSpPr>
        <p:spPr>
          <a:xfrm>
            <a:off x="1635954" y="2586887"/>
            <a:ext cx="1046694" cy="15388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  <a:prstDash val="lg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91440" rIns="91440" bIns="91440" anchor="ctr">
            <a:spAutoFit/>
          </a:bodyPr>
          <a:lstStyle/>
          <a:p>
            <a:pPr algn="ctr"/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1</a:t>
            </a: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F905793-0E6F-2585-30FF-66D04F7D2D17}"/>
              </a:ext>
            </a:extLst>
          </p:cNvPr>
          <p:cNvSpPr txBox="1"/>
          <p:nvPr/>
        </p:nvSpPr>
        <p:spPr>
          <a:xfrm>
            <a:off x="2814320" y="2559641"/>
            <a:ext cx="8361680" cy="153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0" tIns="37131" rIns="74290" bIns="37131" anchor="ctr" anchorCtr="0">
            <a:noAutofit/>
          </a:bodyPr>
          <a:lstStyle/>
          <a:p>
            <a:pPr defTabSz="990570">
              <a:buClr>
                <a:srgbClr val="171616"/>
              </a:buClr>
              <a:buSzPts val="2100"/>
            </a:pPr>
            <a:r>
              <a:rPr lang="en-US" sz="4000" kern="0" dirty="0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+mj-lt"/>
                <a:ea typeface="Barlow"/>
                <a:cs typeface="Barlow"/>
                <a:sym typeface="Barlow"/>
              </a:rPr>
              <a:t>ISO 9001</a:t>
            </a:r>
          </a:p>
        </p:txBody>
      </p:sp>
    </p:spTree>
    <p:extLst>
      <p:ext uri="{BB962C8B-B14F-4D97-AF65-F5344CB8AC3E}">
        <p14:creationId xmlns:p14="http://schemas.microsoft.com/office/powerpoint/2010/main" val="1359116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AA07839-75E0-8404-60AB-94E75C938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9001:2015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4FAC5-5837-E908-5628-26FA12B8B0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22</a:t>
            </a:fld>
            <a:endParaRPr lang="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280C5-6AFD-4ABB-FA47-1493F4C06922}"/>
              </a:ext>
            </a:extLst>
          </p:cNvPr>
          <p:cNvSpPr txBox="1"/>
          <p:nvPr/>
        </p:nvSpPr>
        <p:spPr>
          <a:xfrm>
            <a:off x="926409" y="1690725"/>
            <a:ext cx="103391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ISO 9001:2015 </a:t>
            </a:r>
            <a:r>
              <a:rPr lang="en-US" sz="2400" dirty="0"/>
              <a:t>=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Mutu (SMM) yang </a:t>
            </a:r>
            <a:r>
              <a:rPr lang="en-US" sz="2400" dirty="0" err="1"/>
              <a:t>diterbitkan</a:t>
            </a:r>
            <a:r>
              <a:rPr lang="en-US" sz="2400" dirty="0"/>
              <a:t> oleh International Organization for Standardization (ISO)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B812C-0DAB-AC26-672A-8EC4C25C16C9}"/>
              </a:ext>
            </a:extLst>
          </p:cNvPr>
          <p:cNvSpPr txBox="1"/>
          <p:nvPr/>
        </p:nvSpPr>
        <p:spPr>
          <a:xfrm>
            <a:off x="926409" y="3284874"/>
            <a:ext cx="103391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highlight>
                  <a:srgbClr val="FFFF00"/>
                </a:highlight>
              </a:rPr>
              <a:t>Standar</a:t>
            </a:r>
            <a:r>
              <a:rPr lang="en-US" sz="2400" b="1" dirty="0">
                <a:highlight>
                  <a:srgbClr val="FFFF00"/>
                </a:highlight>
              </a:rPr>
              <a:t> ini </a:t>
            </a:r>
            <a:r>
              <a:rPr lang="en-US" sz="2400" b="1" dirty="0" err="1">
                <a:highlight>
                  <a:srgbClr val="FFFF00"/>
                </a:highlight>
              </a:rPr>
              <a:t>menyediakan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highlight>
                  <a:srgbClr val="FFFF00"/>
                </a:highlight>
              </a:rPr>
              <a:t>kerangka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memastikan </a:t>
            </a:r>
            <a:r>
              <a:rPr lang="en-US" sz="2400" dirty="0" err="1"/>
              <a:t>konsistensi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/>
              <a:t>, </a:t>
            </a:r>
            <a:r>
              <a:rPr lang="en-US" sz="2400" dirty="0" err="1"/>
              <a:t>mematuhi</a:t>
            </a:r>
            <a:r>
              <a:rPr lang="en-US" sz="2400" dirty="0"/>
              <a:t> </a:t>
            </a:r>
            <a:r>
              <a:rPr lang="en-US" sz="2400" dirty="0" err="1"/>
              <a:t>regulasi</a:t>
            </a:r>
            <a:r>
              <a:rPr lang="en-US" sz="2400" dirty="0"/>
              <a:t>, dan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perbaikan</a:t>
            </a:r>
            <a:r>
              <a:rPr lang="en-US" sz="2400" dirty="0"/>
              <a:t> </a:t>
            </a:r>
            <a:r>
              <a:rPr lang="en-US" sz="2400" dirty="0" err="1"/>
              <a:t>berkelanjutan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b="1" dirty="0" err="1">
                <a:highlight>
                  <a:srgbClr val="FFFF00"/>
                </a:highlight>
              </a:rPr>
              <a:t>pendekatan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highlight>
                  <a:srgbClr val="FFFF00"/>
                </a:highlight>
              </a:rPr>
              <a:t>berbasis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highlight>
                  <a:srgbClr val="FFFF00"/>
                </a:highlight>
              </a:rPr>
              <a:t>risiko</a:t>
            </a:r>
            <a:endParaRPr lang="en-US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01345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F0DC443-6014-040B-F300-B0C45A24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9001:2015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8EF61-75EC-80E4-5262-7CEF8CEE8F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23</a:t>
            </a:fld>
            <a:endParaRPr lang="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CE998-92CB-936D-CADA-2E5442BF1FF2}"/>
              </a:ext>
            </a:extLst>
          </p:cNvPr>
          <p:cNvSpPr txBox="1"/>
          <p:nvPr/>
        </p:nvSpPr>
        <p:spPr>
          <a:xfrm>
            <a:off x="2889802" y="1803291"/>
            <a:ext cx="68406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highlight>
                  <a:srgbClr val="FFFF00"/>
                </a:highlight>
              </a:rPr>
              <a:t>ISO 9001:2015 </a:t>
            </a:r>
            <a:r>
              <a:rPr lang="en-US" sz="2400" b="1" dirty="0" err="1">
                <a:highlight>
                  <a:srgbClr val="FFFF00"/>
                </a:highlight>
              </a:rPr>
              <a:t>terdiri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highlight>
                  <a:srgbClr val="FFFF00"/>
                </a:highlight>
              </a:rPr>
              <a:t>dari</a:t>
            </a:r>
            <a:r>
              <a:rPr lang="en-US" sz="2400" b="1" dirty="0">
                <a:highlight>
                  <a:srgbClr val="FFFF00"/>
                </a:highlight>
              </a:rPr>
              <a:t> 10 </a:t>
            </a:r>
            <a:r>
              <a:rPr lang="en-US" sz="2400" b="1" dirty="0" err="1">
                <a:highlight>
                  <a:srgbClr val="FFFF00"/>
                </a:highlight>
              </a:rPr>
              <a:t>klausul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highlight>
                  <a:srgbClr val="FFFF00"/>
                </a:highlight>
              </a:rPr>
              <a:t>utama</a:t>
            </a:r>
            <a:r>
              <a:rPr lang="en-US" sz="2400" b="1" dirty="0">
                <a:highlight>
                  <a:srgbClr val="FFFF00"/>
                </a:highlight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Klausul</a:t>
            </a:r>
            <a:r>
              <a:rPr lang="en-US" sz="2400" dirty="0"/>
              <a:t> 1 : Ruang </a:t>
            </a:r>
            <a:r>
              <a:rPr lang="en-US" sz="2400" dirty="0" err="1"/>
              <a:t>Lingkup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Klausul</a:t>
            </a:r>
            <a:r>
              <a:rPr lang="en-US" sz="2400" dirty="0"/>
              <a:t> 2 : </a:t>
            </a:r>
            <a:r>
              <a:rPr lang="en-US" sz="2400" dirty="0" err="1"/>
              <a:t>Acuan</a:t>
            </a:r>
            <a:r>
              <a:rPr lang="en-US" sz="2400" dirty="0"/>
              <a:t> </a:t>
            </a:r>
            <a:r>
              <a:rPr lang="en-US" sz="2400" dirty="0" err="1"/>
              <a:t>Normatif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Klausul</a:t>
            </a:r>
            <a:r>
              <a:rPr lang="en-US" sz="2400" dirty="0"/>
              <a:t> 3 : Istilah dan </a:t>
            </a:r>
            <a:r>
              <a:rPr lang="en-US" sz="2400" dirty="0" err="1"/>
              <a:t>Definisi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Klausul</a:t>
            </a:r>
            <a:r>
              <a:rPr lang="en-US" sz="2400" dirty="0"/>
              <a:t> 4 : </a:t>
            </a:r>
            <a:r>
              <a:rPr lang="en-US" sz="2400" dirty="0" err="1"/>
              <a:t>Konteks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Klausul</a:t>
            </a:r>
            <a:r>
              <a:rPr lang="en-US" sz="2400" dirty="0"/>
              <a:t> 5: </a:t>
            </a:r>
            <a:r>
              <a:rPr lang="en-US" sz="2400" dirty="0" err="1"/>
              <a:t>Kepemimpinan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Klausul</a:t>
            </a:r>
            <a:r>
              <a:rPr lang="en-US" sz="2400" dirty="0"/>
              <a:t> 6: </a:t>
            </a:r>
            <a:r>
              <a:rPr lang="en-US" sz="2400" dirty="0" err="1"/>
              <a:t>Perencanaan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Klausul</a:t>
            </a:r>
            <a:r>
              <a:rPr lang="en-US" sz="2400" dirty="0"/>
              <a:t> 7: </a:t>
            </a:r>
            <a:r>
              <a:rPr lang="en-US" sz="2400" dirty="0" err="1"/>
              <a:t>Dukungan</a:t>
            </a:r>
            <a:r>
              <a:rPr lang="en-US" sz="2400" dirty="0"/>
              <a:t> (</a:t>
            </a:r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dan </a:t>
            </a:r>
            <a:r>
              <a:rPr lang="en-US" sz="2400" dirty="0" err="1"/>
              <a:t>kompetensi</a:t>
            </a:r>
            <a:r>
              <a:rPr lang="en-US" sz="24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Klausul</a:t>
            </a:r>
            <a:r>
              <a:rPr lang="en-US" sz="2400" dirty="0"/>
              <a:t> 8: </a:t>
            </a:r>
            <a:r>
              <a:rPr lang="en-US" sz="2400" dirty="0" err="1"/>
              <a:t>Operasi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Klausul</a:t>
            </a:r>
            <a:r>
              <a:rPr lang="en-US" sz="2400" dirty="0"/>
              <a:t> 9: </a:t>
            </a:r>
            <a:r>
              <a:rPr lang="en-US" sz="2400" dirty="0" err="1"/>
              <a:t>Evaluasi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Klausul</a:t>
            </a:r>
            <a:r>
              <a:rPr lang="en-US" sz="2400" dirty="0"/>
              <a:t> 10: </a:t>
            </a:r>
            <a:r>
              <a:rPr lang="en-US" sz="2400" dirty="0" err="1"/>
              <a:t>Perbaikan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1936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82F779C-9C53-0B43-CD57-24E7AABA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9001:2015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6086D-DD11-85B9-CE19-9C5EED4A73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24</a:t>
            </a:fld>
            <a:endParaRPr lang="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05D41-8D0A-D525-24F2-251F73F4A1B1}"/>
              </a:ext>
            </a:extLst>
          </p:cNvPr>
          <p:cNvSpPr txBox="1"/>
          <p:nvPr/>
        </p:nvSpPr>
        <p:spPr>
          <a:xfrm>
            <a:off x="752887" y="1894558"/>
            <a:ext cx="11124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Klausul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4 "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Konteks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fondasi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Mutu (SMM) dengan 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memastikan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internal dan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eksternalnya</a:t>
            </a:r>
            <a:endParaRPr lang="en-US" sz="2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2BB077-BE73-6EB2-97A9-4FC74456A21C}"/>
              </a:ext>
            </a:extLst>
          </p:cNvPr>
          <p:cNvSpPr txBox="1"/>
          <p:nvPr/>
        </p:nvSpPr>
        <p:spPr>
          <a:xfrm>
            <a:off x="752887" y="2828835"/>
            <a:ext cx="102439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Klausul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berjudul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menekankan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memastikan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efektivitas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Mutu (SMM)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0602A4-50D5-6E57-F131-1B7E587629FD}"/>
              </a:ext>
            </a:extLst>
          </p:cNvPr>
          <p:cNvSpPr txBox="1"/>
          <p:nvPr/>
        </p:nvSpPr>
        <p:spPr>
          <a:xfrm>
            <a:off x="752887" y="4029164"/>
            <a:ext cx="104286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Klausul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berjudul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menekankan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proaktif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memastikan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Mutu (SMM)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5589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953C4-6C71-4BED-9291-21EFDBA7E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64C938-5FFC-7586-A103-2BA42C9D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9001:2015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865AF-5E88-3BE8-DF8D-970D69BC06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25</a:t>
            </a:fld>
            <a:endParaRPr lang="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0F3E4D-F6C4-09CA-2CF1-6C42C9D53396}"/>
              </a:ext>
            </a:extLst>
          </p:cNvPr>
          <p:cNvSpPr txBox="1"/>
          <p:nvPr/>
        </p:nvSpPr>
        <p:spPr>
          <a:xfrm>
            <a:off x="921853" y="1467175"/>
            <a:ext cx="10515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Klausul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berjudul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" (Support)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memastikan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Mutu (SMM)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berjalan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A6C1D-3C85-46DC-2E3A-ACDE4DBC6B7B}"/>
              </a:ext>
            </a:extLst>
          </p:cNvPr>
          <p:cNvSpPr txBox="1"/>
          <p:nvPr/>
        </p:nvSpPr>
        <p:spPr>
          <a:xfrm>
            <a:off x="921853" y="3030890"/>
            <a:ext cx="10766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Klausul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berjudul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Mutu (SMM), yang memastikan proses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penyediaan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berjalan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sesuai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mengendalikan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operasional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42F3A3-D7B8-1236-2FF7-FAF9EE0D2E51}"/>
              </a:ext>
            </a:extLst>
          </p:cNvPr>
          <p:cNvSpPr txBox="1"/>
          <p:nvPr/>
        </p:nvSpPr>
        <p:spPr>
          <a:xfrm>
            <a:off x="921852" y="4369401"/>
            <a:ext cx="10617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Klausul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9 "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Kinerja" (Performance Evaluation) </a:t>
            </a:r>
            <a:r>
              <a:rPr lang="en-US" sz="2400" dirty="0"/>
              <a:t>memastikan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sistematis</a:t>
            </a:r>
            <a:r>
              <a:rPr lang="en-US" sz="2400" dirty="0"/>
              <a:t> </a:t>
            </a:r>
            <a:r>
              <a:rPr lang="en-US" sz="2400" dirty="0" err="1"/>
              <a:t>memantau</a:t>
            </a:r>
            <a:r>
              <a:rPr lang="en-US" sz="2400" dirty="0"/>
              <a:t>, </a:t>
            </a:r>
            <a:r>
              <a:rPr lang="en-US" sz="2400" dirty="0" err="1"/>
              <a:t>mengukur</a:t>
            </a:r>
            <a:r>
              <a:rPr lang="en-US" sz="2400" dirty="0"/>
              <a:t>, </a:t>
            </a:r>
            <a:r>
              <a:rPr lang="en-US" sz="2400" dirty="0" err="1"/>
              <a:t>menganalisis</a:t>
            </a:r>
            <a:r>
              <a:rPr lang="en-US" sz="2400" dirty="0"/>
              <a:t>, dan </a:t>
            </a:r>
            <a:r>
              <a:rPr lang="en-US" sz="2400" dirty="0" err="1"/>
              <a:t>mengevaluasi</a:t>
            </a:r>
            <a:r>
              <a:rPr lang="en-US" sz="2400" dirty="0"/>
              <a:t> </a:t>
            </a:r>
            <a:r>
              <a:rPr lang="en-US" sz="2400" dirty="0" err="1"/>
              <a:t>efektivitas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Mutu (SMM)</a:t>
            </a:r>
          </a:p>
        </p:txBody>
      </p:sp>
    </p:spTree>
    <p:extLst>
      <p:ext uri="{BB962C8B-B14F-4D97-AF65-F5344CB8AC3E}">
        <p14:creationId xmlns:p14="http://schemas.microsoft.com/office/powerpoint/2010/main" val="410045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7ABED03-F7C1-C773-07D6-17158259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9001:2015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9BD15-5AE1-D608-5F59-0F24BD4A6F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26</a:t>
            </a:fld>
            <a:endParaRPr lang="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33DF71-1695-6C8A-5EF1-F55173E5FBF3}"/>
              </a:ext>
            </a:extLst>
          </p:cNvPr>
          <p:cNvSpPr txBox="1"/>
          <p:nvPr/>
        </p:nvSpPr>
        <p:spPr>
          <a:xfrm>
            <a:off x="838200" y="1944253"/>
            <a:ext cx="10661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Klausul 10 berjudul "Peningkatan" (Improvement) </a:t>
            </a:r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menekankan komitmen organisasi terhadap perbaikan berkelanjutan berdasarkan hasil evaluasi kinerja SMM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3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Nomor Slide 1">
            <a:extLst>
              <a:ext uri="{FF2B5EF4-FFF2-40B4-BE49-F238E27FC236}">
                <a16:creationId xmlns:a16="http://schemas.microsoft.com/office/drawing/2014/main" id="{730F2F98-1CE7-3E58-C7E7-BB129CE0CF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>
                <a:latin typeface="+mj-lt"/>
              </a:rPr>
              <a:pPr/>
              <a:t>27</a:t>
            </a:fld>
            <a:endParaRPr lang="id">
              <a:latin typeface="+mj-l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38ED144-D6ED-0FBB-1717-1165AA499532}"/>
              </a:ext>
            </a:extLst>
          </p:cNvPr>
          <p:cNvSpPr/>
          <p:nvPr/>
        </p:nvSpPr>
        <p:spPr>
          <a:xfrm>
            <a:off x="1635954" y="2586887"/>
            <a:ext cx="1046694" cy="15388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  <a:prstDash val="lg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91440" rIns="91440" bIns="91440" anchor="ctr">
            <a:spAutoFit/>
          </a:bodyPr>
          <a:lstStyle/>
          <a:p>
            <a:pPr algn="ctr"/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3</a:t>
            </a: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73286D40-4681-ED1D-26FB-19000288D96A}"/>
              </a:ext>
            </a:extLst>
          </p:cNvPr>
          <p:cNvSpPr txBox="1"/>
          <p:nvPr/>
        </p:nvSpPr>
        <p:spPr>
          <a:xfrm>
            <a:off x="2814320" y="2559641"/>
            <a:ext cx="8361680" cy="153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0" tIns="37131" rIns="74290" bIns="37131" anchor="ctr" anchorCtr="0">
            <a:noAutofit/>
          </a:bodyPr>
          <a:lstStyle/>
          <a:p>
            <a:pPr defTabSz="990570">
              <a:buClr>
                <a:srgbClr val="171616"/>
              </a:buClr>
              <a:buSzPts val="2100"/>
            </a:pPr>
            <a:r>
              <a:rPr lang="en-US" sz="4000" kern="0" dirty="0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+mj-lt"/>
                <a:ea typeface="Barlow"/>
                <a:cs typeface="Barlow"/>
                <a:sym typeface="Barlow"/>
              </a:rPr>
              <a:t>ISO 11137</a:t>
            </a:r>
          </a:p>
        </p:txBody>
      </p:sp>
    </p:spTree>
    <p:extLst>
      <p:ext uri="{BB962C8B-B14F-4D97-AF65-F5344CB8AC3E}">
        <p14:creationId xmlns:p14="http://schemas.microsoft.com/office/powerpoint/2010/main" val="34137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39B92C-2CFA-9B6D-A0EE-AE4EC8F9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11137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4AEB8E-BE43-113D-0558-950F55D85E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28</a:t>
            </a:fld>
            <a:endParaRPr lang="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62FD2-48F3-D5AD-B3FE-2393D46C7E1A}"/>
              </a:ext>
            </a:extLst>
          </p:cNvPr>
          <p:cNvSpPr txBox="1"/>
          <p:nvPr/>
        </p:nvSpPr>
        <p:spPr>
          <a:xfrm>
            <a:off x="838201" y="1983361"/>
            <a:ext cx="99515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ISO 11137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rangkaian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sterilisasi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(gamma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Co-60/Cs-137,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A0FA7-0AE3-934B-A59F-1C406D9DDDD3}"/>
              </a:ext>
            </a:extLst>
          </p:cNvPr>
          <p:cNvSpPr txBox="1"/>
          <p:nvPr/>
        </p:nvSpPr>
        <p:spPr>
          <a:xfrm>
            <a:off x="838200" y="3429000"/>
            <a:ext cx="101147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ISO 11137-1: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validasi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rutin proses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sterilisasi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memastikan Sterility Assurance Level (SAL)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10⁻⁶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645A08-B49B-CA87-9B4C-726A9149FC5B}"/>
              </a:ext>
            </a:extLst>
          </p:cNvPr>
          <p:cNvSpPr txBox="1"/>
          <p:nvPr/>
        </p:nvSpPr>
        <p:spPr>
          <a:xfrm>
            <a:off x="838199" y="4505307"/>
            <a:ext cx="97767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ISO 11137-2: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penentuan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sterilisasi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minimum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15-25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bioburden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kontaminasi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berkala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22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4FB98-91E3-ED2D-80B6-7708BE2A4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C9E661-21BE-0271-7BFE-5596A3D1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11137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BC27D8-4A05-C292-C957-927EB231CF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29</a:t>
            </a:fld>
            <a:endParaRPr lang="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FF805-DD14-D8BD-2AD2-9517C4A88957}"/>
              </a:ext>
            </a:extLst>
          </p:cNvPr>
          <p:cNvSpPr txBox="1"/>
          <p:nvPr/>
        </p:nvSpPr>
        <p:spPr>
          <a:xfrm>
            <a:off x="1294157" y="1690725"/>
            <a:ext cx="9603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ISO 11137-3: </a:t>
            </a:r>
            <a:r>
              <a:rPr lang="en-US" sz="2400" dirty="0"/>
              <a:t>Panduan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dosimetri</a:t>
            </a:r>
            <a:r>
              <a:rPr lang="en-US" sz="2400" dirty="0"/>
              <a:t> (</a:t>
            </a:r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dosis</a:t>
            </a:r>
            <a:r>
              <a:rPr lang="en-US" sz="2400" dirty="0"/>
              <a:t> </a:t>
            </a:r>
            <a:r>
              <a:rPr lang="en-US" sz="2400" dirty="0" err="1"/>
              <a:t>radiasi</a:t>
            </a:r>
            <a:r>
              <a:rPr lang="en-US" sz="2400" dirty="0"/>
              <a:t>) agar proses </a:t>
            </a:r>
            <a:r>
              <a:rPr lang="en-US" sz="2400" dirty="0" err="1"/>
              <a:t>akurat</a:t>
            </a:r>
            <a:r>
              <a:rPr lang="en-US" sz="2400" dirty="0"/>
              <a:t> dan traceable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77E1E-4F26-9347-D65E-41157FDE21EA}"/>
              </a:ext>
            </a:extLst>
          </p:cNvPr>
          <p:cNvSpPr txBox="1"/>
          <p:nvPr/>
        </p:nvSpPr>
        <p:spPr>
          <a:xfrm>
            <a:off x="1294157" y="3105834"/>
            <a:ext cx="98973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TS 11137-4</a:t>
            </a:r>
            <a:r>
              <a:rPr lang="en-US" sz="2400" dirty="0">
                <a:highlight>
                  <a:srgbClr val="FFFF00"/>
                </a:highlight>
              </a:rPr>
              <a:t>: </a:t>
            </a:r>
            <a:r>
              <a:rPr lang="en-US" sz="2400" dirty="0"/>
              <a:t>Panduan </a:t>
            </a:r>
            <a:r>
              <a:rPr lang="en-US" sz="2400" dirty="0" err="1"/>
              <a:t>kontrol</a:t>
            </a:r>
            <a:r>
              <a:rPr lang="en-US" sz="2400" dirty="0"/>
              <a:t> proses </a:t>
            </a:r>
            <a:r>
              <a:rPr lang="en-US" sz="2400" dirty="0" err="1"/>
              <a:t>untuk</a:t>
            </a:r>
            <a:r>
              <a:rPr lang="en-US" sz="2400" dirty="0"/>
              <a:t> memastikan </a:t>
            </a:r>
            <a:r>
              <a:rPr lang="en-US" sz="2400" dirty="0" err="1"/>
              <a:t>konsistensi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27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0D89E-5335-78A5-3BDD-0E6F9416F7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3</a:t>
            </a:fld>
            <a:endParaRPr lang="id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F85516B-A54B-C22B-5C48-BDF62C840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42467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378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FE0A28-5BFA-514D-FD45-AC9CA01C6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11137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024099-F02A-0867-4D23-FA72771109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30</a:t>
            </a:fld>
            <a:endParaRPr lang="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936F7-59EB-9A89-4FF8-8F1DA48CBC10}"/>
              </a:ext>
            </a:extLst>
          </p:cNvPr>
          <p:cNvSpPr txBox="1"/>
          <p:nvPr/>
        </p:nvSpPr>
        <p:spPr>
          <a:xfrm>
            <a:off x="1180271" y="2172204"/>
            <a:ext cx="10173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highlight>
                  <a:srgbClr val="FFFF00"/>
                </a:highlight>
              </a:rPr>
              <a:t>Process validation inputs </a:t>
            </a:r>
            <a:r>
              <a:rPr lang="fr-FR" sz="2400" b="1" dirty="0" err="1">
                <a:highlight>
                  <a:srgbClr val="FFFF00"/>
                </a:highlight>
              </a:rPr>
              <a:t>meliputi</a:t>
            </a:r>
            <a:r>
              <a:rPr lang="fr-FR" sz="2400" b="1" dirty="0">
                <a:highlight>
                  <a:srgbClr val="FFFF00"/>
                </a:highlight>
              </a:rPr>
              <a:t> </a:t>
            </a:r>
            <a:r>
              <a:rPr lang="fr-FR" sz="2400" b="1" dirty="0" err="1">
                <a:highlight>
                  <a:srgbClr val="FFFF00"/>
                </a:highlight>
              </a:rPr>
              <a:t>tiga</a:t>
            </a:r>
            <a:r>
              <a:rPr lang="fr-FR" sz="2400" b="1" dirty="0">
                <a:highlight>
                  <a:srgbClr val="FFFF00"/>
                </a:highlight>
              </a:rPr>
              <a:t>, </a:t>
            </a:r>
            <a:r>
              <a:rPr lang="fr-FR" sz="2400" b="1" dirty="0" err="1">
                <a:highlight>
                  <a:srgbClr val="FFFF00"/>
                </a:highlight>
              </a:rPr>
              <a:t>yaitu</a:t>
            </a:r>
            <a:r>
              <a:rPr lang="fr-FR" sz="2400" b="1" dirty="0">
                <a:highlight>
                  <a:srgbClr val="FFFF00"/>
                </a:highlight>
              </a:rPr>
              <a:t> Installation Qualification (IQ), </a:t>
            </a:r>
            <a:r>
              <a:rPr lang="fr-FR" sz="2400" b="1" dirty="0" err="1">
                <a:highlight>
                  <a:srgbClr val="FFFF00"/>
                </a:highlight>
              </a:rPr>
              <a:t>Operational</a:t>
            </a:r>
            <a:r>
              <a:rPr lang="fr-FR" sz="2400" b="1" dirty="0">
                <a:highlight>
                  <a:srgbClr val="FFFF00"/>
                </a:highlight>
              </a:rPr>
              <a:t> Qualification (OQ), dan Performance Qualification (PQ)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99679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429F39-4F2F-3A92-5D54-4EAF3356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11137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A5F752-7462-7757-8AAC-A7D9810481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31</a:t>
            </a:fld>
            <a:endParaRPr lang="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9B6462-CC10-1385-485A-AE75CC84BC95}"/>
              </a:ext>
            </a:extLst>
          </p:cNvPr>
          <p:cNvSpPr txBox="1"/>
          <p:nvPr/>
        </p:nvSpPr>
        <p:spPr>
          <a:xfrm>
            <a:off x="954157" y="1997839"/>
            <a:ext cx="103996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Qualification (IQ)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IQ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memverifikasi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sterilisasi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iradiator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gamma Co-60,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akselerator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terinstal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dengan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sesuai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spesifikasi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manual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pabrik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.​</a:t>
            </a:r>
          </a:p>
          <a:p>
            <a:pP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kalibrasi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dosimeter,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utilitas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pendukung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listrik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pendingin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Tujuan: Memastikan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traceable ke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dosimetri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ISO 11137-3, dengan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sertifikat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kalibrasi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78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939617-A04E-BBC0-4494-465FDFC0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11137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73805F-2207-3F0E-4FC0-9ED07A932D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32</a:t>
            </a:fld>
            <a:endParaRPr lang="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319B2-D219-D2F8-143C-EC7056C1A3DC}"/>
              </a:ext>
            </a:extLst>
          </p:cNvPr>
          <p:cNvSpPr txBox="1"/>
          <p:nvPr/>
        </p:nvSpPr>
        <p:spPr>
          <a:xfrm>
            <a:off x="838200" y="2009075"/>
            <a:ext cx="1071106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Operational Qualification (OQ)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OQ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beroperasi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sesuai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rentang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worst-case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minimum/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waktu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eksposur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kecepatan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konveyor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 ≤1.5),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pengukuran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dosimeter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Gafchromic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atau Alanine ESR.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Tujuan: Konfirmasi proses dapat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sterilisasi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repeatable,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batas proses.</a:t>
            </a:r>
          </a:p>
        </p:txBody>
      </p:sp>
    </p:spTree>
    <p:extLst>
      <p:ext uri="{BB962C8B-B14F-4D97-AF65-F5344CB8AC3E}">
        <p14:creationId xmlns:p14="http://schemas.microsoft.com/office/powerpoint/2010/main" val="2477242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350FD-D387-CD39-283C-1F39369E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11137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8F24C5-FD7F-C7AF-BE60-5A89FDB441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33</a:t>
            </a:fld>
            <a:endParaRPr lang="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5F218-1728-97B1-9E07-6E849E5E06F2}"/>
              </a:ext>
            </a:extLst>
          </p:cNvPr>
          <p:cNvSpPr txBox="1"/>
          <p:nvPr/>
        </p:nvSpPr>
        <p:spPr>
          <a:xfrm>
            <a:off x="838201" y="2059419"/>
            <a:ext cx="108800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highlight>
                  <a:srgbClr val="FFFF00"/>
                </a:highlight>
              </a:rPr>
              <a:t>Performance Qualification (PQ)</a:t>
            </a:r>
          </a:p>
          <a:p>
            <a:pPr>
              <a:buNone/>
            </a:pPr>
            <a:r>
              <a:rPr lang="en-US" sz="2400" dirty="0"/>
              <a:t>PQ </a:t>
            </a:r>
            <a:r>
              <a:rPr lang="en-US" sz="2400" dirty="0" err="1"/>
              <a:t>membuktikan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proses </a:t>
            </a:r>
            <a:r>
              <a:rPr lang="en-US" sz="2400" dirty="0" err="1"/>
              <a:t>sterilisasi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konsisten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steril</a:t>
            </a:r>
            <a:r>
              <a:rPr lang="en-US" sz="2400" dirty="0"/>
              <a:t> pada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normal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aktual</a:t>
            </a:r>
            <a:r>
              <a:rPr lang="en-US" sz="2400" dirty="0"/>
              <a:t> atau </a:t>
            </a:r>
            <a:r>
              <a:rPr lang="en-US" sz="2400" dirty="0" err="1"/>
              <a:t>representatif</a:t>
            </a:r>
            <a:r>
              <a:rPr lang="en-US" sz="2400" dirty="0"/>
              <a:t>.​</a:t>
            </a:r>
          </a:p>
          <a:p>
            <a:pPr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Input </a:t>
            </a:r>
            <a:r>
              <a:rPr lang="en-US" sz="2400" dirty="0" err="1"/>
              <a:t>utama</a:t>
            </a:r>
            <a:r>
              <a:rPr lang="en-US" sz="2400" dirty="0"/>
              <a:t>: </a:t>
            </a:r>
            <a:r>
              <a:rPr lang="en-US" sz="2400" dirty="0" err="1"/>
              <a:t>Pengujian</a:t>
            </a:r>
            <a:r>
              <a:rPr lang="en-US" sz="2400" dirty="0"/>
              <a:t> </a:t>
            </a:r>
            <a:r>
              <a:rPr lang="en-US" sz="2400" dirty="0" err="1"/>
              <a:t>sterilitas</a:t>
            </a:r>
            <a:r>
              <a:rPr lang="en-US" sz="2400" dirty="0"/>
              <a:t> (fractional exposure: 100 </a:t>
            </a:r>
            <a:r>
              <a:rPr lang="en-US" sz="2400" dirty="0" err="1"/>
              <a:t>sampel</a:t>
            </a:r>
            <a:r>
              <a:rPr lang="en-US" sz="2400" dirty="0"/>
              <a:t> pada </a:t>
            </a:r>
            <a:r>
              <a:rPr lang="en-US" sz="2400" dirty="0" err="1"/>
              <a:t>dosis</a:t>
            </a:r>
            <a:r>
              <a:rPr lang="en-US" sz="2400" dirty="0"/>
              <a:t> </a:t>
            </a:r>
            <a:r>
              <a:rPr lang="en-US" sz="2400" dirty="0" err="1"/>
              <a:t>verifikasi</a:t>
            </a:r>
            <a:r>
              <a:rPr lang="en-US" sz="2400" dirty="0"/>
              <a:t>), bioburden baseline, dan </a:t>
            </a:r>
            <a:r>
              <a:rPr lang="en-US" sz="2400" dirty="0" err="1"/>
              <a:t>pengujian</a:t>
            </a:r>
            <a:r>
              <a:rPr lang="en-US" sz="2400" dirty="0"/>
              <a:t> </a:t>
            </a:r>
            <a:r>
              <a:rPr lang="en-US" sz="2400" dirty="0" err="1"/>
              <a:t>degradasi</a:t>
            </a:r>
            <a:r>
              <a:rPr lang="en-US" sz="2400" dirty="0"/>
              <a:t> material (</a:t>
            </a:r>
            <a:r>
              <a:rPr lang="en-US" sz="2400" dirty="0" err="1"/>
              <a:t>fungsi</a:t>
            </a:r>
            <a:r>
              <a:rPr lang="en-US" sz="2400" dirty="0"/>
              <a:t>, </a:t>
            </a:r>
            <a:r>
              <a:rPr lang="en-US" sz="2400" dirty="0" err="1"/>
              <a:t>kemasan</a:t>
            </a:r>
            <a:r>
              <a:rPr lang="en-US" sz="2400" dirty="0"/>
              <a:t>, </a:t>
            </a:r>
            <a:r>
              <a:rPr lang="en-US" sz="2400" dirty="0" err="1"/>
              <a:t>kekuatan</a:t>
            </a:r>
            <a:r>
              <a:rPr lang="en-US" sz="2400" dirty="0"/>
              <a:t> </a:t>
            </a:r>
            <a:r>
              <a:rPr lang="en-US" sz="2400" dirty="0" err="1"/>
              <a:t>tarik</a:t>
            </a:r>
            <a:r>
              <a:rPr lang="en-US" sz="2400" dirty="0"/>
              <a:t> </a:t>
            </a:r>
            <a:r>
              <a:rPr lang="en-US" sz="2400" dirty="0" err="1"/>
              <a:t>pasca-iradiasi</a:t>
            </a:r>
            <a:r>
              <a:rPr lang="en-US" sz="24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Tujuan: </a:t>
            </a:r>
            <a:r>
              <a:rPr lang="en-US" sz="2400" dirty="0" err="1"/>
              <a:t>Verifikasi</a:t>
            </a:r>
            <a:r>
              <a:rPr lang="en-US" sz="2400" dirty="0"/>
              <a:t> SAL 10⁻⁶ </a:t>
            </a:r>
            <a:r>
              <a:rPr lang="en-US" sz="2400" dirty="0" err="1"/>
              <a:t>tercapai</a:t>
            </a:r>
            <a:r>
              <a:rPr lang="en-US" sz="2400" dirty="0"/>
              <a:t> dengan ≤2/100 </a:t>
            </a:r>
            <a:r>
              <a:rPr lang="en-US" sz="2400" dirty="0" err="1"/>
              <a:t>sampel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</a:t>
            </a:r>
            <a:r>
              <a:rPr lang="en-US" sz="2400" dirty="0" err="1"/>
              <a:t>sterilitas</a:t>
            </a:r>
            <a:r>
              <a:rPr lang="en-US" sz="2400" dirty="0"/>
              <a:t> test, plus konfirmasi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kerusakan</a:t>
            </a:r>
            <a:r>
              <a:rPr lang="en-US" sz="2400" dirty="0"/>
              <a:t> </a:t>
            </a:r>
            <a:r>
              <a:rPr lang="en-US" sz="2400" dirty="0" err="1"/>
              <a:t>fungsional</a:t>
            </a:r>
            <a:r>
              <a:rPr lang="en-US" sz="2400" dirty="0"/>
              <a:t> (material testing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dosis</a:t>
            </a:r>
            <a:r>
              <a:rPr lang="en-US" sz="2400" dirty="0"/>
              <a:t> </a:t>
            </a:r>
            <a:r>
              <a:rPr lang="en-US" sz="2400" dirty="0" err="1"/>
              <a:t>maksimum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1647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BE9C4-22F3-24BC-452B-645B7264B2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34</a:t>
            </a:fld>
            <a:endParaRPr lang="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9118CB-4538-9898-6DF4-AD9809CA26E6}"/>
              </a:ext>
            </a:extLst>
          </p:cNvPr>
          <p:cNvSpPr txBox="1"/>
          <p:nvPr/>
        </p:nvSpPr>
        <p:spPr>
          <a:xfrm>
            <a:off x="2177499" y="1520738"/>
            <a:ext cx="8152572" cy="4315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Apa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tujuan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utama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penerapan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Fasilitas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Pemanfaatan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Nuklir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menurut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Perka BAPETEN No 6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Tahun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2023?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keuntungan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ekonomi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fasilitas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nuklir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Menjamin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bahwa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keselamatan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keamanan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dan safeguards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terintegrasi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seluruh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kegiatan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Mempercepat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proses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perizinan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fasilitas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nuklir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tanpa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evaluasi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keselamatan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Mengurangi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keterlibatan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puncak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pengambilan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keputusan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keselamatan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43BE2F9-1B46-DAAD-54C8-98F85ABE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60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LATIHAN SOAL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64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D23983-C5FE-F3F0-08E7-4EA0407460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35</a:t>
            </a:fld>
            <a:endParaRPr lang="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E0C99-D11C-7F98-26C3-0257E2577EF6}"/>
              </a:ext>
            </a:extLst>
          </p:cNvPr>
          <p:cNvSpPr txBox="1"/>
          <p:nvPr/>
        </p:nvSpPr>
        <p:spPr>
          <a:xfrm>
            <a:off x="1391478" y="1632098"/>
            <a:ext cx="10088218" cy="432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Menurut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Perka BAPETEN No 6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Tahun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2023,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peran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puncak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Fasilitas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Pemanfaatan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Nuklir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terutama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berkaitan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dengan: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Menyerahkan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seluruh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tanggung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jawab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keselamatan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kepada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unit K3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tanpa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pengawasan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lphaL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Menetapkan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kebijakan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memastikan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tersedianya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sumber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keselamatan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keamanan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Hanya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menandatangani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dokumen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tanpa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memahami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isinya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lphaL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Fokus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pencapaian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target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produksi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menyerahkan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urusan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keselamatan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kepada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supervisor shift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5995095-FA98-4A5D-4963-5D80A9D0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60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LATIHAN SOAL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EF1554-682B-EA6E-7524-3F0E88500C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36</a:t>
            </a:fld>
            <a:endParaRPr lang="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0FE7D-236A-389C-57A7-F8C931BCB5CE}"/>
              </a:ext>
            </a:extLst>
          </p:cNvPr>
          <p:cNvSpPr txBox="1"/>
          <p:nvPr/>
        </p:nvSpPr>
        <p:spPr>
          <a:xfrm>
            <a:off x="1570383" y="2413338"/>
            <a:ext cx="97834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Siapa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memegang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tanggung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jawab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utama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penerapan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Manajemen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fasilitas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pemanfaatan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tenaga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nuklir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menurut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Perka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Bapeten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 6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Tahun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2023?</a:t>
            </a:r>
          </a:p>
          <a:p>
            <a:pPr marL="342900" marR="0" lvl="0" indent="-342900">
              <a:buFont typeface="+mj-lt"/>
              <a:buAutoNum type="alphaL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Hanya unit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keselamatan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radiasi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fasilitas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lphaL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Pimpinan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puncak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organisasi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pemegang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izin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>
              <a:buFont typeface="+mj-lt"/>
              <a:buAutoNum type="alphaL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Pemasok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peralatan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nuklir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lphaL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Seluruh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pekerja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tanpa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struktur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tanggung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jawab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jelas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4B19EDC-D8BD-9240-4728-5F897D02D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60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LATIHAN SOAL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21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8BBE2-2324-B102-F28A-086A272916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37</a:t>
            </a:fld>
            <a:endParaRPr lang="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D8C8E-1A8F-E3E3-9BEE-C9088EE43933}"/>
              </a:ext>
            </a:extLst>
          </p:cNvPr>
          <p:cNvSpPr txBox="1"/>
          <p:nvPr/>
        </p:nvSpPr>
        <p:spPr>
          <a:xfrm>
            <a:off x="1398931" y="1826486"/>
            <a:ext cx="9954869" cy="3503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Dalam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konteks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Perka BAPETEN No 6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Tahun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2023, "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budaya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keselamatan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di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fasilitas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pemanfaatan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nuklir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terutama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ditunjukkan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oleh:</a:t>
            </a:r>
          </a:p>
          <a:p>
            <a:pPr marL="342900" marR="0" lvl="0" indent="-342900">
              <a:buFont typeface="+mj-lt"/>
              <a:buAutoNum type="alphaL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Mendorong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pekerja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bekerja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lebih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cepat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meskipun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melanggar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prosedur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demi target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produksi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lphaL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Fokus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hanya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pemenuhan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persyaratan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dokumen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tanpa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perubahan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perilaku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lphaL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Ketakutan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pekerja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melaporkan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kesalahan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karena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khawatir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dihukum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Keterbukaan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melaporkan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kejadian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komitmen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A278E58-E572-6C91-392A-C44311245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60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LATIHAN SOAL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3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D5E24-0B26-3E5D-24C6-A6123AD3A2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38</a:t>
            </a:fld>
            <a:endParaRPr lang="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543CB-D1A7-67EB-28A0-0C70C12BB47C}"/>
              </a:ext>
            </a:extLst>
          </p:cNvPr>
          <p:cNvSpPr txBox="1"/>
          <p:nvPr/>
        </p:nvSpPr>
        <p:spPr>
          <a:xfrm>
            <a:off x="1725681" y="2190137"/>
            <a:ext cx="8132694" cy="4109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Apa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ISO 9001:2015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Menghilangkan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pengawasan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lphaL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Membangun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konsisten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memenuhi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persyaratan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pelanggan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peraturan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>
              <a:buFont typeface="+mj-lt"/>
              <a:buAutoNum type="alphaL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Menjamin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organisasi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mendapatkan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sertifikat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keperluan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pemasaran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Memastikan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dibanding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lphaLcPeriod"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F6E4C63-5A08-3772-42F6-FCF78D4B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60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LATIHAN SOAL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02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FA56D2-D3DC-9DD3-55F3-00D2BBD3F7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39</a:t>
            </a:fld>
            <a:endParaRPr lang="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BE534-BA61-0CD3-06AE-EB09153739E3}"/>
              </a:ext>
            </a:extLst>
          </p:cNvPr>
          <p:cNvSpPr txBox="1"/>
          <p:nvPr/>
        </p:nvSpPr>
        <p:spPr>
          <a:xfrm>
            <a:off x="1925706" y="1425170"/>
            <a:ext cx="8589894" cy="4212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Dalam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pengendalian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rutin proses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sterilisasi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radiasi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berdasarkan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ISO 11137,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paling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tepat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dilakukan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hasil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verifikasi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dosis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menunjukkan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kegagalan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Mengabaikan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hasil dan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melanjutkan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verifikasi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opsional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lphaL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Menghentikan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pelepasan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terkait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melakukan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investigasi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masalah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meninjau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validasi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serta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kondisi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proses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Segera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dosis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sterilisasi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permanen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lphaL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Hanya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mengganti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laboratorium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tanpa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langkah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lain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6693648-7C30-722A-4BB5-112E6146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60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LATIHAN SOAL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3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31875-9D88-2AF4-23E7-35C2DAA0E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Nomor Slide 1">
            <a:extLst>
              <a:ext uri="{FF2B5EF4-FFF2-40B4-BE49-F238E27FC236}">
                <a16:creationId xmlns:a16="http://schemas.microsoft.com/office/drawing/2014/main" id="{6132FA8E-8890-E786-7F76-9A6FAEB0F5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>
                <a:latin typeface="+mj-lt"/>
              </a:rPr>
              <a:pPr/>
              <a:t>4</a:t>
            </a:fld>
            <a:endParaRPr lang="id">
              <a:latin typeface="+mj-l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7AD89B1-0595-5B5B-15D3-570EF4FA75F8}"/>
              </a:ext>
            </a:extLst>
          </p:cNvPr>
          <p:cNvSpPr/>
          <p:nvPr/>
        </p:nvSpPr>
        <p:spPr>
          <a:xfrm>
            <a:off x="1635954" y="2586887"/>
            <a:ext cx="1046694" cy="15388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  <a:prstDash val="lg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91440" rIns="91440" bIns="91440" anchor="ctr">
            <a:spAutoFit/>
          </a:bodyPr>
          <a:lstStyle/>
          <a:p>
            <a:pPr algn="ctr"/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1</a:t>
            </a: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2A790C0F-A609-3A7B-4315-2FA6D3D4CB73}"/>
              </a:ext>
            </a:extLst>
          </p:cNvPr>
          <p:cNvSpPr txBox="1"/>
          <p:nvPr/>
        </p:nvSpPr>
        <p:spPr>
          <a:xfrm>
            <a:off x="2814320" y="2559641"/>
            <a:ext cx="8361680" cy="153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90" tIns="37131" rIns="74290" bIns="37131" anchor="ctr" anchorCtr="0">
            <a:noAutofit/>
          </a:bodyPr>
          <a:lstStyle/>
          <a:p>
            <a:pPr defTabSz="990570">
              <a:buClr>
                <a:srgbClr val="171616"/>
              </a:buClr>
              <a:buSzPts val="2100"/>
            </a:pPr>
            <a:r>
              <a:rPr lang="en-US" sz="4000" kern="0" dirty="0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+mj-lt"/>
                <a:ea typeface="Barlow"/>
                <a:cs typeface="Barlow"/>
                <a:sym typeface="Barlow"/>
              </a:rPr>
              <a:t>Perka BAPETEN 6 TAHUN 2023</a:t>
            </a:r>
          </a:p>
        </p:txBody>
      </p:sp>
    </p:spTree>
    <p:extLst>
      <p:ext uri="{BB962C8B-B14F-4D97-AF65-F5344CB8AC3E}">
        <p14:creationId xmlns:p14="http://schemas.microsoft.com/office/powerpoint/2010/main" val="2363623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F7ECF9-F764-447A-4E68-449F93AE2F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40</a:t>
            </a:fld>
            <a:endParaRPr lang="id"/>
          </a:p>
        </p:txBody>
      </p:sp>
      <p:pic>
        <p:nvPicPr>
          <p:cNvPr id="1026" name="Picture 2" descr="Pertanyaan “pemantik” di akhir kelas – SMAN 5">
            <a:extLst>
              <a:ext uri="{FF2B5EF4-FFF2-40B4-BE49-F238E27FC236}">
                <a16:creationId xmlns:a16="http://schemas.microsoft.com/office/drawing/2014/main" id="{153D195C-CB3E-A552-E49D-16FE0232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35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0"/>
          <p:cNvSpPr txBox="1"/>
          <p:nvPr/>
        </p:nvSpPr>
        <p:spPr>
          <a:xfrm>
            <a:off x="2255367" y="5064563"/>
            <a:ext cx="4639077" cy="72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99044" rIns="99044" bIns="99044" anchor="t" anchorCtr="0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d" sz="17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B.J. Habibie Building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d" sz="17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Barlow"/>
                <a:ea typeface="Barlow"/>
                <a:cs typeface="Barlow"/>
                <a:sym typeface="Barlow"/>
              </a:rPr>
              <a:t>Jl. M.H. Thamrin 8, Jakarta 10340, Indonesia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61" name="Google Shape;36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5766" y="4766039"/>
            <a:ext cx="839601" cy="8806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Google Shape;362;p30"/>
          <p:cNvGrpSpPr/>
          <p:nvPr/>
        </p:nvGrpSpPr>
        <p:grpSpPr>
          <a:xfrm>
            <a:off x="1415764" y="5712357"/>
            <a:ext cx="5740987" cy="351190"/>
            <a:chOff x="2869350" y="4667575"/>
            <a:chExt cx="6065438" cy="371038"/>
          </a:xfrm>
        </p:grpSpPr>
        <p:pic>
          <p:nvPicPr>
            <p:cNvPr id="363" name="Google Shape;363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9350" y="4747300"/>
              <a:ext cx="193201" cy="1932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31339" y="4763425"/>
              <a:ext cx="192248" cy="192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597896" y="4756449"/>
              <a:ext cx="192248" cy="192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Google Shape;366;p30"/>
            <p:cNvSpPr txBox="1"/>
            <p:nvPr/>
          </p:nvSpPr>
          <p:spPr>
            <a:xfrm>
              <a:off x="3062550" y="4667575"/>
              <a:ext cx="1136101" cy="364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 marL="0" marR="0" lvl="0" indent="0" algn="l" defTabSz="990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d" sz="867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www.brin.go.id</a:t>
              </a:r>
              <a:endParaRPr kumimoji="0" sz="867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30"/>
            <p:cNvSpPr txBox="1"/>
            <p:nvPr/>
          </p:nvSpPr>
          <p:spPr>
            <a:xfrm>
              <a:off x="6009450" y="4667575"/>
              <a:ext cx="1226101" cy="364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 marL="0" marR="0" lvl="0" indent="0" algn="l" defTabSz="990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d" sz="867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@brin_indonesia</a:t>
              </a:r>
              <a:endParaRPr kumimoji="0" sz="867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30"/>
            <p:cNvSpPr txBox="1"/>
            <p:nvPr/>
          </p:nvSpPr>
          <p:spPr>
            <a:xfrm>
              <a:off x="7455488" y="4667575"/>
              <a:ext cx="1479300" cy="364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 marL="0" marR="0" lvl="0" indent="0" algn="l" defTabSz="990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d" sz="867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@brin.indonesia</a:t>
              </a:r>
              <a:endParaRPr kumimoji="0" sz="867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369" name="Google Shape;369;p3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246698" y="4732531"/>
              <a:ext cx="208800" cy="208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0" name="Google Shape;370;p30"/>
            <p:cNvGrpSpPr/>
            <p:nvPr/>
          </p:nvGrpSpPr>
          <p:grpSpPr>
            <a:xfrm>
              <a:off x="4206150" y="4757575"/>
              <a:ext cx="234000" cy="158700"/>
              <a:chOff x="4522175" y="4834225"/>
              <a:chExt cx="234000" cy="158700"/>
            </a:xfrm>
          </p:grpSpPr>
          <p:sp>
            <p:nvSpPr>
              <p:cNvPr id="371" name="Google Shape;371;p30"/>
              <p:cNvSpPr/>
              <p:nvPr/>
            </p:nvSpPr>
            <p:spPr>
              <a:xfrm>
                <a:off x="4522175" y="4834225"/>
                <a:ext cx="234000" cy="1587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9044" tIns="99044" rIns="99044" bIns="99044" anchor="ctr" anchorCtr="0">
                <a:noAutofit/>
              </a:bodyPr>
              <a:lstStyle/>
              <a:p>
                <a:pPr marL="0" marR="0" lvl="0" indent="0" algn="l" defTabSz="9905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51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0"/>
              <p:cNvSpPr/>
              <p:nvPr/>
            </p:nvSpPr>
            <p:spPr>
              <a:xfrm rot="5400000">
                <a:off x="4607325" y="4877150"/>
                <a:ext cx="94150" cy="72850"/>
              </a:xfrm>
              <a:prstGeom prst="flowChartExtra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9044" tIns="99044" rIns="99044" bIns="99044" anchor="ctr" anchorCtr="0">
                <a:noAutofit/>
              </a:bodyPr>
              <a:lstStyle/>
              <a:p>
                <a:pPr marL="0" marR="0" lvl="0" indent="0" algn="l" defTabSz="9905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51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3" name="Google Shape;373;p30"/>
            <p:cNvSpPr txBox="1"/>
            <p:nvPr/>
          </p:nvSpPr>
          <p:spPr>
            <a:xfrm>
              <a:off x="4481125" y="4674563"/>
              <a:ext cx="1136101" cy="364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44" tIns="99044" rIns="99044" bIns="99044" anchor="t" anchorCtr="0">
              <a:spAutoFit/>
            </a:bodyPr>
            <a:lstStyle/>
            <a:p>
              <a:pPr marL="0" marR="0" lvl="0" indent="0" algn="l" defTabSz="990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d" sz="867" b="0" i="0" u="none" strike="noStrike" kern="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Brin Indonesia</a:t>
              </a:r>
              <a:endParaRPr kumimoji="0" sz="867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4097417-D1C7-79D1-19E7-0A294A8F80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7461" y="612995"/>
            <a:ext cx="5666983" cy="1049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2E8227-270C-8554-7F74-C6BC2E45E0B4}"/>
              </a:ext>
            </a:extLst>
          </p:cNvPr>
          <p:cNvSpPr txBox="1"/>
          <p:nvPr/>
        </p:nvSpPr>
        <p:spPr>
          <a:xfrm>
            <a:off x="6375399" y="2538815"/>
            <a:ext cx="396240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 err="1">
                <a:solidFill>
                  <a:srgbClr val="000000"/>
                </a:solidFill>
                <a:latin typeface="Rustic Printed"/>
              </a:rPr>
              <a:t>Terima</a:t>
            </a:r>
            <a:r>
              <a:rPr lang="en-US" sz="6000" dirty="0">
                <a:solidFill>
                  <a:srgbClr val="000000"/>
                </a:solidFill>
                <a:latin typeface="Rustic Printed"/>
              </a:rPr>
              <a:t> Kasih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45CB59A-128F-E08B-F9AD-E9F2DFD46899}"/>
              </a:ext>
            </a:extLst>
          </p:cNvPr>
          <p:cNvSpPr txBox="1"/>
          <p:nvPr/>
        </p:nvSpPr>
        <p:spPr>
          <a:xfrm>
            <a:off x="6677205" y="3611407"/>
            <a:ext cx="3304996" cy="620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7"/>
              </a:lnSpc>
            </a:pPr>
            <a:r>
              <a:rPr lang="en-US" sz="4000" dirty="0">
                <a:solidFill>
                  <a:srgbClr val="FFCC00"/>
                </a:solidFill>
                <a:latin typeface="Rastanty Cortez" panose="02000506000000020003" pitchFamily="2" charset="0"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BC22C-BFA8-540F-4502-6DC079BA9EC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8234" y="5181547"/>
            <a:ext cx="2745420" cy="79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2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8957EB-D546-E946-59B2-9529967B9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Perka </a:t>
            </a:r>
            <a:r>
              <a:rPr lang="en-US" b="1" dirty="0" err="1"/>
              <a:t>Bapeten</a:t>
            </a:r>
            <a:r>
              <a:rPr lang="en-US" b="1" dirty="0"/>
              <a:t> No 6 </a:t>
            </a:r>
            <a:r>
              <a:rPr lang="en-US" b="1" dirty="0" err="1"/>
              <a:t>Tahun</a:t>
            </a:r>
            <a:r>
              <a:rPr lang="en-US" b="1" dirty="0"/>
              <a:t>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9D62E-F6EA-C9F7-B68A-2AA3C83CC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Pengganti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Perka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Bapeten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No 4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4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2010</a:t>
            </a:r>
          </a:p>
          <a:p>
            <a:endParaRPr lang="en-US" sz="2400" b="1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memastikan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tercapai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51337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Ruang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Lingkup</a:t>
            </a:r>
            <a:endParaRPr lang="en-US" sz="2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nuklir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pertambangan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nuklir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pemanfaatan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/>
            </a:br>
            <a:br>
              <a:rPr lang="en-US" sz="2400" dirty="0"/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E5E5DC-6E73-CCE7-EE60-A27C660DE4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5</a:t>
            </a:fld>
            <a:endParaRPr lang="id"/>
          </a:p>
        </p:txBody>
      </p:sp>
    </p:spTree>
    <p:extLst>
      <p:ext uri="{BB962C8B-B14F-4D97-AF65-F5344CB8AC3E}">
        <p14:creationId xmlns:p14="http://schemas.microsoft.com/office/powerpoint/2010/main" val="198600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C27F217-6E15-A906-CF73-B3E53BF5A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Istilah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C8F8D-6619-E46A-4180-6CBDC80001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6</a:t>
            </a:fld>
            <a:endParaRPr lang="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A89DB-6B5C-B7D2-49E0-8B66DD443163}"/>
              </a:ext>
            </a:extLst>
          </p:cNvPr>
          <p:cNvSpPr txBox="1"/>
          <p:nvPr/>
        </p:nvSpPr>
        <p:spPr>
          <a:xfrm>
            <a:off x="1076739" y="1779104"/>
            <a:ext cx="10432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sekumpulan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berinteraksi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menetapkan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tercapai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dengan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memadukan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proses.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8413C-31B4-5375-6503-437FB00C89AE}"/>
              </a:ext>
            </a:extLst>
          </p:cNvPr>
          <p:cNvSpPr txBox="1"/>
          <p:nvPr/>
        </p:nvSpPr>
        <p:spPr>
          <a:xfrm>
            <a:off x="1076739" y="3552847"/>
            <a:ext cx="10353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tertulis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dan/atau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menerangkan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mendefinisikan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menetapkan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C8BB0E-1C3C-2E71-8813-F4AF0E0281AD}"/>
              </a:ext>
            </a:extLst>
          </p:cNvPr>
          <p:cNvSpPr txBox="1"/>
          <p:nvPr/>
        </p:nvSpPr>
        <p:spPr>
          <a:xfrm>
            <a:off x="1076739" y="4539100"/>
            <a:ext cx="10353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Rekaman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objektif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atau hasil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dicapai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2C4648-65AB-E385-91A9-7AF83DEE3B3F}"/>
              </a:ext>
            </a:extLst>
          </p:cNvPr>
          <p:cNvSpPr txBox="1"/>
          <p:nvPr/>
        </p:nvSpPr>
        <p:spPr>
          <a:xfrm>
            <a:off x="1076739" y="5484097"/>
            <a:ext cx="103532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serangkaian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berinteraksi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3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8205EA-F195-D36C-16D1-ABF28A6C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Istilah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755BF-EF7E-2897-11A9-47FA2BDA9E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7</a:t>
            </a:fld>
            <a:endParaRPr lang="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A7AC60-ABAE-85E2-02A6-73F97E8403B2}"/>
              </a:ext>
            </a:extLst>
          </p:cNvPr>
          <p:cNvSpPr txBox="1"/>
          <p:nvPr/>
        </p:nvSpPr>
        <p:spPr>
          <a:xfrm>
            <a:off x="838201" y="1984011"/>
            <a:ext cx="109529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Dokumentasi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Sistem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Manajemen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OldStyle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BookmanOldStyle"/>
              </a:rPr>
              <a:t>adalah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BookmanOldStyle"/>
              </a:rPr>
              <a:t>Dokumen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ookmanOldStyle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BookmanOldStyle"/>
              </a:rPr>
              <a:t>Rekaman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ookmanOldStyle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BookmanOldStyle"/>
              </a:rPr>
              <a:t>dipersyaratkan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BookmanOldStyle"/>
              </a:rPr>
              <a:t>dalam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BookmanOldStyle"/>
              </a:rPr>
              <a:t>Sistem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BookmanOldStyle"/>
              </a:rPr>
              <a:t>Manajemen</a:t>
            </a:r>
            <a:r>
              <a:rPr lang="en-US" sz="2400" dirty="0">
                <a:solidFill>
                  <a:srgbClr val="000000"/>
                </a:solidFill>
                <a:latin typeface="BookmanOldStyle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BookmanOldStyle"/>
              </a:rPr>
              <a:t>untuk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BookmanOldStyle"/>
              </a:rPr>
              <a:t>dikendalikan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ookmanOldStyle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BookmanOldStyle"/>
              </a:rPr>
              <a:t>dipelihara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BookmanOldStyle"/>
              </a:rPr>
              <a:t> oleh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BookmanOldStyle"/>
              </a:rPr>
              <a:t>organisasi</a:t>
            </a:r>
            <a:r>
              <a:rPr lang="en-US" sz="24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78E288-0EAC-F03A-8942-2A1B623D50AA}"/>
              </a:ext>
            </a:extLst>
          </p:cNvPr>
          <p:cNvSpPr txBox="1"/>
          <p:nvPr/>
        </p:nvSpPr>
        <p:spPr>
          <a:xfrm>
            <a:off x="838201" y="3092007"/>
            <a:ext cx="106514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perizinan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berusaha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ketenaganukliran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atau badan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Pengawas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Tenaga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Nuklir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32A365-8B0C-6325-1D3C-EF3BF8693BCE}"/>
              </a:ext>
            </a:extLst>
          </p:cNvPr>
          <p:cNvSpPr txBox="1"/>
          <p:nvPr/>
        </p:nvSpPr>
        <p:spPr>
          <a:xfrm>
            <a:off x="838201" y="4556731"/>
            <a:ext cx="107268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Manajer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perseorangan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bagian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berwenang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bertanggung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memimpin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mengendalikan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7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278F86-990E-75C0-7E90-17E90E5C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 MANAJEMEN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D76D0-3DBD-7A77-45BD-A76E653958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8</a:t>
            </a:fld>
            <a:endParaRPr lang="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D39EF7-A4C6-6E13-42C3-A54068E3E8D1}"/>
              </a:ext>
            </a:extLst>
          </p:cNvPr>
          <p:cNvSpPr txBox="1"/>
          <p:nvPr/>
        </p:nvSpPr>
        <p:spPr>
          <a:xfrm>
            <a:off x="911915" y="2078820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highlight>
                  <a:srgbClr val="FFFF00"/>
                </a:highlight>
              </a:rPr>
              <a:t>Siapakah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highlight>
                  <a:srgbClr val="FFFF00"/>
                </a:highlight>
              </a:rPr>
              <a:t>Pemegang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highlight>
                  <a:srgbClr val="FFFF00"/>
                </a:highlight>
              </a:rPr>
              <a:t>Izin</a:t>
            </a:r>
            <a:r>
              <a:rPr lang="en-US" sz="2400" b="1" dirty="0">
                <a:highlight>
                  <a:srgbClr val="FFFF00"/>
                </a:highlight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5756DA-B680-1444-78C4-0042599DDCBA}"/>
              </a:ext>
            </a:extLst>
          </p:cNvPr>
          <p:cNvSpPr txBox="1"/>
          <p:nvPr/>
        </p:nvSpPr>
        <p:spPr>
          <a:xfrm>
            <a:off x="911915" y="2819545"/>
            <a:ext cx="109852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menyusun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menetapkan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berkelanjutan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memastikan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tercapai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3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D84DBA2-FD6D-7ED2-52E3-14A33C923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 MANAJEMEN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14D96-821E-EDE7-3AF0-62B1A4D73A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9</a:t>
            </a:fld>
            <a:endParaRPr lang="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4C8C8-1701-F9B3-9D28-C432C65A5525}"/>
              </a:ext>
            </a:extLst>
          </p:cNvPr>
          <p:cNvSpPr txBox="1"/>
          <p:nvPr/>
        </p:nvSpPr>
        <p:spPr>
          <a:xfrm>
            <a:off x="1289601" y="1999784"/>
            <a:ext cx="958380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sebagaimana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keamanan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bertingkat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Dokumentasi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dan</a:t>
            </a:r>
          </a:p>
          <a:p>
            <a:pPr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pengukuran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efektivitas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peluang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474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8462</TotalTime>
  <Words>2219</Words>
  <Application>Microsoft Office PowerPoint</Application>
  <PresentationFormat>Widescreen</PresentationFormat>
  <Paragraphs>264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Aptos</vt:lpstr>
      <vt:lpstr>Arial</vt:lpstr>
      <vt:lpstr>Barlow</vt:lpstr>
      <vt:lpstr>BookmanOldStyle</vt:lpstr>
      <vt:lpstr>Calibri</vt:lpstr>
      <vt:lpstr>Rastanty Cortez</vt:lpstr>
      <vt:lpstr>Rustic Printed</vt:lpstr>
      <vt:lpstr>Times New Roman</vt:lpstr>
      <vt:lpstr>1_Office Theme</vt:lpstr>
      <vt:lpstr>PowerPoint Presentation</vt:lpstr>
      <vt:lpstr>BIODATA </vt:lpstr>
      <vt:lpstr>PowerPoint Presentation</vt:lpstr>
      <vt:lpstr>PowerPoint Presentation</vt:lpstr>
      <vt:lpstr>Perka Bapeten No 6 Tahun 2023</vt:lpstr>
      <vt:lpstr>Istilah</vt:lpstr>
      <vt:lpstr>Istilah</vt:lpstr>
      <vt:lpstr>SISTEM MANAJEMEN</vt:lpstr>
      <vt:lpstr>SISTEM MANAJEMEN</vt:lpstr>
      <vt:lpstr>Budaya Keselamatan dan Keamanan</vt:lpstr>
      <vt:lpstr>Penerapan Pendekatan Bertingkat Persyaratan Sistem Manajemen  </vt:lpstr>
      <vt:lpstr>Dokumentasi Sistem Manajemen  </vt:lpstr>
      <vt:lpstr>Kebijakan Dan Perencanaan  </vt:lpstr>
      <vt:lpstr>Kebijakan Dan Perencanaan</vt:lpstr>
      <vt:lpstr>Kebijakan Dan Perencanaann</vt:lpstr>
      <vt:lpstr>Tanggung Jawab Manajemen</vt:lpstr>
      <vt:lpstr>Manajemen Sumber Daya</vt:lpstr>
      <vt:lpstr>PELAKSANAAN PROSES  </vt:lpstr>
      <vt:lpstr>PELAKSANAAN PROSES</vt:lpstr>
      <vt:lpstr>Pengukuran Efektivitas, Penilaian, Dan Peluang Perbaikan  </vt:lpstr>
      <vt:lpstr>PowerPoint Presentation</vt:lpstr>
      <vt:lpstr>ISO 9001:2015</vt:lpstr>
      <vt:lpstr>ISO 9001:2015</vt:lpstr>
      <vt:lpstr>ISO 9001:2015</vt:lpstr>
      <vt:lpstr>ISO 9001:2015</vt:lpstr>
      <vt:lpstr>ISO 9001:2015</vt:lpstr>
      <vt:lpstr>PowerPoint Presentation</vt:lpstr>
      <vt:lpstr>ISO 11137</vt:lpstr>
      <vt:lpstr>ISO 11137</vt:lpstr>
      <vt:lpstr>ISO 11137</vt:lpstr>
      <vt:lpstr>ISO 11137</vt:lpstr>
      <vt:lpstr>ISO 11137</vt:lpstr>
      <vt:lpstr>ISO 11137</vt:lpstr>
      <vt:lpstr>LATIHAN SOAL</vt:lpstr>
      <vt:lpstr>LATIHAN SOAL</vt:lpstr>
      <vt:lpstr>LATIHAN SOAL</vt:lpstr>
      <vt:lpstr>LATIHAN SOAL</vt:lpstr>
      <vt:lpstr>LATIHAN SOAL</vt:lpstr>
      <vt:lpstr>LATIHAN SOAL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BRIN INDONESIA</dc:creator>
  <cp:lastModifiedBy>Rachmanto</cp:lastModifiedBy>
  <cp:revision>817</cp:revision>
  <dcterms:created xsi:type="dcterms:W3CDTF">2023-10-19T00:53:57Z</dcterms:created>
  <dcterms:modified xsi:type="dcterms:W3CDTF">2026-02-25T01:34:06Z</dcterms:modified>
</cp:coreProperties>
</file>