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147375631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31312"/>
    <a:srgbClr val="2B2A4C"/>
    <a:srgbClr val="FFFFFF"/>
    <a:srgbClr val="E8EAEB"/>
    <a:srgbClr val="EEE2DE"/>
    <a:srgbClr val="A20E20"/>
    <a:srgbClr val="2A2E3A"/>
    <a:srgbClr val="EC2425"/>
    <a:srgbClr val="EA9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 autoAdjust="0"/>
    <p:restoredTop sz="94718"/>
  </p:normalViewPr>
  <p:slideViewPr>
    <p:cSldViewPr snapToGrid="0">
      <p:cViewPr varScale="1">
        <p:scale>
          <a:sx n="117" d="100"/>
          <a:sy n="117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21901-E1AB-483E-8750-973965D6DA4F}" type="datetimeFigureOut">
              <a:rPr lang="en-ID" smtClean="0"/>
              <a:t>03/09/25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E10B-BE48-411B-96C7-B05DAB27584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244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C27C4399-3FB3-B4F2-2194-9C2EA7AC00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1CDDA7D-FDC5-F54A-B6D6-EC4C817FE4CF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2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A11D02D6-067E-D011-4002-269D093D0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8FD303D2-A160-03C0-278A-4E2EDFCBB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68921DB3-D8DC-3D32-ABBB-95664A0F41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555166A3-7026-034B-B587-D6296874B825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11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AC85CE71-A027-7C1E-1936-135A80101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6359D639-344B-244C-B174-EF7DB37BC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88A9F19B-C3B4-B877-12DB-FAD4F91C1C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5EBF9B7E-6D20-6D44-8CB2-FFC6B16A0A97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12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BFCECB9B-1664-B466-C0C6-14238C9B5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3107E454-C8C2-F9B1-FA49-3A1285C9C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>
            <a:extLst>
              <a:ext uri="{FF2B5EF4-FFF2-40B4-BE49-F238E27FC236}">
                <a16:creationId xmlns:a16="http://schemas.microsoft.com/office/drawing/2014/main" id="{1B1AC3B4-86FC-2A35-BDF9-723A6F677C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33C00FF4-150B-154F-930C-65837ABF6E96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13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A3C42D92-212E-8749-0DA3-A102B6F93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id="{C041E76A-E514-FF00-5744-248330E38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>
            <a:extLst>
              <a:ext uri="{FF2B5EF4-FFF2-40B4-BE49-F238E27FC236}">
                <a16:creationId xmlns:a16="http://schemas.microsoft.com/office/drawing/2014/main" id="{C9F84877-E4E5-A177-DA28-4B75667385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CB52104D-5E61-FF41-A64F-ABC7AF3C4FC9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14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451EAD83-1904-D761-551C-C89905E83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A546BA9D-D85B-9EB6-4C79-D32089056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DDA40859-615B-6B2A-DCE6-1DC6F6DD66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3CB4AEBA-0EF6-9A43-9924-F148788E9AC5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3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E7421F34-FF25-8BAD-9670-B6D461FFB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7D985CAA-2258-D729-E9D4-53DFD8147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3F9ADF3B-1C53-AA63-C5CE-529B35B91D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C42358FC-BF59-3243-BB54-6BACA639AB49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4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290B03B6-B33E-6924-49A4-C532B93D0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529F771D-1725-123A-D434-6AFA55594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06C7DE06-98EE-9763-B02D-2D165DC7BF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DB02370D-C5C2-3B49-95C8-8931F2826A05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5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BBD3271C-1619-0ECD-C8E5-7FD50A48E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02493D2A-CE5A-46A0-B097-7F28FEBC3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>
            <a:extLst>
              <a:ext uri="{FF2B5EF4-FFF2-40B4-BE49-F238E27FC236}">
                <a16:creationId xmlns:a16="http://schemas.microsoft.com/office/drawing/2014/main" id="{096BB587-C6D4-EB2F-855F-44C58FDB8D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B0794476-9B9C-D545-B214-FFBC5DCE95F8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6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361400F0-0568-DFD1-24D9-5D473E98B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A850B878-BDE4-0253-F6EE-A732BAEA1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id="{68BE9B2E-6E4D-AAFD-5102-875DE3D0CD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BA2BB72B-A479-564A-8F8C-6795D8EC9A86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7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4C4A0C8C-4883-F57D-9932-B97FCD09A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3572B1D5-62B3-6FA8-44C2-4F76C09B3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5879E013-1229-9C30-97C5-72B6C22C46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17860F03-6DFD-B04F-86B2-D43710A08B0A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8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EAFEA27C-EC1A-36C5-17B8-7CA23D7F7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1DBC9DAF-6AC2-C0B9-1D52-C94D55A79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2D0636D4-7494-B3BE-B4D0-5215D66355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0E74EA57-392A-C34D-9E21-2D8BA0D36D3D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9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83D3E2A3-2254-70C5-7E45-119C6F0ED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5D8B34B7-556F-46FF-E37F-6370F26BD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AD51C668-40A4-3DEB-38F0-5B295A138D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687B15D4-3B38-EE4F-B184-4DDDEC8C3B2D}" type="slidenum">
              <a:rPr lang="en-GB" altLang="en-US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ts val="13"/>
                </a:spcBef>
              </a:pPr>
              <a:t>10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F4C86EC8-EEFF-1486-ECD0-E1F1557A7B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Text Box 2">
            <a:extLst>
              <a:ext uri="{FF2B5EF4-FFF2-40B4-BE49-F238E27FC236}">
                <a16:creationId xmlns:a16="http://schemas.microsoft.com/office/drawing/2014/main" id="{46C49859-F21F-D147-143B-50A73258C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3353A65-687C-87DB-F0BE-678173505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504" y="1443366"/>
            <a:ext cx="6538452" cy="2387600"/>
          </a:xfrm>
        </p:spPr>
        <p:txBody>
          <a:bodyPr anchor="b"/>
          <a:lstStyle>
            <a:lvl1pPr algn="ctr">
              <a:defRPr sz="6000" b="1">
                <a:solidFill>
                  <a:srgbClr val="2A2E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</a:p>
        </p:txBody>
      </p:sp>
      <p:pic>
        <p:nvPicPr>
          <p:cNvPr id="15" name="Gambar 14">
            <a:extLst>
              <a:ext uri="{FF2B5EF4-FFF2-40B4-BE49-F238E27FC236}">
                <a16:creationId xmlns:a16="http://schemas.microsoft.com/office/drawing/2014/main" id="{C52B39B1-192E-0B01-8726-D743D619A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" y="131898"/>
            <a:ext cx="2293374" cy="884860"/>
          </a:xfrm>
          <a:prstGeom prst="rect">
            <a:avLst/>
          </a:prstGeom>
        </p:spPr>
      </p:pic>
      <p:grpSp>
        <p:nvGrpSpPr>
          <p:cNvPr id="30" name="Group 2">
            <a:extLst>
              <a:ext uri="{FF2B5EF4-FFF2-40B4-BE49-F238E27FC236}">
                <a16:creationId xmlns:a16="http://schemas.microsoft.com/office/drawing/2014/main" id="{76342CF4-C6C7-67F0-D8AA-3D3DA3D1F54F}"/>
              </a:ext>
            </a:extLst>
          </p:cNvPr>
          <p:cNvGrpSpPr/>
          <p:nvPr userDrawn="1"/>
        </p:nvGrpSpPr>
        <p:grpSpPr>
          <a:xfrm rot="10800000">
            <a:off x="5318460" y="1437"/>
            <a:ext cx="11482848" cy="5567604"/>
            <a:chOff x="0" y="0"/>
            <a:chExt cx="406400" cy="187305"/>
          </a:xfrm>
          <a:solidFill>
            <a:srgbClr val="002060"/>
          </a:solidFill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7F93558E-C59D-AAD3-9CE5-3E353E3B99D5}"/>
                </a:ext>
              </a:extLst>
            </p:cNvPr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4AF3791-75A3-A15D-C5FA-FE495D979CC1}"/>
                </a:ext>
              </a:extLst>
            </p:cNvPr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45" name="Gambar 44">
            <a:extLst>
              <a:ext uri="{FF2B5EF4-FFF2-40B4-BE49-F238E27FC236}">
                <a16:creationId xmlns:a16="http://schemas.microsoft.com/office/drawing/2014/main" id="{32F70A16-BE6C-94C2-FB3C-501DB7C5E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37131" r="24174" b="3721"/>
          <a:stretch/>
        </p:blipFill>
        <p:spPr>
          <a:xfrm flipH="1">
            <a:off x="6206405" y="1599497"/>
            <a:ext cx="7734546" cy="6700121"/>
          </a:xfrm>
          <a:prstGeom prst="chevron">
            <a:avLst/>
          </a:prstGeom>
        </p:spPr>
      </p:pic>
      <p:sp>
        <p:nvSpPr>
          <p:cNvPr id="40" name="Freeform 9">
            <a:extLst>
              <a:ext uri="{FF2B5EF4-FFF2-40B4-BE49-F238E27FC236}">
                <a16:creationId xmlns:a16="http://schemas.microsoft.com/office/drawing/2014/main" id="{4C21C9E4-2C54-502E-1FAB-CE0927BBE8AF}"/>
              </a:ext>
            </a:extLst>
          </p:cNvPr>
          <p:cNvSpPr/>
          <p:nvPr/>
        </p:nvSpPr>
        <p:spPr>
          <a:xfrm>
            <a:off x="6206405" y="4591689"/>
            <a:ext cx="4674127" cy="2266311"/>
          </a:xfrm>
          <a:custGeom>
            <a:avLst/>
            <a:gdLst/>
            <a:ahLst/>
            <a:cxnLst/>
            <a:rect l="l" t="t" r="r" b="b"/>
            <a:pathLst>
              <a:path w="406400" h="187305">
                <a:moveTo>
                  <a:pt x="203200" y="0"/>
                </a:moveTo>
                <a:lnTo>
                  <a:pt x="203200" y="0"/>
                </a:lnTo>
                <a:lnTo>
                  <a:pt x="406400" y="187305"/>
                </a:lnTo>
                <a:lnTo>
                  <a:pt x="0" y="187305"/>
                </a:lnTo>
                <a:lnTo>
                  <a:pt x="203200" y="0"/>
                </a:lnTo>
                <a:close/>
              </a:path>
            </a:pathLst>
          </a:custGeom>
          <a:solidFill>
            <a:srgbClr val="002060">
              <a:alpha val="48000"/>
            </a:srgbClr>
          </a:solidFill>
        </p:spPr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0A2F676A-EE48-6F29-F883-7763DBF7BE97}"/>
              </a:ext>
            </a:extLst>
          </p:cNvPr>
          <p:cNvSpPr txBox="1"/>
          <p:nvPr/>
        </p:nvSpPr>
        <p:spPr>
          <a:xfrm>
            <a:off x="5884663" y="4358016"/>
            <a:ext cx="1752798" cy="272730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00"/>
              </a:lnSpc>
            </a:pPr>
            <a:endParaRPr/>
          </a:p>
        </p:txBody>
      </p:sp>
      <p:grpSp>
        <p:nvGrpSpPr>
          <p:cNvPr id="50" name="Grup 49">
            <a:extLst>
              <a:ext uri="{FF2B5EF4-FFF2-40B4-BE49-F238E27FC236}">
                <a16:creationId xmlns:a16="http://schemas.microsoft.com/office/drawing/2014/main" id="{BE39520E-119E-724A-8C6D-56F42C7E8D1F}"/>
              </a:ext>
            </a:extLst>
          </p:cNvPr>
          <p:cNvGrpSpPr/>
          <p:nvPr userDrawn="1"/>
        </p:nvGrpSpPr>
        <p:grpSpPr>
          <a:xfrm>
            <a:off x="-4223916" y="-2269183"/>
            <a:ext cx="21201276" cy="9049679"/>
            <a:chOff x="-4223916" y="-2269183"/>
            <a:chExt cx="21201276" cy="9049679"/>
          </a:xfrm>
        </p:grpSpPr>
        <p:sp>
          <p:nvSpPr>
            <p:cNvPr id="48" name="Persegi Panjang 47">
              <a:extLst>
                <a:ext uri="{FF2B5EF4-FFF2-40B4-BE49-F238E27FC236}">
                  <a16:creationId xmlns:a16="http://schemas.microsoft.com/office/drawing/2014/main" id="{25A12034-7EF6-A005-BA73-152F6D522B7B}"/>
                </a:ext>
              </a:extLst>
            </p:cNvPr>
            <p:cNvSpPr/>
            <p:nvPr userDrawn="1"/>
          </p:nvSpPr>
          <p:spPr>
            <a:xfrm>
              <a:off x="-4223916" y="-2269183"/>
              <a:ext cx="21201276" cy="2258056"/>
            </a:xfrm>
            <a:prstGeom prst="rect">
              <a:avLst/>
            </a:prstGeom>
            <a:solidFill>
              <a:srgbClr val="E8EA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Persegi Panjang 46">
              <a:extLst>
                <a:ext uri="{FF2B5EF4-FFF2-40B4-BE49-F238E27FC236}">
                  <a16:creationId xmlns:a16="http://schemas.microsoft.com/office/drawing/2014/main" id="{7BCDA6C9-ED23-013E-0BB1-FDE3B5D7903B}"/>
                </a:ext>
              </a:extLst>
            </p:cNvPr>
            <p:cNvSpPr/>
            <p:nvPr userDrawn="1"/>
          </p:nvSpPr>
          <p:spPr>
            <a:xfrm>
              <a:off x="12193961" y="-77504"/>
              <a:ext cx="4783399" cy="6858000"/>
            </a:xfrm>
            <a:prstGeom prst="rect">
              <a:avLst/>
            </a:prstGeom>
            <a:solidFill>
              <a:srgbClr val="E8EA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1" name="Grup 50">
            <a:extLst>
              <a:ext uri="{FF2B5EF4-FFF2-40B4-BE49-F238E27FC236}">
                <a16:creationId xmlns:a16="http://schemas.microsoft.com/office/drawing/2014/main" id="{E5A94F44-4A1E-62FE-9C8F-4438E49E013A}"/>
              </a:ext>
            </a:extLst>
          </p:cNvPr>
          <p:cNvGrpSpPr/>
          <p:nvPr userDrawn="1"/>
        </p:nvGrpSpPr>
        <p:grpSpPr>
          <a:xfrm rot="10800000">
            <a:off x="-7006908" y="65413"/>
            <a:ext cx="21201276" cy="9049679"/>
            <a:chOff x="-4223916" y="-2269183"/>
            <a:chExt cx="21201276" cy="9049679"/>
          </a:xfrm>
        </p:grpSpPr>
        <p:sp>
          <p:nvSpPr>
            <p:cNvPr id="52" name="Persegi Panjang 51">
              <a:extLst>
                <a:ext uri="{FF2B5EF4-FFF2-40B4-BE49-F238E27FC236}">
                  <a16:creationId xmlns:a16="http://schemas.microsoft.com/office/drawing/2014/main" id="{545D8DF3-8A43-CC78-45A3-0223ADA23D9A}"/>
                </a:ext>
              </a:extLst>
            </p:cNvPr>
            <p:cNvSpPr/>
            <p:nvPr userDrawn="1"/>
          </p:nvSpPr>
          <p:spPr>
            <a:xfrm>
              <a:off x="-4223916" y="-2269183"/>
              <a:ext cx="21201276" cy="2258056"/>
            </a:xfrm>
            <a:prstGeom prst="rect">
              <a:avLst/>
            </a:prstGeom>
            <a:solidFill>
              <a:srgbClr val="E8EA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Persegi Panjang 52">
              <a:extLst>
                <a:ext uri="{FF2B5EF4-FFF2-40B4-BE49-F238E27FC236}">
                  <a16:creationId xmlns:a16="http://schemas.microsoft.com/office/drawing/2014/main" id="{7333B7F9-53A8-6246-AB05-C614626A06DA}"/>
                </a:ext>
              </a:extLst>
            </p:cNvPr>
            <p:cNvSpPr/>
            <p:nvPr userDrawn="1"/>
          </p:nvSpPr>
          <p:spPr>
            <a:xfrm>
              <a:off x="12193961" y="-77504"/>
              <a:ext cx="4783399" cy="6858000"/>
            </a:xfrm>
            <a:prstGeom prst="rect">
              <a:avLst/>
            </a:prstGeom>
            <a:solidFill>
              <a:srgbClr val="E8EA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7" name="Persegi Panjang 56">
            <a:extLst>
              <a:ext uri="{FF2B5EF4-FFF2-40B4-BE49-F238E27FC236}">
                <a16:creationId xmlns:a16="http://schemas.microsoft.com/office/drawing/2014/main" id="{ECDB5A7A-A49F-9407-8B54-8BFB15C6171A}"/>
              </a:ext>
            </a:extLst>
          </p:cNvPr>
          <p:cNvSpPr/>
          <p:nvPr userDrawn="1"/>
        </p:nvSpPr>
        <p:spPr>
          <a:xfrm>
            <a:off x="0" y="6215743"/>
            <a:ext cx="4452257" cy="6422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8023165B-F86E-7C21-5C9E-68D89CE7C90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02196" y="4257574"/>
            <a:ext cx="4783400" cy="78972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A2E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</a:p>
        </p:txBody>
      </p:sp>
      <p:pic>
        <p:nvPicPr>
          <p:cNvPr id="59" name="Gambar 58">
            <a:extLst>
              <a:ext uri="{FF2B5EF4-FFF2-40B4-BE49-F238E27FC236}">
                <a16:creationId xmlns:a16="http://schemas.microsoft.com/office/drawing/2014/main" id="{5582497E-081D-F7E6-BE63-79760C51B0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" y="5909334"/>
            <a:ext cx="3442296" cy="8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55F8E83A-0DA6-556F-4B36-D64921E53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2" name="Paralelogram 1">
            <a:extLst>
              <a:ext uri="{FF2B5EF4-FFF2-40B4-BE49-F238E27FC236}">
                <a16:creationId xmlns:a16="http://schemas.microsoft.com/office/drawing/2014/main" id="{CC49D5AD-111E-8EC4-3F82-FD389D3C4EEC}"/>
              </a:ext>
            </a:extLst>
          </p:cNvPr>
          <p:cNvSpPr/>
          <p:nvPr userDrawn="1"/>
        </p:nvSpPr>
        <p:spPr>
          <a:xfrm flipH="1">
            <a:off x="-1" y="6421638"/>
            <a:ext cx="2723513" cy="436361"/>
          </a:xfrm>
          <a:prstGeom prst="parallelogram">
            <a:avLst>
              <a:gd name="adj" fmla="val 0"/>
            </a:avLst>
          </a:prstGeom>
          <a:solidFill>
            <a:srgbClr val="1D2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aralelogram 3">
            <a:extLst>
              <a:ext uri="{FF2B5EF4-FFF2-40B4-BE49-F238E27FC236}">
                <a16:creationId xmlns:a16="http://schemas.microsoft.com/office/drawing/2014/main" id="{7E8AE16F-8329-BD1B-86F8-8134AC16FD1B}"/>
              </a:ext>
            </a:extLst>
          </p:cNvPr>
          <p:cNvSpPr/>
          <p:nvPr userDrawn="1"/>
        </p:nvSpPr>
        <p:spPr>
          <a:xfrm flipH="1">
            <a:off x="-1" y="6421638"/>
            <a:ext cx="3255282" cy="436361"/>
          </a:xfrm>
          <a:prstGeom prst="parallelogram">
            <a:avLst>
              <a:gd name="adj" fmla="val 110705"/>
            </a:avLst>
          </a:prstGeom>
          <a:solidFill>
            <a:srgbClr val="2B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ampungan Tanggal 3">
            <a:extLst>
              <a:ext uri="{FF2B5EF4-FFF2-40B4-BE49-F238E27FC236}">
                <a16:creationId xmlns:a16="http://schemas.microsoft.com/office/drawing/2014/main" id="{23DE7512-5E9F-9EF7-C67E-F137096D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6" name="Tampungan Kaki 4">
            <a:extLst>
              <a:ext uri="{FF2B5EF4-FFF2-40B4-BE49-F238E27FC236}">
                <a16:creationId xmlns:a16="http://schemas.microsoft.com/office/drawing/2014/main" id="{F82CFF2C-5579-38AF-704A-F1B91255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C8DC671C-8F41-8FB8-8AB3-996CF5454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37" y="6421639"/>
            <a:ext cx="1594575" cy="407987"/>
          </a:xfrm>
          <a:prstGeom prst="rect">
            <a:avLst/>
          </a:prstGeom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id="{16160F65-23BC-90F2-D190-7097FD1DD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" y="6476566"/>
            <a:ext cx="877509" cy="338572"/>
          </a:xfrm>
          <a:prstGeom prst="rect">
            <a:avLst/>
          </a:prstGeom>
        </p:spPr>
      </p:pic>
      <p:sp>
        <p:nvSpPr>
          <p:cNvPr id="9" name="Tampungan Nomor Slide 5">
            <a:extLst>
              <a:ext uri="{FF2B5EF4-FFF2-40B4-BE49-F238E27FC236}">
                <a16:creationId xmlns:a16="http://schemas.microsoft.com/office/drawing/2014/main" id="{5A367511-BD92-4C95-D9F4-D4857DF2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Paralelogram 9">
            <a:extLst>
              <a:ext uri="{FF2B5EF4-FFF2-40B4-BE49-F238E27FC236}">
                <a16:creationId xmlns:a16="http://schemas.microsoft.com/office/drawing/2014/main" id="{604FCEB5-EEE5-BB58-C3A0-623FAC0CE657}"/>
              </a:ext>
            </a:extLst>
          </p:cNvPr>
          <p:cNvSpPr/>
          <p:nvPr userDrawn="1"/>
        </p:nvSpPr>
        <p:spPr>
          <a:xfrm flipH="1">
            <a:off x="2882724" y="6421638"/>
            <a:ext cx="673276" cy="436361"/>
          </a:xfrm>
          <a:prstGeom prst="parallelogram">
            <a:avLst>
              <a:gd name="adj" fmla="val 110705"/>
            </a:avLst>
          </a:prstGeom>
          <a:solidFill>
            <a:srgbClr val="B313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Paralelogram 10">
            <a:extLst>
              <a:ext uri="{FF2B5EF4-FFF2-40B4-BE49-F238E27FC236}">
                <a16:creationId xmlns:a16="http://schemas.microsoft.com/office/drawing/2014/main" id="{78794052-2F2D-C4EE-35D5-9107A13EB23C}"/>
              </a:ext>
            </a:extLst>
          </p:cNvPr>
          <p:cNvSpPr/>
          <p:nvPr userDrawn="1"/>
        </p:nvSpPr>
        <p:spPr>
          <a:xfrm flipH="1">
            <a:off x="3175230" y="6421638"/>
            <a:ext cx="673276" cy="436361"/>
          </a:xfrm>
          <a:prstGeom prst="parallelogram">
            <a:avLst>
              <a:gd name="adj" fmla="val 110705"/>
            </a:avLst>
          </a:prstGeom>
          <a:solidFill>
            <a:srgbClr val="EA9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aralelogram 11">
            <a:extLst>
              <a:ext uri="{FF2B5EF4-FFF2-40B4-BE49-F238E27FC236}">
                <a16:creationId xmlns:a16="http://schemas.microsoft.com/office/drawing/2014/main" id="{44E95F86-4139-6E1E-A5A6-D22ED42C70DB}"/>
              </a:ext>
            </a:extLst>
          </p:cNvPr>
          <p:cNvSpPr/>
          <p:nvPr userDrawn="1"/>
        </p:nvSpPr>
        <p:spPr>
          <a:xfrm flipH="1">
            <a:off x="3484134" y="6421638"/>
            <a:ext cx="673276" cy="436361"/>
          </a:xfrm>
          <a:prstGeom prst="parallelogram">
            <a:avLst>
              <a:gd name="adj" fmla="val 110705"/>
            </a:avLst>
          </a:prstGeom>
          <a:solidFill>
            <a:srgbClr val="EEE2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Persegi Panjang 40">
            <a:extLst>
              <a:ext uri="{FF2B5EF4-FFF2-40B4-BE49-F238E27FC236}">
                <a16:creationId xmlns:a16="http://schemas.microsoft.com/office/drawing/2014/main" id="{CE84F9F0-AFA6-5953-C4B1-C800653B5C39}"/>
              </a:ext>
            </a:extLst>
          </p:cNvPr>
          <p:cNvSpPr/>
          <p:nvPr userDrawn="1"/>
        </p:nvSpPr>
        <p:spPr>
          <a:xfrm>
            <a:off x="0" y="0"/>
            <a:ext cx="12192000" cy="883920"/>
          </a:xfrm>
          <a:prstGeom prst="rect">
            <a:avLst/>
          </a:prstGeom>
          <a:solidFill>
            <a:srgbClr val="E8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Judul 1">
            <a:extLst>
              <a:ext uri="{FF2B5EF4-FFF2-40B4-BE49-F238E27FC236}">
                <a16:creationId xmlns:a16="http://schemas.microsoft.com/office/drawing/2014/main" id="{F245805E-9690-7CDA-818E-EDEB9025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02900"/>
            <a:ext cx="11429999" cy="63817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9FFC22B-7BDC-579F-DF96-70B40FACBDF5}"/>
              </a:ext>
            </a:extLst>
          </p:cNvPr>
          <p:cNvSpPr/>
          <p:nvPr userDrawn="1"/>
        </p:nvSpPr>
        <p:spPr>
          <a:xfrm>
            <a:off x="5989320" y="913765"/>
            <a:ext cx="213360" cy="213360"/>
          </a:xfrm>
          <a:prstGeom prst="ellipse">
            <a:avLst/>
          </a:prstGeom>
          <a:solidFill>
            <a:srgbClr val="2B2A4C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4" name="Grup 43">
            <a:extLst>
              <a:ext uri="{FF2B5EF4-FFF2-40B4-BE49-F238E27FC236}">
                <a16:creationId xmlns:a16="http://schemas.microsoft.com/office/drawing/2014/main" id="{80E8F3CD-9356-B800-0847-56D049841AF9}"/>
              </a:ext>
            </a:extLst>
          </p:cNvPr>
          <p:cNvGrpSpPr/>
          <p:nvPr userDrawn="1"/>
        </p:nvGrpSpPr>
        <p:grpSpPr>
          <a:xfrm>
            <a:off x="316230" y="1020445"/>
            <a:ext cx="11559541" cy="0"/>
            <a:chOff x="419099" y="1020445"/>
            <a:chExt cx="11559541" cy="0"/>
          </a:xfrm>
        </p:grpSpPr>
        <p:cxnSp>
          <p:nvCxnSpPr>
            <p:cNvPr id="45" name="Konektor Lurus 44">
              <a:extLst>
                <a:ext uri="{FF2B5EF4-FFF2-40B4-BE49-F238E27FC236}">
                  <a16:creationId xmlns:a16="http://schemas.microsoft.com/office/drawing/2014/main" id="{9646C992-F79E-9537-A8F3-104B879895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909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Konektor Lurus 45">
              <a:extLst>
                <a:ext uri="{FF2B5EF4-FFF2-40B4-BE49-F238E27FC236}">
                  <a16:creationId xmlns:a16="http://schemas.microsoft.com/office/drawing/2014/main" id="{5E9F13BB-14FA-8DD1-DE28-5FC219F4B5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0841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245CE041-0BA6-951A-A8F2-0894735B1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5084BD1F-21BD-E675-EA60-D27300A41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Tanggal 3">
            <a:extLst>
              <a:ext uri="{FF2B5EF4-FFF2-40B4-BE49-F238E27FC236}">
                <a16:creationId xmlns:a16="http://schemas.microsoft.com/office/drawing/2014/main" id="{59F076CA-C946-A8AD-C129-FF8C0BD9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7" name="Tampungan Kaki 4">
            <a:extLst>
              <a:ext uri="{FF2B5EF4-FFF2-40B4-BE49-F238E27FC236}">
                <a16:creationId xmlns:a16="http://schemas.microsoft.com/office/drawing/2014/main" id="{A15E3BCB-B86B-0431-A146-9095AF59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Tampungan Nomor Slide 5">
            <a:extLst>
              <a:ext uri="{FF2B5EF4-FFF2-40B4-BE49-F238E27FC236}">
                <a16:creationId xmlns:a16="http://schemas.microsoft.com/office/drawing/2014/main" id="{2E13745D-0CAD-8EF9-1F64-47C748C1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137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00" y="326389"/>
            <a:ext cx="10882560" cy="1196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41C903A-E822-8907-1C29-255A98F8AD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A78E7E-8A41-6603-6C72-94D802BCF2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D79A00F-E5C5-064F-F53C-6E652E15E75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EF29-C6EA-C742-8ADB-34ED49E44D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65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rsegi Panjang 26">
            <a:extLst>
              <a:ext uri="{FF2B5EF4-FFF2-40B4-BE49-F238E27FC236}">
                <a16:creationId xmlns:a16="http://schemas.microsoft.com/office/drawing/2014/main" id="{F1079830-D302-2A18-03AF-9136FBA73DC5}"/>
              </a:ext>
            </a:extLst>
          </p:cNvPr>
          <p:cNvSpPr/>
          <p:nvPr userDrawn="1"/>
        </p:nvSpPr>
        <p:spPr>
          <a:xfrm>
            <a:off x="0" y="0"/>
            <a:ext cx="12192000" cy="883920"/>
          </a:xfrm>
          <a:prstGeom prst="rect">
            <a:avLst/>
          </a:prstGeom>
          <a:solidFill>
            <a:srgbClr val="E8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2740C25-BF17-D5FE-98CA-47916F82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0160"/>
            <a:ext cx="11430000" cy="48968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d-ID" dirty="0"/>
              <a:t>Klik untuk edit gaya teks Master</a:t>
            </a:r>
          </a:p>
          <a:p>
            <a:pPr lvl="1"/>
            <a:r>
              <a:rPr lang="id-ID" dirty="0"/>
              <a:t>Tingkat kedua</a:t>
            </a:r>
          </a:p>
          <a:p>
            <a:pPr lvl="2"/>
            <a:r>
              <a:rPr lang="id-ID" dirty="0"/>
              <a:t>Tingkat ketiga</a:t>
            </a:r>
          </a:p>
          <a:p>
            <a:pPr lvl="3"/>
            <a:r>
              <a:rPr lang="id-ID" dirty="0"/>
              <a:t>Tingkat keempat</a:t>
            </a:r>
          </a:p>
          <a:p>
            <a:pPr lvl="4"/>
            <a:r>
              <a:rPr lang="id-ID" dirty="0"/>
              <a:t>Tingkat kelima</a:t>
            </a: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162A9574-5E56-96F2-37E0-970C6C83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02900"/>
            <a:ext cx="11429999" cy="63817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54" name="Tampungan Tanggal 3">
            <a:extLst>
              <a:ext uri="{FF2B5EF4-FFF2-40B4-BE49-F238E27FC236}">
                <a16:creationId xmlns:a16="http://schemas.microsoft.com/office/drawing/2014/main" id="{380DD306-EAD6-8F9F-BD3B-82582C4A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55" name="Tampungan Kaki 4">
            <a:extLst>
              <a:ext uri="{FF2B5EF4-FFF2-40B4-BE49-F238E27FC236}">
                <a16:creationId xmlns:a16="http://schemas.microsoft.com/office/drawing/2014/main" id="{3F8A3443-C722-B73F-4E69-BDEC7B75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8" name="Tampungan Nomor Slide 5">
            <a:extLst>
              <a:ext uri="{FF2B5EF4-FFF2-40B4-BE49-F238E27FC236}">
                <a16:creationId xmlns:a16="http://schemas.microsoft.com/office/drawing/2014/main" id="{AA058B1A-BC42-B78B-8B4D-AA04F10F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2" name="Grup 31">
            <a:extLst>
              <a:ext uri="{FF2B5EF4-FFF2-40B4-BE49-F238E27FC236}">
                <a16:creationId xmlns:a16="http://schemas.microsoft.com/office/drawing/2014/main" id="{B093D8E7-E306-5F80-3D03-35006E7630AC}"/>
              </a:ext>
            </a:extLst>
          </p:cNvPr>
          <p:cNvGrpSpPr/>
          <p:nvPr userDrawn="1"/>
        </p:nvGrpSpPr>
        <p:grpSpPr>
          <a:xfrm>
            <a:off x="316230" y="1020445"/>
            <a:ext cx="11559541" cy="0"/>
            <a:chOff x="419099" y="1020445"/>
            <a:chExt cx="11559541" cy="0"/>
          </a:xfrm>
        </p:grpSpPr>
        <p:cxnSp>
          <p:nvCxnSpPr>
            <p:cNvPr id="30" name="Konektor Lurus 29">
              <a:extLst>
                <a:ext uri="{FF2B5EF4-FFF2-40B4-BE49-F238E27FC236}">
                  <a16:creationId xmlns:a16="http://schemas.microsoft.com/office/drawing/2014/main" id="{73EB11AC-15A9-B867-7A74-C5CA36A578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909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Konektor Lurus 30">
              <a:extLst>
                <a:ext uri="{FF2B5EF4-FFF2-40B4-BE49-F238E27FC236}">
                  <a16:creationId xmlns:a16="http://schemas.microsoft.com/office/drawing/2014/main" id="{0B5849B1-8488-83E9-ECCE-5013284777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0841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517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3B5106A-E868-7087-0712-006C21CD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5910998F-C3C1-C7EA-26C4-5A8E00200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Tanggal 3">
            <a:extLst>
              <a:ext uri="{FF2B5EF4-FFF2-40B4-BE49-F238E27FC236}">
                <a16:creationId xmlns:a16="http://schemas.microsoft.com/office/drawing/2014/main" id="{1B161F37-E94E-6F75-9D86-69C124B8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7" name="Tampungan Kaki 4">
            <a:extLst>
              <a:ext uri="{FF2B5EF4-FFF2-40B4-BE49-F238E27FC236}">
                <a16:creationId xmlns:a16="http://schemas.microsoft.com/office/drawing/2014/main" id="{6C2F2A29-7D22-A9DD-AADB-91BF301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Tampungan Nomor Slide 5">
            <a:extLst>
              <a:ext uri="{FF2B5EF4-FFF2-40B4-BE49-F238E27FC236}">
                <a16:creationId xmlns:a16="http://schemas.microsoft.com/office/drawing/2014/main" id="{F819F3AC-52D8-BD7B-4797-28D4C9E3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158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28FD6F4-78D2-90EB-1136-DEA19715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 dirty="0"/>
              <a:t>Klik untuk edit gaya teks Master</a:t>
            </a:r>
          </a:p>
          <a:p>
            <a:pPr lvl="1"/>
            <a:r>
              <a:rPr lang="id-ID" dirty="0"/>
              <a:t>Tingkat kedua</a:t>
            </a:r>
          </a:p>
          <a:p>
            <a:pPr lvl="2"/>
            <a:r>
              <a:rPr lang="id-ID" dirty="0"/>
              <a:t>Tingkat ketiga</a:t>
            </a:r>
          </a:p>
          <a:p>
            <a:pPr lvl="3"/>
            <a:r>
              <a:rPr lang="id-ID" dirty="0"/>
              <a:t>Tingkat keempat</a:t>
            </a:r>
          </a:p>
          <a:p>
            <a:pPr lvl="4"/>
            <a:r>
              <a:rPr lang="id-ID" dirty="0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9DC53762-E454-B93D-0E4C-4C174BA81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Tanggal 3">
            <a:extLst>
              <a:ext uri="{FF2B5EF4-FFF2-40B4-BE49-F238E27FC236}">
                <a16:creationId xmlns:a16="http://schemas.microsoft.com/office/drawing/2014/main" id="{A730DA1B-E443-954F-8495-E81C7EDD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7" name="Tampungan Kaki 4">
            <a:extLst>
              <a:ext uri="{FF2B5EF4-FFF2-40B4-BE49-F238E27FC236}">
                <a16:creationId xmlns:a16="http://schemas.microsoft.com/office/drawing/2014/main" id="{96F58552-6364-AA59-5D0B-20AAB725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Tampungan Nomor Slide 5">
            <a:extLst>
              <a:ext uri="{FF2B5EF4-FFF2-40B4-BE49-F238E27FC236}">
                <a16:creationId xmlns:a16="http://schemas.microsoft.com/office/drawing/2014/main" id="{7D667658-A0B5-98AB-B283-C4D7F80F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9" name="Persegi Panjang 48">
            <a:extLst>
              <a:ext uri="{FF2B5EF4-FFF2-40B4-BE49-F238E27FC236}">
                <a16:creationId xmlns:a16="http://schemas.microsoft.com/office/drawing/2014/main" id="{173F0F13-D182-4C41-6E44-235844C579E0}"/>
              </a:ext>
            </a:extLst>
          </p:cNvPr>
          <p:cNvSpPr/>
          <p:nvPr userDrawn="1"/>
        </p:nvSpPr>
        <p:spPr>
          <a:xfrm>
            <a:off x="0" y="0"/>
            <a:ext cx="12192000" cy="883920"/>
          </a:xfrm>
          <a:prstGeom prst="rect">
            <a:avLst/>
          </a:prstGeom>
          <a:solidFill>
            <a:srgbClr val="E8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Judul 1">
            <a:extLst>
              <a:ext uri="{FF2B5EF4-FFF2-40B4-BE49-F238E27FC236}">
                <a16:creationId xmlns:a16="http://schemas.microsoft.com/office/drawing/2014/main" id="{C1793ED1-7B17-2288-46B0-912FE75C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02900"/>
            <a:ext cx="11429999" cy="63817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84170DC-84E6-9415-E5A0-A101BE8DA638}"/>
              </a:ext>
            </a:extLst>
          </p:cNvPr>
          <p:cNvSpPr/>
          <p:nvPr userDrawn="1"/>
        </p:nvSpPr>
        <p:spPr>
          <a:xfrm>
            <a:off x="5989320" y="913765"/>
            <a:ext cx="213360" cy="213360"/>
          </a:xfrm>
          <a:prstGeom prst="ellipse">
            <a:avLst/>
          </a:prstGeom>
          <a:solidFill>
            <a:srgbClr val="2B2A4C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2" name="Grup 51">
            <a:extLst>
              <a:ext uri="{FF2B5EF4-FFF2-40B4-BE49-F238E27FC236}">
                <a16:creationId xmlns:a16="http://schemas.microsoft.com/office/drawing/2014/main" id="{77C5AF26-D23B-0E61-CB1F-32B1F6A84F87}"/>
              </a:ext>
            </a:extLst>
          </p:cNvPr>
          <p:cNvGrpSpPr/>
          <p:nvPr userDrawn="1"/>
        </p:nvGrpSpPr>
        <p:grpSpPr>
          <a:xfrm>
            <a:off x="316230" y="1020445"/>
            <a:ext cx="11559541" cy="0"/>
            <a:chOff x="419099" y="1020445"/>
            <a:chExt cx="11559541" cy="0"/>
          </a:xfrm>
        </p:grpSpPr>
        <p:cxnSp>
          <p:nvCxnSpPr>
            <p:cNvPr id="53" name="Konektor Lurus 52">
              <a:extLst>
                <a:ext uri="{FF2B5EF4-FFF2-40B4-BE49-F238E27FC236}">
                  <a16:creationId xmlns:a16="http://schemas.microsoft.com/office/drawing/2014/main" id="{8FFB066C-9C2F-0023-9DD1-91C77978EB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909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Konektor Lurus 53">
              <a:extLst>
                <a:ext uri="{FF2B5EF4-FFF2-40B4-BE49-F238E27FC236}">
                  <a16:creationId xmlns:a16="http://schemas.microsoft.com/office/drawing/2014/main" id="{236C3876-41AC-1CD1-8125-5EE6F85699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0841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391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Teks 2">
            <a:extLst>
              <a:ext uri="{FF2B5EF4-FFF2-40B4-BE49-F238E27FC236}">
                <a16:creationId xmlns:a16="http://schemas.microsoft.com/office/drawing/2014/main" id="{6C072E13-426D-C652-725F-CCBFA4A4C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207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A378278E-410E-EB2C-65FA-C908994AE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29664"/>
            <a:ext cx="5157787" cy="41599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DDEE7BD8-3AE4-4DC7-549A-C58751F50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207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83504942-B704-9FB5-2A32-60FD28FFD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9664"/>
            <a:ext cx="5183188" cy="41599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8" name="Tampungan Tanggal 3">
            <a:extLst>
              <a:ext uri="{FF2B5EF4-FFF2-40B4-BE49-F238E27FC236}">
                <a16:creationId xmlns:a16="http://schemas.microsoft.com/office/drawing/2014/main" id="{2EC08BD5-F9D6-6C73-EEBA-1E5DBD63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9" name="Tampungan Kaki 4">
            <a:extLst>
              <a:ext uri="{FF2B5EF4-FFF2-40B4-BE49-F238E27FC236}">
                <a16:creationId xmlns:a16="http://schemas.microsoft.com/office/drawing/2014/main" id="{BA3DBE38-1CEA-3EA2-B62F-18C491A7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2" name="Tampungan Nomor Slide 5">
            <a:extLst>
              <a:ext uri="{FF2B5EF4-FFF2-40B4-BE49-F238E27FC236}">
                <a16:creationId xmlns:a16="http://schemas.microsoft.com/office/drawing/2014/main" id="{923644C3-F8F8-7456-3A9E-3A133031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9" name="Persegi Panjang 28">
            <a:extLst>
              <a:ext uri="{FF2B5EF4-FFF2-40B4-BE49-F238E27FC236}">
                <a16:creationId xmlns:a16="http://schemas.microsoft.com/office/drawing/2014/main" id="{C1A1C965-FA22-A495-E339-13711CC544F6}"/>
              </a:ext>
            </a:extLst>
          </p:cNvPr>
          <p:cNvSpPr/>
          <p:nvPr userDrawn="1"/>
        </p:nvSpPr>
        <p:spPr>
          <a:xfrm>
            <a:off x="0" y="0"/>
            <a:ext cx="12192000" cy="883920"/>
          </a:xfrm>
          <a:prstGeom prst="rect">
            <a:avLst/>
          </a:prstGeom>
          <a:solidFill>
            <a:srgbClr val="E8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Judul 1">
            <a:extLst>
              <a:ext uri="{FF2B5EF4-FFF2-40B4-BE49-F238E27FC236}">
                <a16:creationId xmlns:a16="http://schemas.microsoft.com/office/drawing/2014/main" id="{597383DC-DA9E-2C42-F74F-77689522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02900"/>
            <a:ext cx="11429999" cy="63817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DCC5D3-5864-F225-307C-0C2184C49533}"/>
              </a:ext>
            </a:extLst>
          </p:cNvPr>
          <p:cNvSpPr/>
          <p:nvPr userDrawn="1"/>
        </p:nvSpPr>
        <p:spPr>
          <a:xfrm>
            <a:off x="5989320" y="913765"/>
            <a:ext cx="213360" cy="213360"/>
          </a:xfrm>
          <a:prstGeom prst="ellipse">
            <a:avLst/>
          </a:prstGeom>
          <a:solidFill>
            <a:srgbClr val="2B2A4C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2" name="Grup 31">
            <a:extLst>
              <a:ext uri="{FF2B5EF4-FFF2-40B4-BE49-F238E27FC236}">
                <a16:creationId xmlns:a16="http://schemas.microsoft.com/office/drawing/2014/main" id="{EB205D90-E9B7-A797-D752-4F43225F25FF}"/>
              </a:ext>
            </a:extLst>
          </p:cNvPr>
          <p:cNvGrpSpPr/>
          <p:nvPr userDrawn="1"/>
        </p:nvGrpSpPr>
        <p:grpSpPr>
          <a:xfrm>
            <a:off x="316230" y="1020445"/>
            <a:ext cx="11559541" cy="0"/>
            <a:chOff x="419099" y="1020445"/>
            <a:chExt cx="11559541" cy="0"/>
          </a:xfrm>
        </p:grpSpPr>
        <p:cxnSp>
          <p:nvCxnSpPr>
            <p:cNvPr id="33" name="Konektor Lurus 32">
              <a:extLst>
                <a:ext uri="{FF2B5EF4-FFF2-40B4-BE49-F238E27FC236}">
                  <a16:creationId xmlns:a16="http://schemas.microsoft.com/office/drawing/2014/main" id="{5565E193-B7B1-1D30-F25B-97D518AD7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909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Konektor Lurus 33">
              <a:extLst>
                <a:ext uri="{FF2B5EF4-FFF2-40B4-BE49-F238E27FC236}">
                  <a16:creationId xmlns:a16="http://schemas.microsoft.com/office/drawing/2014/main" id="{19E46BEF-CDC5-EAC7-0660-DF5A91A4E7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0841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099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F53BD4AE-E645-3084-60C3-A6AB9D00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422BA25C-DE0F-D1B1-B726-FE2C72AF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ampungan Nomor Slide 5">
            <a:extLst>
              <a:ext uri="{FF2B5EF4-FFF2-40B4-BE49-F238E27FC236}">
                <a16:creationId xmlns:a16="http://schemas.microsoft.com/office/drawing/2014/main" id="{F54A5BF0-BFD6-E35D-5E42-DAC9B7F9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5" name="Persegi Panjang 24">
            <a:extLst>
              <a:ext uri="{FF2B5EF4-FFF2-40B4-BE49-F238E27FC236}">
                <a16:creationId xmlns:a16="http://schemas.microsoft.com/office/drawing/2014/main" id="{F107F3D7-95F1-A4D2-D34C-A6E2C148DA0A}"/>
              </a:ext>
            </a:extLst>
          </p:cNvPr>
          <p:cNvSpPr/>
          <p:nvPr userDrawn="1"/>
        </p:nvSpPr>
        <p:spPr>
          <a:xfrm>
            <a:off x="0" y="0"/>
            <a:ext cx="12192000" cy="883920"/>
          </a:xfrm>
          <a:prstGeom prst="rect">
            <a:avLst/>
          </a:prstGeom>
          <a:solidFill>
            <a:srgbClr val="E8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Judul 1">
            <a:extLst>
              <a:ext uri="{FF2B5EF4-FFF2-40B4-BE49-F238E27FC236}">
                <a16:creationId xmlns:a16="http://schemas.microsoft.com/office/drawing/2014/main" id="{81CC9305-8360-9126-1EC3-E9A4D674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02900"/>
            <a:ext cx="11429999" cy="63817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75B6D8-20CB-C886-EF7F-9E2FAD293670}"/>
              </a:ext>
            </a:extLst>
          </p:cNvPr>
          <p:cNvSpPr/>
          <p:nvPr userDrawn="1"/>
        </p:nvSpPr>
        <p:spPr>
          <a:xfrm>
            <a:off x="5989320" y="913765"/>
            <a:ext cx="213360" cy="213360"/>
          </a:xfrm>
          <a:prstGeom prst="ellipse">
            <a:avLst/>
          </a:prstGeom>
          <a:solidFill>
            <a:srgbClr val="2B2A4C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8" name="Grup 27">
            <a:extLst>
              <a:ext uri="{FF2B5EF4-FFF2-40B4-BE49-F238E27FC236}">
                <a16:creationId xmlns:a16="http://schemas.microsoft.com/office/drawing/2014/main" id="{5CC4DA9B-B1AF-E534-5994-0F5868996E8A}"/>
              </a:ext>
            </a:extLst>
          </p:cNvPr>
          <p:cNvGrpSpPr/>
          <p:nvPr userDrawn="1"/>
        </p:nvGrpSpPr>
        <p:grpSpPr>
          <a:xfrm>
            <a:off x="316230" y="1020445"/>
            <a:ext cx="11559541" cy="0"/>
            <a:chOff x="419099" y="1020445"/>
            <a:chExt cx="11559541" cy="0"/>
          </a:xfrm>
        </p:grpSpPr>
        <p:cxnSp>
          <p:nvCxnSpPr>
            <p:cNvPr id="29" name="Konektor Lurus 28">
              <a:extLst>
                <a:ext uri="{FF2B5EF4-FFF2-40B4-BE49-F238E27FC236}">
                  <a16:creationId xmlns:a16="http://schemas.microsoft.com/office/drawing/2014/main" id="{089DBA73-DD95-FA62-E1AE-08655B51FA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909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Konektor Lurus 29">
              <a:extLst>
                <a:ext uri="{FF2B5EF4-FFF2-40B4-BE49-F238E27FC236}">
                  <a16:creationId xmlns:a16="http://schemas.microsoft.com/office/drawing/2014/main" id="{44AD2A91-ABC4-42BB-716E-23E67E79B0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0841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018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D5CFE98-C90A-3F9A-3898-6ABBBC59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5FA33CA-8EC8-DFCD-4DA0-2F2917DD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ampungan Nomor Slide 5">
            <a:extLst>
              <a:ext uri="{FF2B5EF4-FFF2-40B4-BE49-F238E27FC236}">
                <a16:creationId xmlns:a16="http://schemas.microsoft.com/office/drawing/2014/main" id="{66397921-B040-52E7-B419-A883469B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0" name="Persegi Panjang 39">
            <a:extLst>
              <a:ext uri="{FF2B5EF4-FFF2-40B4-BE49-F238E27FC236}">
                <a16:creationId xmlns:a16="http://schemas.microsoft.com/office/drawing/2014/main" id="{B87EB09A-C442-5EAE-C88A-D275C57DC049}"/>
              </a:ext>
            </a:extLst>
          </p:cNvPr>
          <p:cNvSpPr/>
          <p:nvPr userDrawn="1"/>
        </p:nvSpPr>
        <p:spPr>
          <a:xfrm>
            <a:off x="0" y="0"/>
            <a:ext cx="12192000" cy="883920"/>
          </a:xfrm>
          <a:prstGeom prst="rect">
            <a:avLst/>
          </a:prstGeom>
          <a:solidFill>
            <a:srgbClr val="E8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Judul 1">
            <a:extLst>
              <a:ext uri="{FF2B5EF4-FFF2-40B4-BE49-F238E27FC236}">
                <a16:creationId xmlns:a16="http://schemas.microsoft.com/office/drawing/2014/main" id="{C9D7AECD-611E-F2E2-74AE-CEAAEC63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02900"/>
            <a:ext cx="11429999" cy="63817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7589521-A8B3-9C38-741E-5628DFA20561}"/>
              </a:ext>
            </a:extLst>
          </p:cNvPr>
          <p:cNvSpPr/>
          <p:nvPr userDrawn="1"/>
        </p:nvSpPr>
        <p:spPr>
          <a:xfrm>
            <a:off x="5989320" y="913765"/>
            <a:ext cx="213360" cy="213360"/>
          </a:xfrm>
          <a:prstGeom prst="ellipse">
            <a:avLst/>
          </a:prstGeom>
          <a:solidFill>
            <a:srgbClr val="2B2A4C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42DD8972-A3D4-DB48-C38E-46CB970AE3C6}"/>
              </a:ext>
            </a:extLst>
          </p:cNvPr>
          <p:cNvGrpSpPr/>
          <p:nvPr userDrawn="1"/>
        </p:nvGrpSpPr>
        <p:grpSpPr>
          <a:xfrm>
            <a:off x="316230" y="1020445"/>
            <a:ext cx="11559541" cy="0"/>
            <a:chOff x="419099" y="1020445"/>
            <a:chExt cx="11559541" cy="0"/>
          </a:xfrm>
        </p:grpSpPr>
        <p:cxnSp>
          <p:nvCxnSpPr>
            <p:cNvPr id="44" name="Konektor Lurus 43">
              <a:extLst>
                <a:ext uri="{FF2B5EF4-FFF2-40B4-BE49-F238E27FC236}">
                  <a16:creationId xmlns:a16="http://schemas.microsoft.com/office/drawing/2014/main" id="{16090CC4-0ABB-D69B-A245-3A8D01E703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909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Konektor Lurus 44">
              <a:extLst>
                <a:ext uri="{FF2B5EF4-FFF2-40B4-BE49-F238E27FC236}">
                  <a16:creationId xmlns:a16="http://schemas.microsoft.com/office/drawing/2014/main" id="{56373A2A-ECA6-76BB-68FD-E8748A0C93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08419" y="1020445"/>
              <a:ext cx="5570221" cy="0"/>
            </a:xfrm>
            <a:prstGeom prst="line">
              <a:avLst/>
            </a:prstGeom>
            <a:ln w="38100">
              <a:solidFill>
                <a:srgbClr val="B31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852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65C3A9C-21FE-B729-F5C2-A0B166A1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0274063-C7EE-8E87-C3CB-3F0655F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B99CC9CD-C483-A926-A5FD-91C68AD2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 dirty="0"/>
              <a:t>Klik untuk edit gaya teks Master</a:t>
            </a:r>
          </a:p>
        </p:txBody>
      </p:sp>
      <p:sp>
        <p:nvSpPr>
          <p:cNvPr id="7" name="Tampungan Tanggal 3">
            <a:extLst>
              <a:ext uri="{FF2B5EF4-FFF2-40B4-BE49-F238E27FC236}">
                <a16:creationId xmlns:a16="http://schemas.microsoft.com/office/drawing/2014/main" id="{15D47CC1-710E-385A-9620-2F7A131D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8" name="Tampungan Kaki 4">
            <a:extLst>
              <a:ext uri="{FF2B5EF4-FFF2-40B4-BE49-F238E27FC236}">
                <a16:creationId xmlns:a16="http://schemas.microsoft.com/office/drawing/2014/main" id="{A9A4FA17-CAA8-A39C-CE72-7A254E8E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Tampungan Nomor Slide 5">
            <a:extLst>
              <a:ext uri="{FF2B5EF4-FFF2-40B4-BE49-F238E27FC236}">
                <a16:creationId xmlns:a16="http://schemas.microsoft.com/office/drawing/2014/main" id="{0424CC9B-2B03-31CC-537A-FEFB3520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092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AC97BD3-61EF-5EF8-4AD8-B865C6E1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B500CC2B-8FD1-9039-068E-1EF4B7E0E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6F9B6B39-4A57-22A0-3AE0-B7B0D0BF6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Paralelogram 4">
            <a:extLst>
              <a:ext uri="{FF2B5EF4-FFF2-40B4-BE49-F238E27FC236}">
                <a16:creationId xmlns:a16="http://schemas.microsoft.com/office/drawing/2014/main" id="{0E9ABF09-8E93-1674-6A6C-80C98713ECD9}"/>
              </a:ext>
            </a:extLst>
          </p:cNvPr>
          <p:cNvSpPr/>
          <p:nvPr userDrawn="1"/>
        </p:nvSpPr>
        <p:spPr>
          <a:xfrm flipH="1">
            <a:off x="-1" y="6421638"/>
            <a:ext cx="2723513" cy="436361"/>
          </a:xfrm>
          <a:prstGeom prst="parallelogram">
            <a:avLst>
              <a:gd name="adj" fmla="val 0"/>
            </a:avLst>
          </a:prstGeom>
          <a:solidFill>
            <a:srgbClr val="1D2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aralelogram 5">
            <a:extLst>
              <a:ext uri="{FF2B5EF4-FFF2-40B4-BE49-F238E27FC236}">
                <a16:creationId xmlns:a16="http://schemas.microsoft.com/office/drawing/2014/main" id="{279491D1-F049-179E-BBA5-9AEB730A38DE}"/>
              </a:ext>
            </a:extLst>
          </p:cNvPr>
          <p:cNvSpPr/>
          <p:nvPr userDrawn="1"/>
        </p:nvSpPr>
        <p:spPr>
          <a:xfrm flipH="1">
            <a:off x="-1" y="6421638"/>
            <a:ext cx="3255282" cy="436361"/>
          </a:xfrm>
          <a:prstGeom prst="parallelogram">
            <a:avLst>
              <a:gd name="adj" fmla="val 110705"/>
            </a:avLst>
          </a:prstGeom>
          <a:solidFill>
            <a:srgbClr val="2B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ampungan Tanggal 3">
            <a:extLst>
              <a:ext uri="{FF2B5EF4-FFF2-40B4-BE49-F238E27FC236}">
                <a16:creationId xmlns:a16="http://schemas.microsoft.com/office/drawing/2014/main" id="{063A4571-F890-B815-BFE4-37428DC4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8" name="Tampungan Kaki 4">
            <a:extLst>
              <a:ext uri="{FF2B5EF4-FFF2-40B4-BE49-F238E27FC236}">
                <a16:creationId xmlns:a16="http://schemas.microsoft.com/office/drawing/2014/main" id="{3191DA4B-A2B0-64E2-725B-B95840FD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9" name="Gambar 8">
            <a:extLst>
              <a:ext uri="{FF2B5EF4-FFF2-40B4-BE49-F238E27FC236}">
                <a16:creationId xmlns:a16="http://schemas.microsoft.com/office/drawing/2014/main" id="{AA2375AB-984D-0215-5F8C-E7398646D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37" y="6421639"/>
            <a:ext cx="1594575" cy="407987"/>
          </a:xfrm>
          <a:prstGeom prst="rect">
            <a:avLst/>
          </a:prstGeom>
        </p:spPr>
      </p:pic>
      <p:pic>
        <p:nvPicPr>
          <p:cNvPr id="10" name="Gambar 9">
            <a:extLst>
              <a:ext uri="{FF2B5EF4-FFF2-40B4-BE49-F238E27FC236}">
                <a16:creationId xmlns:a16="http://schemas.microsoft.com/office/drawing/2014/main" id="{85C2B882-30C9-237F-842A-D9751A41F3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" y="6476566"/>
            <a:ext cx="877509" cy="338572"/>
          </a:xfrm>
          <a:prstGeom prst="rect">
            <a:avLst/>
          </a:prstGeom>
        </p:spPr>
      </p:pic>
      <p:sp>
        <p:nvSpPr>
          <p:cNvPr id="11" name="Tampungan Nomor Slide 5">
            <a:extLst>
              <a:ext uri="{FF2B5EF4-FFF2-40B4-BE49-F238E27FC236}">
                <a16:creationId xmlns:a16="http://schemas.microsoft.com/office/drawing/2014/main" id="{CD3D1FD3-73AF-62FE-26D7-0723C3FD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2" name="Paralelogram 11">
            <a:extLst>
              <a:ext uri="{FF2B5EF4-FFF2-40B4-BE49-F238E27FC236}">
                <a16:creationId xmlns:a16="http://schemas.microsoft.com/office/drawing/2014/main" id="{738DD962-A0C8-D4AB-7F75-B676B81B6F42}"/>
              </a:ext>
            </a:extLst>
          </p:cNvPr>
          <p:cNvSpPr/>
          <p:nvPr userDrawn="1"/>
        </p:nvSpPr>
        <p:spPr>
          <a:xfrm flipH="1">
            <a:off x="2882724" y="6421638"/>
            <a:ext cx="673276" cy="436361"/>
          </a:xfrm>
          <a:prstGeom prst="parallelogram">
            <a:avLst>
              <a:gd name="adj" fmla="val 110705"/>
            </a:avLst>
          </a:prstGeom>
          <a:solidFill>
            <a:srgbClr val="B313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aralelogram 12">
            <a:extLst>
              <a:ext uri="{FF2B5EF4-FFF2-40B4-BE49-F238E27FC236}">
                <a16:creationId xmlns:a16="http://schemas.microsoft.com/office/drawing/2014/main" id="{257DD7C2-20A1-32F8-E92C-EF758AD5F249}"/>
              </a:ext>
            </a:extLst>
          </p:cNvPr>
          <p:cNvSpPr/>
          <p:nvPr userDrawn="1"/>
        </p:nvSpPr>
        <p:spPr>
          <a:xfrm flipH="1">
            <a:off x="3175230" y="6421638"/>
            <a:ext cx="673276" cy="436361"/>
          </a:xfrm>
          <a:prstGeom prst="parallelogram">
            <a:avLst>
              <a:gd name="adj" fmla="val 110705"/>
            </a:avLst>
          </a:prstGeom>
          <a:solidFill>
            <a:srgbClr val="EA9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aralelogram 13">
            <a:extLst>
              <a:ext uri="{FF2B5EF4-FFF2-40B4-BE49-F238E27FC236}">
                <a16:creationId xmlns:a16="http://schemas.microsoft.com/office/drawing/2014/main" id="{9DA27353-C4E5-30DF-9F92-5DFAC26082F7}"/>
              </a:ext>
            </a:extLst>
          </p:cNvPr>
          <p:cNvSpPr/>
          <p:nvPr userDrawn="1"/>
        </p:nvSpPr>
        <p:spPr>
          <a:xfrm flipH="1">
            <a:off x="3484134" y="6421638"/>
            <a:ext cx="673276" cy="436361"/>
          </a:xfrm>
          <a:prstGeom prst="parallelogram">
            <a:avLst>
              <a:gd name="adj" fmla="val 110705"/>
            </a:avLst>
          </a:prstGeom>
          <a:solidFill>
            <a:srgbClr val="EEE2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197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B15E5BB6-CC63-7239-8ED2-CF416C4A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dirty="0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158E01D3-CB1F-035E-5D3C-A194FBC87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17" name="Paralelogram 16">
            <a:extLst>
              <a:ext uri="{FF2B5EF4-FFF2-40B4-BE49-F238E27FC236}">
                <a16:creationId xmlns:a16="http://schemas.microsoft.com/office/drawing/2014/main" id="{7BE58BF2-994C-1861-37B1-0DA52684F513}"/>
              </a:ext>
            </a:extLst>
          </p:cNvPr>
          <p:cNvSpPr/>
          <p:nvPr userDrawn="1"/>
        </p:nvSpPr>
        <p:spPr>
          <a:xfrm flipH="1">
            <a:off x="-1" y="6421638"/>
            <a:ext cx="2723513" cy="436361"/>
          </a:xfrm>
          <a:prstGeom prst="parallelogram">
            <a:avLst>
              <a:gd name="adj" fmla="val 0"/>
            </a:avLst>
          </a:prstGeom>
          <a:solidFill>
            <a:srgbClr val="1D2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aralelogram 17">
            <a:extLst>
              <a:ext uri="{FF2B5EF4-FFF2-40B4-BE49-F238E27FC236}">
                <a16:creationId xmlns:a16="http://schemas.microsoft.com/office/drawing/2014/main" id="{50841BF1-0209-F3BC-5AC0-7912A74A5C1C}"/>
              </a:ext>
            </a:extLst>
          </p:cNvPr>
          <p:cNvSpPr/>
          <p:nvPr userDrawn="1"/>
        </p:nvSpPr>
        <p:spPr>
          <a:xfrm flipH="1">
            <a:off x="-1" y="6421638"/>
            <a:ext cx="3255282" cy="436361"/>
          </a:xfrm>
          <a:prstGeom prst="parallelogram">
            <a:avLst>
              <a:gd name="adj" fmla="val 110705"/>
            </a:avLst>
          </a:prstGeom>
          <a:solidFill>
            <a:srgbClr val="2B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ampungan Tanggal 3">
            <a:extLst>
              <a:ext uri="{FF2B5EF4-FFF2-40B4-BE49-F238E27FC236}">
                <a16:creationId xmlns:a16="http://schemas.microsoft.com/office/drawing/2014/main" id="{28A5F5E6-F685-8431-37F6-226C5A8DE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9030" y="64500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22DCC-E61E-4CC6-B36B-0497B0CCE68A}" type="datetimeFigureOut">
              <a:rPr lang="id-ID" smtClean="0"/>
              <a:pPr/>
              <a:t>03/09/25</a:t>
            </a:fld>
            <a:endParaRPr lang="id-ID" dirty="0"/>
          </a:p>
        </p:txBody>
      </p:sp>
      <p:sp>
        <p:nvSpPr>
          <p:cNvPr id="20" name="Tampungan Kaki 4">
            <a:extLst>
              <a:ext uri="{FF2B5EF4-FFF2-40B4-BE49-F238E27FC236}">
                <a16:creationId xmlns:a16="http://schemas.microsoft.com/office/drawing/2014/main" id="{DEBA21DC-8AE6-8D42-AAFF-216B74FE4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9490" y="6450013"/>
            <a:ext cx="37407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21" name="Gambar 20">
            <a:extLst>
              <a:ext uri="{FF2B5EF4-FFF2-40B4-BE49-F238E27FC236}">
                <a16:creationId xmlns:a16="http://schemas.microsoft.com/office/drawing/2014/main" id="{C3AF280B-E96E-544C-753B-094E3944A7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37" y="6421639"/>
            <a:ext cx="1594575" cy="407987"/>
          </a:xfrm>
          <a:prstGeom prst="rect">
            <a:avLst/>
          </a:prstGeom>
        </p:spPr>
      </p:pic>
      <p:pic>
        <p:nvPicPr>
          <p:cNvPr id="22" name="Gambar 21">
            <a:extLst>
              <a:ext uri="{FF2B5EF4-FFF2-40B4-BE49-F238E27FC236}">
                <a16:creationId xmlns:a16="http://schemas.microsoft.com/office/drawing/2014/main" id="{99BF9398-C574-EF68-6684-3AA572D195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" y="6476566"/>
            <a:ext cx="877509" cy="338572"/>
          </a:xfrm>
          <a:prstGeom prst="rect">
            <a:avLst/>
          </a:prstGeom>
        </p:spPr>
      </p:pic>
      <p:sp>
        <p:nvSpPr>
          <p:cNvPr id="23" name="Tampungan Nomor Slide 5">
            <a:extLst>
              <a:ext uri="{FF2B5EF4-FFF2-40B4-BE49-F238E27FC236}">
                <a16:creationId xmlns:a16="http://schemas.microsoft.com/office/drawing/2014/main" id="{A1FF547A-FBBB-DEB4-CC3B-841389B96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3713" y="6450013"/>
            <a:ext cx="11351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8FB48-B9B9-4388-BE92-AE45E122D72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4" name="Paralelogram 23">
            <a:extLst>
              <a:ext uri="{FF2B5EF4-FFF2-40B4-BE49-F238E27FC236}">
                <a16:creationId xmlns:a16="http://schemas.microsoft.com/office/drawing/2014/main" id="{84B8E432-D344-3E43-836A-71BEBBC2BBF0}"/>
              </a:ext>
            </a:extLst>
          </p:cNvPr>
          <p:cNvSpPr/>
          <p:nvPr userDrawn="1"/>
        </p:nvSpPr>
        <p:spPr>
          <a:xfrm flipH="1">
            <a:off x="2882724" y="6421638"/>
            <a:ext cx="673276" cy="436361"/>
          </a:xfrm>
          <a:prstGeom prst="parallelogram">
            <a:avLst>
              <a:gd name="adj" fmla="val 110705"/>
            </a:avLst>
          </a:prstGeom>
          <a:solidFill>
            <a:srgbClr val="B313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aralelogram 24">
            <a:extLst>
              <a:ext uri="{FF2B5EF4-FFF2-40B4-BE49-F238E27FC236}">
                <a16:creationId xmlns:a16="http://schemas.microsoft.com/office/drawing/2014/main" id="{12EA290F-BE32-013D-38E6-5725CFC50880}"/>
              </a:ext>
            </a:extLst>
          </p:cNvPr>
          <p:cNvSpPr/>
          <p:nvPr userDrawn="1"/>
        </p:nvSpPr>
        <p:spPr>
          <a:xfrm flipH="1">
            <a:off x="3175230" y="6421638"/>
            <a:ext cx="673276" cy="436361"/>
          </a:xfrm>
          <a:prstGeom prst="parallelogram">
            <a:avLst>
              <a:gd name="adj" fmla="val 110705"/>
            </a:avLst>
          </a:prstGeom>
          <a:solidFill>
            <a:srgbClr val="EA9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aralelogram 25">
            <a:extLst>
              <a:ext uri="{FF2B5EF4-FFF2-40B4-BE49-F238E27FC236}">
                <a16:creationId xmlns:a16="http://schemas.microsoft.com/office/drawing/2014/main" id="{646F5DB9-C224-B5AD-3FF2-9ECCED8CECED}"/>
              </a:ext>
            </a:extLst>
          </p:cNvPr>
          <p:cNvSpPr/>
          <p:nvPr userDrawn="1"/>
        </p:nvSpPr>
        <p:spPr>
          <a:xfrm flipH="1">
            <a:off x="3484134" y="6421638"/>
            <a:ext cx="673276" cy="436361"/>
          </a:xfrm>
          <a:prstGeom prst="parallelogram">
            <a:avLst>
              <a:gd name="adj" fmla="val 110705"/>
            </a:avLst>
          </a:prstGeom>
          <a:solidFill>
            <a:srgbClr val="EEE2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courses.lumenlearning.com/wmopen-organizationalbehavior/chapter/business-ethics-in-organizational-behavio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courses.lumenlearning.com/wmopen-organizationalbehavior/chapter/business-ethics-in-organizational-behavi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hot.yukbisnis.com/bisnis-jadi-otomatis-dengan-5-langkah-in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manuelgross.blogspot.com/2017/09/los-13-roles-positivos-y-negativos-e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en.bitcoin.it/wiki/Template:I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65667-blue-verified-url-media-checkmark-facebook-soci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ebluediamondgallery.com/handwriting/r/recommended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7DB6-E8FB-634C-652C-6C59AE6FA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503" y="1443366"/>
            <a:ext cx="7099553" cy="2387600"/>
          </a:xfrm>
        </p:spPr>
        <p:txBody>
          <a:bodyPr>
            <a:noAutofit/>
          </a:bodyPr>
          <a:lstStyle/>
          <a:p>
            <a:r>
              <a:rPr lang="en-GB" altLang="en-US" sz="4800" dirty="0"/>
              <a:t>TUGAS DAN ETIKA ASESOR AKREDITASI PENERBIT ILMIAH</a:t>
            </a:r>
            <a:endParaRPr lang="en-ID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5B78C-AC81-8E92-45DE-2A842B6DD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428" y="4048680"/>
            <a:ext cx="5791200" cy="1840491"/>
          </a:xfrm>
        </p:spPr>
        <p:txBody>
          <a:bodyPr>
            <a:normAutofit/>
          </a:bodyPr>
          <a:lstStyle/>
          <a:p>
            <a:pPr>
              <a:spcAft>
                <a:spcPts val="13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en-US" dirty="0"/>
              <a:t>Dr. Ir. Sudi </a:t>
            </a:r>
            <a:r>
              <a:rPr lang="en-GB" altLang="en-US" dirty="0" err="1"/>
              <a:t>Ariyanto</a:t>
            </a:r>
            <a:r>
              <a:rPr lang="en-GB" altLang="en-US" dirty="0"/>
              <a:t>, M.Eng., IPU</a:t>
            </a:r>
          </a:p>
          <a:p>
            <a:pPr>
              <a:spcAft>
                <a:spcPts val="13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en-US" dirty="0"/>
              <a:t>Pusat Riset </a:t>
            </a:r>
            <a:r>
              <a:rPr lang="en-GB" altLang="en-US" dirty="0" err="1"/>
              <a:t>Teknologi</a:t>
            </a:r>
            <a:r>
              <a:rPr lang="en-GB" altLang="en-US" dirty="0"/>
              <a:t> </a:t>
            </a:r>
            <a:r>
              <a:rPr lang="en-GB" altLang="en-US" dirty="0" err="1"/>
              <a:t>Reaktor</a:t>
            </a:r>
            <a:r>
              <a:rPr lang="en-GB" altLang="en-US" dirty="0"/>
              <a:t> </a:t>
            </a:r>
            <a:r>
              <a:rPr lang="en-GB" altLang="en-US" dirty="0" err="1"/>
              <a:t>Nuklir</a:t>
            </a:r>
            <a:endParaRPr lang="en-GB" altLang="en-US" dirty="0"/>
          </a:p>
          <a:p>
            <a:pPr>
              <a:spcAft>
                <a:spcPts val="13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en-US" dirty="0"/>
              <a:t>sudi004@brin.go.id</a:t>
            </a:r>
          </a:p>
          <a:p>
            <a:r>
              <a:rPr lang="en-ID" dirty="0"/>
              <a:t>4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63547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039E229-2CBB-518A-5B45-15F4F054E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82973" y="1741379"/>
            <a:ext cx="8054119" cy="4354408"/>
          </a:xfrm>
        </p:spPr>
        <p:txBody>
          <a:bodyPr/>
          <a:lstStyle/>
          <a:p>
            <a:pPr marL="130555" indent="0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b. </a:t>
            </a:r>
            <a:r>
              <a:rPr lang="en-GB" altLang="en-US" dirty="0" err="1"/>
              <a:t>Menerima</a:t>
            </a:r>
            <a:r>
              <a:rPr lang="en-GB" altLang="en-US" dirty="0"/>
              <a:t> dan/</a:t>
            </a:r>
            <a:r>
              <a:rPr lang="en-GB" altLang="en-US" dirty="0" err="1"/>
              <a:t>atau</a:t>
            </a:r>
            <a:r>
              <a:rPr lang="en-GB" altLang="en-US" dirty="0"/>
              <a:t> </a:t>
            </a:r>
            <a:r>
              <a:rPr lang="en-GB" altLang="en-US" dirty="0" err="1"/>
              <a:t>Memberi</a:t>
            </a:r>
            <a:r>
              <a:rPr lang="en-GB" altLang="en-US" dirty="0"/>
              <a:t> Hadiah </a:t>
            </a:r>
            <a:r>
              <a:rPr lang="en-GB" altLang="en-US" dirty="0" err="1"/>
              <a:t>atau</a:t>
            </a:r>
            <a:r>
              <a:rPr lang="en-GB" altLang="en-US" dirty="0"/>
              <a:t> Manfaat </a:t>
            </a:r>
            <a:r>
              <a:rPr lang="en-GB" altLang="en-US" dirty="0" err="1"/>
              <a:t>dalam</a:t>
            </a:r>
            <a:r>
              <a:rPr lang="en-GB" altLang="en-US" dirty="0"/>
              <a:t> </a:t>
            </a:r>
            <a:r>
              <a:rPr lang="en-GB" altLang="en-US" dirty="0" err="1"/>
              <a:t>Bentuk</a:t>
            </a:r>
            <a:r>
              <a:rPr lang="en-GB" altLang="en-US" dirty="0"/>
              <a:t> </a:t>
            </a:r>
            <a:r>
              <a:rPr lang="en-GB" altLang="en-US" dirty="0" err="1"/>
              <a:t>Apapun</a:t>
            </a:r>
            <a:endParaRPr lang="en-GB" altLang="en-US" dirty="0"/>
          </a:p>
          <a:p>
            <a:pPr marL="545258">
              <a:buSzPct val="54000"/>
              <a:buFont typeface="Wingdings" pitchFamily="2" charset="2"/>
              <a:buChar char="q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 </a:t>
            </a:r>
            <a:r>
              <a:rPr lang="en-GB" altLang="en-US" dirty="0" err="1"/>
              <a:t>Prinsip</a:t>
            </a:r>
            <a:r>
              <a:rPr lang="en-GB" altLang="en-US" dirty="0"/>
              <a:t> Etika: </a:t>
            </a:r>
            <a:r>
              <a:rPr lang="en-GB" altLang="en-US" dirty="0" err="1"/>
              <a:t>Integritas</a:t>
            </a:r>
            <a:r>
              <a:rPr lang="en-GB" altLang="en-US" dirty="0"/>
              <a:t> &amp; Tidak </a:t>
            </a:r>
            <a:r>
              <a:rPr lang="en-GB" altLang="en-US" dirty="0" err="1"/>
              <a:t>Menyalahgunakan</a:t>
            </a:r>
            <a:r>
              <a:rPr lang="en-GB" altLang="en-US" dirty="0"/>
              <a:t> </a:t>
            </a:r>
            <a:r>
              <a:rPr lang="en-GB" altLang="en-US" dirty="0" err="1"/>
              <a:t>Posisi</a:t>
            </a:r>
            <a:r>
              <a:rPr lang="en-GB" altLang="en-US" dirty="0"/>
              <a:t> (Integrity &amp; No Misuse of Position).</a:t>
            </a:r>
          </a:p>
          <a:p>
            <a:pPr marL="545258">
              <a:buSzPct val="54000"/>
              <a:buFont typeface="Wingdings" pitchFamily="2" charset="2"/>
              <a:buChar char="q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 </a:t>
            </a:r>
            <a:r>
              <a:rPr lang="en-GB" altLang="en-US" dirty="0" err="1"/>
              <a:t>Cakupan</a:t>
            </a:r>
            <a:r>
              <a:rPr lang="en-GB" altLang="en-US" dirty="0"/>
              <a:t>: </a:t>
            </a:r>
            <a:r>
              <a:rPr lang="en-GB" altLang="en-US" dirty="0" err="1"/>
              <a:t>Larangan</a:t>
            </a:r>
            <a:r>
              <a:rPr lang="en-GB" altLang="en-US" dirty="0"/>
              <a:t> </a:t>
            </a:r>
            <a:r>
              <a:rPr lang="en-GB" altLang="en-US" dirty="0" err="1"/>
              <a:t>mutlak</a:t>
            </a:r>
            <a:r>
              <a:rPr lang="en-GB" altLang="en-US" dirty="0"/>
              <a:t> </a:t>
            </a:r>
            <a:r>
              <a:rPr lang="en-GB" altLang="en-US" dirty="0" err="1"/>
              <a:t>terhadap</a:t>
            </a:r>
            <a:r>
              <a:rPr lang="en-GB" altLang="en-US" dirty="0"/>
              <a:t> uang, </a:t>
            </a:r>
            <a:r>
              <a:rPr lang="en-GB" altLang="en-US" dirty="0" err="1"/>
              <a:t>barang</a:t>
            </a:r>
            <a:r>
              <a:rPr lang="en-GB" altLang="en-US" dirty="0"/>
              <a:t>, </a:t>
            </a:r>
            <a:r>
              <a:rPr lang="en-GB" altLang="en-US" dirty="0" err="1"/>
              <a:t>jamuan</a:t>
            </a:r>
            <a:r>
              <a:rPr lang="en-GB" altLang="en-US" dirty="0"/>
              <a:t> </a:t>
            </a:r>
            <a:r>
              <a:rPr lang="en-GB" altLang="en-US" dirty="0" err="1"/>
              <a:t>mewah</a:t>
            </a:r>
            <a:r>
              <a:rPr lang="en-GB" altLang="en-US" dirty="0"/>
              <a:t>, </a:t>
            </a:r>
            <a:r>
              <a:rPr lang="en-GB" altLang="en-US" dirty="0" err="1"/>
              <a:t>fasilitas</a:t>
            </a:r>
            <a:r>
              <a:rPr lang="en-GB" altLang="en-US" dirty="0"/>
              <a:t>, </a:t>
            </a:r>
            <a:r>
              <a:rPr lang="en-GB" altLang="en-US" dirty="0" err="1"/>
              <a:t>atau</a:t>
            </a:r>
            <a:r>
              <a:rPr lang="en-GB" altLang="en-US" dirty="0"/>
              <a:t> </a:t>
            </a:r>
            <a:r>
              <a:rPr lang="en-GB" altLang="en-US" dirty="0" err="1"/>
              <a:t>bentuk</a:t>
            </a:r>
            <a:r>
              <a:rPr lang="en-GB" altLang="en-US" dirty="0"/>
              <a:t> </a:t>
            </a:r>
            <a:r>
              <a:rPr lang="en-GB" altLang="en-US" dirty="0" err="1"/>
              <a:t>lainnya</a:t>
            </a:r>
            <a:r>
              <a:rPr lang="en-GB" altLang="en-US" dirty="0"/>
              <a:t> yang </a:t>
            </a:r>
            <a:r>
              <a:rPr lang="en-GB" altLang="en-US" dirty="0" err="1"/>
              <a:t>dapat</a:t>
            </a:r>
            <a:r>
              <a:rPr lang="en-GB" altLang="en-US" dirty="0"/>
              <a:t> </a:t>
            </a:r>
            <a:r>
              <a:rPr lang="en-GB" altLang="en-US" dirty="0" err="1"/>
              <a:t>ditafsirkan</a:t>
            </a:r>
            <a:r>
              <a:rPr lang="en-GB" altLang="en-US" dirty="0"/>
              <a:t> </a:t>
            </a:r>
            <a:r>
              <a:rPr lang="en-GB" altLang="en-US" dirty="0" err="1"/>
              <a:t>sebagai</a:t>
            </a:r>
            <a:r>
              <a:rPr lang="en-GB" altLang="en-US" dirty="0"/>
              <a:t> </a:t>
            </a:r>
            <a:r>
              <a:rPr lang="en-GB" altLang="en-US" dirty="0" err="1"/>
              <a:t>suap</a:t>
            </a:r>
            <a:r>
              <a:rPr lang="en-GB" altLang="en-US" dirty="0"/>
              <a:t> </a:t>
            </a:r>
            <a:r>
              <a:rPr lang="en-GB" altLang="en-US" dirty="0" err="1"/>
              <a:t>atau</a:t>
            </a:r>
            <a:r>
              <a:rPr lang="en-GB" altLang="en-US" dirty="0"/>
              <a:t> </a:t>
            </a:r>
            <a:r>
              <a:rPr lang="en-GB" altLang="en-US" dirty="0" err="1"/>
              <a:t>imbalan</a:t>
            </a:r>
            <a:r>
              <a:rPr lang="en-GB" altLang="en-US" dirty="0"/>
              <a:t> </a:t>
            </a:r>
            <a:r>
              <a:rPr lang="en-GB" altLang="en-US" dirty="0" err="1"/>
              <a:t>tidak</a:t>
            </a:r>
            <a:r>
              <a:rPr lang="en-GB" altLang="en-US" dirty="0"/>
              <a:t> </a:t>
            </a:r>
            <a:r>
              <a:rPr lang="en-GB" altLang="en-US" dirty="0" err="1"/>
              <a:t>pantas</a:t>
            </a:r>
            <a:r>
              <a:rPr lang="en-GB" altLang="en-US" dirty="0"/>
              <a:t>.</a:t>
            </a:r>
          </a:p>
        </p:txBody>
      </p:sp>
      <p:sp>
        <p:nvSpPr>
          <p:cNvPr id="59394" name="Rectangle 1">
            <a:extLst>
              <a:ext uri="{FF2B5EF4-FFF2-40B4-BE49-F238E27FC236}">
                <a16:creationId xmlns:a16="http://schemas.microsoft.com/office/drawing/2014/main" id="{6B134FFB-D6F0-4066-2E55-A8D0C60F1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991" y="435249"/>
            <a:ext cx="10884100" cy="1198038"/>
          </a:xfrm>
        </p:spPr>
        <p:txBody>
          <a:bodyPr vert="horz" lIns="91440" tIns="35480" rIns="91440" bIns="45720" rtlCol="0" anchor="ctr">
            <a:no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/>
              <a:t>ETIKA &amp; LARANGAN ASESOR </a:t>
            </a:r>
            <a:br>
              <a:rPr lang="en-GB" altLang="en-US"/>
            </a:br>
            <a:r>
              <a:rPr lang="en-GB" altLang="en-US"/>
              <a:t>(Pasal 13 PerBRIN 37/2022)-2</a:t>
            </a:r>
          </a:p>
        </p:txBody>
      </p:sp>
      <p:pic>
        <p:nvPicPr>
          <p:cNvPr id="59395" name="Picture 2" descr="A red and white sign&#10;&#10;AI-generated content may be incorrect.">
            <a:extLst>
              <a:ext uri="{FF2B5EF4-FFF2-40B4-BE49-F238E27FC236}">
                <a16:creationId xmlns:a16="http://schemas.microsoft.com/office/drawing/2014/main" id="{7A016791-A0CD-2C7F-0007-6F5EFDA1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9" y="2547751"/>
            <a:ext cx="2741664" cy="274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C299BB3-C28E-6628-8730-F7E6E24F6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2992" y="1741380"/>
            <a:ext cx="7706610" cy="4648157"/>
          </a:xfrm>
        </p:spPr>
        <p:txBody>
          <a:bodyPr/>
          <a:lstStyle/>
          <a:p>
            <a:pPr marL="130555" indent="0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sz="3386" dirty="0"/>
              <a:t>c. </a:t>
            </a:r>
            <a:r>
              <a:rPr lang="en-GB" altLang="en-US" sz="3386" dirty="0" err="1"/>
              <a:t>Memanfaatkan</a:t>
            </a:r>
            <a:r>
              <a:rPr lang="en-GB" altLang="en-US" sz="3386" dirty="0"/>
              <a:t> </a:t>
            </a:r>
            <a:r>
              <a:rPr lang="en-GB" altLang="en-US" sz="3386" dirty="0" err="1"/>
              <a:t>Informasi</a:t>
            </a:r>
            <a:r>
              <a:rPr lang="en-GB" altLang="en-US" sz="3386" dirty="0"/>
              <a:t> </a:t>
            </a:r>
            <a:r>
              <a:rPr lang="en-GB" altLang="en-US" sz="3386" dirty="0" err="1"/>
              <a:t>untuk</a:t>
            </a:r>
            <a:r>
              <a:rPr lang="en-GB" altLang="en-US" sz="3386" dirty="0"/>
              <a:t> </a:t>
            </a:r>
            <a:r>
              <a:rPr lang="en-GB" altLang="en-US" sz="3386" dirty="0" err="1"/>
              <a:t>Kepentingan</a:t>
            </a:r>
            <a:r>
              <a:rPr lang="en-GB" altLang="en-US" sz="3386" dirty="0"/>
              <a:t> di Luar Proses </a:t>
            </a:r>
            <a:r>
              <a:rPr lang="en-GB" altLang="en-US" sz="3386" dirty="0" err="1"/>
              <a:t>Akreditasi</a:t>
            </a:r>
            <a:endParaRPr lang="en-GB" altLang="en-US" sz="3386" dirty="0"/>
          </a:p>
          <a:p>
            <a:pPr marL="545258">
              <a:buSzPct val="45000"/>
              <a:buFont typeface="Wingdings" pitchFamily="2" charset="2"/>
              <a:buChar char="q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sz="3386" dirty="0"/>
              <a:t> </a:t>
            </a:r>
            <a:r>
              <a:rPr lang="en-GB" altLang="en-US" sz="3386" dirty="0" err="1"/>
              <a:t>Prinsip</a:t>
            </a:r>
            <a:r>
              <a:rPr lang="en-GB" altLang="en-US" sz="3386" dirty="0"/>
              <a:t> Etika: </a:t>
            </a:r>
            <a:r>
              <a:rPr lang="en-GB" altLang="en-US" sz="3386" dirty="0" err="1"/>
              <a:t>Kerahasiaan</a:t>
            </a:r>
            <a:r>
              <a:rPr lang="en-GB" altLang="en-US" sz="3386" dirty="0"/>
              <a:t> (Confidentiality).</a:t>
            </a:r>
          </a:p>
          <a:p>
            <a:pPr marL="545258">
              <a:buSzPct val="45000"/>
              <a:buFont typeface="Wingdings" pitchFamily="2" charset="2"/>
              <a:buChar char="q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sz="3386" dirty="0"/>
              <a:t> </a:t>
            </a:r>
            <a:r>
              <a:rPr lang="en-GB" altLang="en-US" sz="3386" dirty="0" err="1"/>
              <a:t>Cakupan</a:t>
            </a:r>
            <a:r>
              <a:rPr lang="en-GB" altLang="en-US" sz="3386" dirty="0"/>
              <a:t>: </a:t>
            </a:r>
            <a:r>
              <a:rPr lang="en-GB" altLang="en-US" sz="3386" dirty="0" err="1"/>
              <a:t>Melindungi</a:t>
            </a:r>
            <a:r>
              <a:rPr lang="en-GB" altLang="en-US" sz="3386" dirty="0"/>
              <a:t> data </a:t>
            </a:r>
            <a:r>
              <a:rPr lang="en-GB" altLang="en-US" sz="3386" dirty="0" err="1"/>
              <a:t>sensitif</a:t>
            </a:r>
            <a:r>
              <a:rPr lang="en-GB" altLang="en-US" sz="3386" dirty="0"/>
              <a:t>, strategi </a:t>
            </a:r>
            <a:r>
              <a:rPr lang="en-GB" altLang="en-US" sz="3386" dirty="0" err="1"/>
              <a:t>bisnis</a:t>
            </a:r>
            <a:r>
              <a:rPr lang="en-GB" altLang="en-US" sz="3386" dirty="0"/>
              <a:t>, </a:t>
            </a:r>
            <a:r>
              <a:rPr lang="en-GB" altLang="en-US" sz="3386" dirty="0" err="1"/>
              <a:t>kelemahan</a:t>
            </a:r>
            <a:r>
              <a:rPr lang="en-GB" altLang="en-US" sz="3386" dirty="0"/>
              <a:t> proses, dan </a:t>
            </a:r>
            <a:r>
              <a:rPr lang="en-GB" altLang="en-US" sz="3386" dirty="0" err="1"/>
              <a:t>informasi</a:t>
            </a:r>
            <a:r>
              <a:rPr lang="en-GB" altLang="en-US" sz="3386" dirty="0"/>
              <a:t> </a:t>
            </a:r>
            <a:r>
              <a:rPr lang="en-GB" altLang="en-US" sz="3386" i="1" dirty="0"/>
              <a:t>proprietary</a:t>
            </a:r>
            <a:r>
              <a:rPr lang="en-GB" altLang="en-US" sz="3386" dirty="0"/>
              <a:t> yang </a:t>
            </a:r>
            <a:r>
              <a:rPr lang="en-GB" altLang="en-US" sz="3386" dirty="0" err="1"/>
              <a:t>diperoleh</a:t>
            </a:r>
            <a:r>
              <a:rPr lang="en-GB" altLang="en-US" sz="3386" dirty="0"/>
              <a:t> </a:t>
            </a:r>
            <a:r>
              <a:rPr lang="en-GB" altLang="en-US" sz="3386" dirty="0" err="1"/>
              <a:t>selama</a:t>
            </a:r>
            <a:r>
              <a:rPr lang="en-GB" altLang="en-US" sz="3386" dirty="0"/>
              <a:t> proses </a:t>
            </a:r>
            <a:r>
              <a:rPr lang="en-GB" altLang="en-US" sz="3386" i="1" dirty="0"/>
              <a:t>assessment</a:t>
            </a:r>
            <a:r>
              <a:rPr lang="en-GB" altLang="en-US" sz="3386" dirty="0"/>
              <a:t>.</a:t>
            </a:r>
          </a:p>
        </p:txBody>
      </p:sp>
      <p:sp>
        <p:nvSpPr>
          <p:cNvPr id="61442" name="Rectangle 1">
            <a:extLst>
              <a:ext uri="{FF2B5EF4-FFF2-40B4-BE49-F238E27FC236}">
                <a16:creationId xmlns:a16="http://schemas.microsoft.com/office/drawing/2014/main" id="{5F110A4F-408A-6921-E4CD-08257115E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991" y="326389"/>
            <a:ext cx="10884100" cy="1198038"/>
          </a:xfrm>
        </p:spPr>
        <p:txBody>
          <a:bodyPr vert="horz" lIns="91440" tIns="35480" rIns="91440" bIns="45720" rtlCol="0" anchor="ctr">
            <a:no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/>
              <a:t>ETIKA &amp; LARANGAN ASESOR </a:t>
            </a:r>
            <a:br>
              <a:rPr lang="en-GB" altLang="en-US"/>
            </a:br>
            <a:r>
              <a:rPr lang="en-GB" altLang="en-US"/>
              <a:t>(Pasal 13 PerBRIN 37/2022)-3</a:t>
            </a:r>
          </a:p>
        </p:txBody>
      </p:sp>
      <p:pic>
        <p:nvPicPr>
          <p:cNvPr id="61443" name="Picture 3" descr="A red and white sign&#10;&#10;AI-generated content may be incorrect.">
            <a:extLst>
              <a:ext uri="{FF2B5EF4-FFF2-40B4-BE49-F238E27FC236}">
                <a16:creationId xmlns:a16="http://schemas.microsoft.com/office/drawing/2014/main" id="{2CEBA1DA-2D72-AD68-AEFF-0B3AF91F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537" y="2209843"/>
            <a:ext cx="2757024" cy="27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E09CFA99-9B7C-7AB6-E905-00687E197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991" y="402591"/>
            <a:ext cx="10884100" cy="1198038"/>
          </a:xfrm>
        </p:spPr>
        <p:txBody>
          <a:bodyPr vert="horz" lIns="91440" tIns="35480" rIns="91440" bIns="45720" rtlCol="0" anchor="ctr">
            <a:no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dirty="0" err="1"/>
              <a:t>Prinsip</a:t>
            </a:r>
            <a:r>
              <a:rPr lang="en-GB" altLang="en-US" dirty="0"/>
              <a:t> Etika </a:t>
            </a:r>
            <a:r>
              <a:rPr lang="en-GB" altLang="en-US" dirty="0" err="1"/>
              <a:t>Asesor</a:t>
            </a:r>
            <a:r>
              <a:rPr lang="en-GB" altLang="en-US" dirty="0"/>
              <a:t> yang </a:t>
            </a:r>
            <a:r>
              <a:rPr lang="en-GB" altLang="en-US" dirty="0" err="1"/>
              <a:t>Diadopsi</a:t>
            </a:r>
            <a:r>
              <a:rPr lang="en-GB" altLang="en-US" dirty="0"/>
              <a:t> </a:t>
            </a:r>
            <a:r>
              <a:rPr lang="en-GB" altLang="en-US" dirty="0" err="1"/>
              <a:t>dari</a:t>
            </a:r>
            <a:r>
              <a:rPr lang="en-GB" altLang="en-US" dirty="0"/>
              <a:t> Good Practices Internasional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9B17EB7F-E44E-507F-6035-65994AB26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2992" y="1741379"/>
            <a:ext cx="8228832" cy="4354408"/>
          </a:xfrm>
        </p:spPr>
        <p:txBody>
          <a:bodyPr/>
          <a:lstStyle/>
          <a:p>
            <a:pPr marL="683492" indent="-552938">
              <a:buSzPct val="45000"/>
              <a:buFont typeface="Arial" panose="020B0604020202020204" pitchFamily="34" charset="0"/>
              <a:buAutoNum type="arabicPeriod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/>
              <a:t>Objektivitas (Objectivity): Membuat keputusan berdasarkan bukti dan kriteria yang obyektif, bukan prasangka atau tekanan.</a:t>
            </a:r>
          </a:p>
          <a:p>
            <a:pPr marL="683492" indent="-552938">
              <a:buSzPct val="45000"/>
              <a:buFont typeface="Arial" panose="020B0604020202020204" pitchFamily="34" charset="0"/>
              <a:buAutoNum type="arabicPeriod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/>
              <a:t>Kompetensi (Competence): Hanya melakukan tugas assessment pada bidang yang dikuasai dan berkomitmen untuk pengembangan pengetahuan terus-menerus.</a:t>
            </a:r>
          </a:p>
          <a:p>
            <a:pPr marL="683492" indent="-552938">
              <a:buSzPct val="45000"/>
              <a:buFont typeface="Arial" panose="020B0604020202020204" pitchFamily="34" charset="0"/>
              <a:buAutoNum type="arabicPeriod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/>
              <a:t>Keterbukaan (Openness): Berkomunikasi secara transparan tentang proses, kriteria, dan temuan kepada penerbit.</a:t>
            </a:r>
          </a:p>
        </p:txBody>
      </p:sp>
      <p:pic>
        <p:nvPicPr>
          <p:cNvPr id="63491" name="Picture 2" descr="A cartoon character sitting on a red block&#10;&#10;AI-generated content may be incorrect.">
            <a:extLst>
              <a:ext uri="{FF2B5EF4-FFF2-40B4-BE49-F238E27FC236}">
                <a16:creationId xmlns:a16="http://schemas.microsoft.com/office/drawing/2014/main" id="{B16F3FC2-6E6B-CDA6-2192-B74A1F58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63" y="2557351"/>
            <a:ext cx="3271566" cy="21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>
            <a:extLst>
              <a:ext uri="{FF2B5EF4-FFF2-40B4-BE49-F238E27FC236}">
                <a16:creationId xmlns:a16="http://schemas.microsoft.com/office/drawing/2014/main" id="{D9C24EB8-DB1B-C336-0621-3B486FA14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463" y="4951508"/>
            <a:ext cx="3271566" cy="24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6"/>
              </a:spcBef>
              <a:spcAft>
                <a:spcPts val="16"/>
              </a:spcAft>
              <a:buClr>
                <a:srgbClr val="000000"/>
              </a:buClr>
              <a:buSzPct val="100000"/>
            </a:pPr>
            <a:r>
              <a:rPr lang="en-US" altLang="en-US" sz="1088">
                <a:hlinkClick r:id="rId4" tooltip="https://courses.lumenlearning.com/wmopen-organizationalbehavior/chapter/business-ethics-in-organizational-behavior/"/>
              </a:rPr>
              <a:t>This Photo</a:t>
            </a:r>
            <a:r>
              <a:rPr lang="en-US" altLang="en-US" sz="1088"/>
              <a:t> by Unknown Author is licensed under </a:t>
            </a:r>
            <a:r>
              <a:rPr lang="en-US" altLang="en-US" sz="1088">
                <a:hlinkClick r:id="rId5" tooltip="https://creativecommons.org/licenses/by/3.0/"/>
              </a:rPr>
              <a:t>CC BY</a:t>
            </a:r>
            <a:endParaRPr lang="en-US" altLang="en-US" sz="1088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0B620E7B-645D-A0DE-E131-8EDA0177E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991" y="293731"/>
            <a:ext cx="10884100" cy="1414990"/>
          </a:xfrm>
        </p:spPr>
        <p:txBody>
          <a:bodyPr vert="horz" lIns="91440" tIns="35480" rIns="91440" bIns="45720" rtlCol="0" anchor="ctr">
            <a:no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dirty="0" err="1"/>
              <a:t>Prinsip</a:t>
            </a:r>
            <a:r>
              <a:rPr lang="en-GB" altLang="en-US" dirty="0"/>
              <a:t> Etika </a:t>
            </a:r>
            <a:r>
              <a:rPr lang="en-GB" altLang="en-US" dirty="0" err="1"/>
              <a:t>Asesor</a:t>
            </a:r>
            <a:r>
              <a:rPr lang="en-GB" altLang="en-US" dirty="0"/>
              <a:t> yang </a:t>
            </a:r>
            <a:r>
              <a:rPr lang="en-GB" altLang="en-US" dirty="0" err="1"/>
              <a:t>Diadopsi</a:t>
            </a:r>
            <a:r>
              <a:rPr lang="en-GB" altLang="en-US" dirty="0"/>
              <a:t> </a:t>
            </a:r>
            <a:r>
              <a:rPr lang="en-GB" altLang="en-US" dirty="0" err="1"/>
              <a:t>dari</a:t>
            </a:r>
            <a:r>
              <a:rPr lang="en-GB" altLang="en-US" dirty="0"/>
              <a:t> Good Practices Internasional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7A5899-B7D6-87ED-29A0-CA5C8549A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2991" y="1741379"/>
            <a:ext cx="7794927" cy="4354408"/>
          </a:xfrm>
        </p:spPr>
        <p:txBody>
          <a:bodyPr/>
          <a:lstStyle/>
          <a:p>
            <a:pPr marL="683492" indent="-552938">
              <a:buSzPct val="45000"/>
              <a:buFont typeface="+mj-lt"/>
              <a:buAutoNum type="arabicPeriod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Keadilan</a:t>
            </a:r>
            <a:r>
              <a:rPr lang="en-GB" altLang="en-US" dirty="0"/>
              <a:t> (Fairness): </a:t>
            </a:r>
            <a:r>
              <a:rPr lang="en-GB" altLang="en-US" dirty="0" err="1"/>
              <a:t>Memperlakukan</a:t>
            </a:r>
            <a:r>
              <a:rPr lang="en-GB" altLang="en-US" dirty="0"/>
              <a:t> </a:t>
            </a:r>
            <a:r>
              <a:rPr lang="en-GB" altLang="en-US" dirty="0" err="1"/>
              <a:t>semua</a:t>
            </a:r>
            <a:r>
              <a:rPr lang="en-GB" altLang="en-US" dirty="0"/>
              <a:t> </a:t>
            </a:r>
            <a:r>
              <a:rPr lang="en-GB" altLang="en-US" dirty="0" err="1"/>
              <a:t>penerbit</a:t>
            </a:r>
            <a:r>
              <a:rPr lang="en-GB" altLang="en-US" dirty="0"/>
              <a:t> </a:t>
            </a:r>
            <a:r>
              <a:rPr lang="en-GB" altLang="en-US" dirty="0" err="1"/>
              <a:t>secara</a:t>
            </a:r>
            <a:r>
              <a:rPr lang="en-GB" altLang="en-US" dirty="0"/>
              <a:t> </a:t>
            </a:r>
            <a:r>
              <a:rPr lang="en-GB" altLang="en-US" dirty="0" err="1"/>
              <a:t>adil</a:t>
            </a:r>
            <a:r>
              <a:rPr lang="en-GB" altLang="en-US" dirty="0"/>
              <a:t>, </a:t>
            </a:r>
            <a:r>
              <a:rPr lang="en-GB" altLang="en-US" dirty="0" err="1"/>
              <a:t>konsisten</a:t>
            </a:r>
            <a:r>
              <a:rPr lang="en-GB" altLang="en-US" dirty="0"/>
              <a:t>, dan </a:t>
            </a:r>
            <a:r>
              <a:rPr lang="en-GB" altLang="en-US" dirty="0" err="1"/>
              <a:t>tidak</a:t>
            </a:r>
            <a:r>
              <a:rPr lang="en-GB" altLang="en-US" dirty="0"/>
              <a:t> </a:t>
            </a:r>
            <a:r>
              <a:rPr lang="en-GB" altLang="en-US" dirty="0" err="1"/>
              <a:t>memihak</a:t>
            </a:r>
            <a:r>
              <a:rPr lang="en-GB" altLang="en-US" dirty="0"/>
              <a:t>.</a:t>
            </a:r>
          </a:p>
          <a:p>
            <a:pPr marL="683492" indent="-552938">
              <a:buSzPct val="45000"/>
              <a:buFont typeface="+mj-lt"/>
              <a:buAutoNum type="arabicPeriod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Akuntabilitas</a:t>
            </a:r>
            <a:r>
              <a:rPr lang="en-GB" altLang="en-US" dirty="0"/>
              <a:t> (Accountability): </a:t>
            </a:r>
            <a:r>
              <a:rPr lang="en-GB" altLang="en-US" dirty="0" err="1"/>
              <a:t>Bertanggung</a:t>
            </a:r>
            <a:r>
              <a:rPr lang="en-GB" altLang="en-US" dirty="0"/>
              <a:t> </a:t>
            </a:r>
            <a:r>
              <a:rPr lang="en-GB" altLang="en-US" dirty="0" err="1"/>
              <a:t>jawab</a:t>
            </a:r>
            <a:r>
              <a:rPr lang="en-GB" altLang="en-US" dirty="0"/>
              <a:t> </a:t>
            </a:r>
            <a:r>
              <a:rPr lang="en-GB" altLang="en-US" dirty="0" err="1"/>
              <a:t>penuh</a:t>
            </a:r>
            <a:r>
              <a:rPr lang="en-GB" altLang="en-US" dirty="0"/>
              <a:t> </a:t>
            </a:r>
            <a:r>
              <a:rPr lang="en-GB" altLang="en-US" dirty="0" err="1"/>
              <a:t>atas</a:t>
            </a:r>
            <a:r>
              <a:rPr lang="en-GB" altLang="en-US" dirty="0"/>
              <a:t> </a:t>
            </a:r>
            <a:r>
              <a:rPr lang="en-GB" altLang="en-US" dirty="0" err="1"/>
              <a:t>semua</a:t>
            </a:r>
            <a:r>
              <a:rPr lang="en-GB" altLang="en-US" dirty="0"/>
              <a:t> </a:t>
            </a:r>
            <a:r>
              <a:rPr lang="en-GB" altLang="en-US" dirty="0" err="1"/>
              <a:t>temuan</a:t>
            </a:r>
            <a:r>
              <a:rPr lang="en-GB" altLang="en-US" dirty="0"/>
              <a:t> dan </a:t>
            </a:r>
            <a:r>
              <a:rPr lang="en-GB" altLang="en-US" dirty="0" err="1"/>
              <a:t>rekomendasi</a:t>
            </a:r>
            <a:r>
              <a:rPr lang="en-GB" altLang="en-US" dirty="0"/>
              <a:t> yang </a:t>
            </a:r>
            <a:r>
              <a:rPr lang="en-GB" altLang="en-US" dirty="0" err="1"/>
              <a:t>diberikan</a:t>
            </a:r>
            <a:r>
              <a:rPr lang="en-GB" altLang="en-US" dirty="0"/>
              <a:t>.</a:t>
            </a:r>
          </a:p>
          <a:p>
            <a:pPr marL="130555" indent="0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endParaRPr lang="en-GB" altLang="en-US" dirty="0"/>
          </a:p>
          <a:p>
            <a:pPr marL="130555" indent="0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sz="2419" dirty="0"/>
              <a:t>(</a:t>
            </a:r>
            <a:r>
              <a:rPr lang="en-GB" altLang="en-US" sz="2419" dirty="0" err="1"/>
              <a:t>Disarikan</a:t>
            </a:r>
            <a:r>
              <a:rPr lang="en-GB" altLang="en-US" sz="2419" dirty="0"/>
              <a:t> </a:t>
            </a:r>
            <a:r>
              <a:rPr lang="en-GB" altLang="en-US" sz="2419" dirty="0" err="1"/>
              <a:t>dari</a:t>
            </a:r>
            <a:r>
              <a:rPr lang="en-GB" altLang="en-US" sz="2419" dirty="0"/>
              <a:t> ASQA Code of Practice dan UK Science Council Assessor Code of Conduct)</a:t>
            </a:r>
          </a:p>
        </p:txBody>
      </p:sp>
      <p:pic>
        <p:nvPicPr>
          <p:cNvPr id="65539" name="Picture 1" descr="A cartoon character sitting on a red block&#10;&#10;AI-generated content may be incorrect.">
            <a:extLst>
              <a:ext uri="{FF2B5EF4-FFF2-40B4-BE49-F238E27FC236}">
                <a16:creationId xmlns:a16="http://schemas.microsoft.com/office/drawing/2014/main" id="{5D8C37E8-F141-95A2-95F4-85447DC0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63" y="2557351"/>
            <a:ext cx="3271566" cy="21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2">
            <a:extLst>
              <a:ext uri="{FF2B5EF4-FFF2-40B4-BE49-F238E27FC236}">
                <a16:creationId xmlns:a16="http://schemas.microsoft.com/office/drawing/2014/main" id="{B23C43FC-1125-E3C8-9E60-3C2BFBE3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463" y="4951508"/>
            <a:ext cx="3271566" cy="24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6"/>
              </a:spcBef>
              <a:spcAft>
                <a:spcPts val="16"/>
              </a:spcAft>
              <a:buClr>
                <a:srgbClr val="000000"/>
              </a:buClr>
              <a:buSzPct val="100000"/>
            </a:pPr>
            <a:r>
              <a:rPr lang="en-US" altLang="en-US" sz="1088">
                <a:hlinkClick r:id="rId4" tooltip="https://courses.lumenlearning.com/wmopen-organizationalbehavior/chapter/business-ethics-in-organizational-behavior/"/>
              </a:rPr>
              <a:t>This Photo</a:t>
            </a:r>
            <a:r>
              <a:rPr lang="en-US" altLang="en-US" sz="1088"/>
              <a:t> by Unknown Author is licensed under </a:t>
            </a:r>
            <a:r>
              <a:rPr lang="en-US" altLang="en-US" sz="1088">
                <a:hlinkClick r:id="rId5" tooltip="https://creativecommons.org/licenses/by/3.0/"/>
              </a:rPr>
              <a:t>CC BY</a:t>
            </a:r>
            <a:endParaRPr lang="en-US" altLang="en-US" sz="1088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A person walking with a briefcase&#10;&#10;AI-generated content may be incorrect.">
            <a:extLst>
              <a:ext uri="{FF2B5EF4-FFF2-40B4-BE49-F238E27FC236}">
                <a16:creationId xmlns:a16="http://schemas.microsoft.com/office/drawing/2014/main" id="{B8ECC98E-C95C-C8D4-88CA-6A6C8B2D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" y="1088570"/>
            <a:ext cx="5268688" cy="52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F9547-BCFC-70AB-05E1-B92D1DC7E5DC}"/>
              </a:ext>
            </a:extLst>
          </p:cNvPr>
          <p:cNvSpPr txBox="1">
            <a:spLocks/>
          </p:cNvSpPr>
          <p:nvPr/>
        </p:nvSpPr>
        <p:spPr>
          <a:xfrm>
            <a:off x="6422572" y="2037482"/>
            <a:ext cx="5542122" cy="157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4800"/>
              <a:t>TERIMA KASIH</a:t>
            </a:r>
            <a:endParaRPr lang="en-ID" sz="4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6F46CDE7-B6D2-4A62-E2F6-6E9D80BF6A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3950" y="238194"/>
            <a:ext cx="10884100" cy="575980"/>
          </a:xfrm>
        </p:spPr>
        <p:txBody>
          <a:bodyPr vert="horz" lIns="91440" tIns="35480" rIns="91440" bIns="45720" rtlCol="0" anchor="ctr">
            <a:normAutofit fontScale="90000"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/>
              <a:t>Perkenalan (1)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5B162182-9B33-6CD0-F172-5A8292BC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3" y="1077083"/>
            <a:ext cx="5748279" cy="316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7ED8684F-039E-E6A8-9F73-EA3F8DC6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3" y="4387048"/>
            <a:ext cx="5748279" cy="209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997D4A0F-0843-6A9F-3A0F-300277FE7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15" y="1077083"/>
            <a:ext cx="5675321" cy="316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5E6DA2-E7E8-C479-9B31-6DEB5BB4803C}"/>
              </a:ext>
            </a:extLst>
          </p:cNvPr>
          <p:cNvGraphicFramePr>
            <a:graphicFrameLocks noGrp="1"/>
          </p:cNvGraphicFramePr>
          <p:nvPr/>
        </p:nvGraphicFramePr>
        <p:xfrm>
          <a:off x="6270715" y="4402407"/>
          <a:ext cx="5675321" cy="127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92">
                <a:tc gridSpan="3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D. RIWAYAT EDITOR/REVIEWER BUKU</a:t>
                      </a:r>
                    </a:p>
                  </a:txBody>
                  <a:tcPr marL="110592" marR="110592" marT="55351" marB="5535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92"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 marL="110592" marR="110592" marT="55351" marB="55351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BATAN Press</a:t>
                      </a:r>
                    </a:p>
                  </a:txBody>
                  <a:tcPr marL="110592" marR="110592" marT="55351" marB="55351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2019-2021</a:t>
                      </a:r>
                    </a:p>
                  </a:txBody>
                  <a:tcPr marL="110592" marR="110592" marT="55351" marB="553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11">
                <a:tc>
                  <a:txBody>
                    <a:bodyPr/>
                    <a:lstStyle/>
                    <a:p>
                      <a:r>
                        <a:rPr lang="en-US" sz="1900" dirty="0"/>
                        <a:t>2</a:t>
                      </a:r>
                    </a:p>
                  </a:txBody>
                  <a:tcPr marL="110592" marR="110592" marT="55351" marB="55351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BRIN Publishing</a:t>
                      </a:r>
                    </a:p>
                  </a:txBody>
                  <a:tcPr marL="110592" marR="110592" marT="55351" marB="55351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2022-2023</a:t>
                      </a:r>
                    </a:p>
                  </a:txBody>
                  <a:tcPr marL="110592" marR="110592" marT="55351" marB="553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0BCD4580-917A-89AF-D7D9-F2EC5FEA1B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2991" y="207353"/>
            <a:ext cx="10884100" cy="575980"/>
          </a:xfrm>
        </p:spPr>
        <p:txBody>
          <a:bodyPr vert="horz" lIns="91440" tIns="35480" rIns="91440" bIns="45720" rtlCol="0" anchor="ctr">
            <a:normAutofit fontScale="90000"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/>
              <a:t>Perkenalan (2)</a:t>
            </a:r>
          </a:p>
        </p:txBody>
      </p:sp>
      <p:sp>
        <p:nvSpPr>
          <p:cNvPr id="45058" name="TextBox 1">
            <a:extLst>
              <a:ext uri="{FF2B5EF4-FFF2-40B4-BE49-F238E27FC236}">
                <a16:creationId xmlns:a16="http://schemas.microsoft.com/office/drawing/2014/main" id="{2A2C8404-332C-8497-5835-412A30BC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595" y="175220"/>
            <a:ext cx="2972801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spcBef>
                <a:spcPts val="16"/>
              </a:spcBef>
              <a:spcAft>
                <a:spcPts val="16"/>
              </a:spcAft>
              <a:buClr>
                <a:srgbClr val="000000"/>
              </a:buClr>
              <a:buSzPct val="100000"/>
            </a:pPr>
            <a:r>
              <a:rPr lang="en-US" altLang="en-US" sz="4000" dirty="0"/>
              <a:t>F. </a:t>
            </a:r>
            <a:r>
              <a:rPr lang="en-US" altLang="en-US" sz="4000" dirty="0" err="1"/>
              <a:t>Buku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Terbit</a:t>
            </a:r>
            <a:endParaRPr lang="en-US" altLang="en-US" sz="4000" dirty="0"/>
          </a:p>
        </p:txBody>
      </p:sp>
      <p:pic>
        <p:nvPicPr>
          <p:cNvPr id="45059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00C73C-89D2-27CB-EC7E-6AC22E17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18343" r="23105" b="3093"/>
          <a:stretch>
            <a:fillRect/>
          </a:stretch>
        </p:blipFill>
        <p:spPr bwMode="auto">
          <a:xfrm>
            <a:off x="478278" y="1265237"/>
            <a:ext cx="5414211" cy="5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D1CB5F-C890-B2EE-C5BB-59EFCEF8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9952" r="32368" b="52837"/>
          <a:stretch>
            <a:fillRect/>
          </a:stretch>
        </p:blipFill>
        <p:spPr bwMode="auto">
          <a:xfrm>
            <a:off x="6345593" y="1247957"/>
            <a:ext cx="5485247" cy="22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86475F-C62C-8BAC-DBD3-222E0669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40578" r="32370" b="23846"/>
          <a:stretch>
            <a:fillRect/>
          </a:stretch>
        </p:blipFill>
        <p:spPr bwMode="auto">
          <a:xfrm>
            <a:off x="6345593" y="3511558"/>
            <a:ext cx="5485247" cy="287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E6F39719-3E79-9049-2C98-BA5721ED0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991" y="326389"/>
            <a:ext cx="10884100" cy="1198038"/>
          </a:xfrm>
        </p:spPr>
        <p:txBody>
          <a:bodyPr vert="horz" lIns="91440" tIns="35480" rIns="91440" bIns="45720" rtlCol="0" anchor="ctr">
            <a:norm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/>
              <a:t>TUJUAN PEMBELAJARAN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243397C-7C77-EA63-BB48-3A6F75EEEEB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47722" y="1417618"/>
            <a:ext cx="8752973" cy="4531545"/>
          </a:xfrm>
        </p:spPr>
        <p:txBody>
          <a:bodyPr vert="horz" lIns="91440" tIns="21503" rIns="91440" bIns="45720" rtlCol="0" anchor="ctr">
            <a:normAutofit/>
          </a:bodyPr>
          <a:lstStyle/>
          <a:p>
            <a:pPr marL="0" indent="0">
              <a:spcAft>
                <a:spcPts val="16"/>
              </a:spcAft>
              <a:buNone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Setelah</a:t>
            </a:r>
            <a:r>
              <a:rPr lang="en-GB" altLang="en-US" dirty="0"/>
              <a:t> </a:t>
            </a:r>
            <a:r>
              <a:rPr lang="en-GB" altLang="en-US" dirty="0" err="1"/>
              <a:t>mengikuti</a:t>
            </a:r>
            <a:r>
              <a:rPr lang="en-GB" altLang="en-US" dirty="0"/>
              <a:t> </a:t>
            </a:r>
            <a:r>
              <a:rPr lang="en-GB" altLang="en-US" dirty="0" err="1"/>
              <a:t>pembelajaran</a:t>
            </a:r>
            <a:r>
              <a:rPr lang="en-GB" altLang="en-US" dirty="0"/>
              <a:t> </a:t>
            </a:r>
            <a:r>
              <a:rPr lang="en-GB" altLang="en-US" dirty="0" err="1"/>
              <a:t>ini</a:t>
            </a:r>
            <a:r>
              <a:rPr lang="en-GB" altLang="en-US" dirty="0"/>
              <a:t>, </a:t>
            </a:r>
            <a:r>
              <a:rPr lang="en-GB" altLang="en-US" dirty="0" err="1"/>
              <a:t>peserta</a:t>
            </a:r>
            <a:r>
              <a:rPr lang="en-GB" altLang="en-US" dirty="0"/>
              <a:t> </a:t>
            </a:r>
            <a:r>
              <a:rPr lang="en-GB" altLang="en-US" dirty="0" err="1"/>
              <a:t>diharapkan</a:t>
            </a:r>
            <a:r>
              <a:rPr lang="en-GB" altLang="en-US" dirty="0"/>
              <a:t> </a:t>
            </a:r>
            <a:r>
              <a:rPr lang="en-GB" altLang="en-US" dirty="0" err="1"/>
              <a:t>mampu</a:t>
            </a:r>
            <a:r>
              <a:rPr lang="en-GB" altLang="en-US" dirty="0"/>
              <a:t>:</a:t>
            </a:r>
          </a:p>
          <a:p>
            <a:pPr>
              <a:spcAft>
                <a:spcPts val="16"/>
              </a:spcAft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Menjelaskan</a:t>
            </a:r>
            <a:r>
              <a:rPr lang="en-GB" altLang="en-US" dirty="0"/>
              <a:t> </a:t>
            </a:r>
            <a:r>
              <a:rPr lang="en-GB" altLang="en-US" dirty="0" err="1"/>
              <a:t>peran</a:t>
            </a:r>
            <a:r>
              <a:rPr lang="en-GB" altLang="en-US" dirty="0"/>
              <a:t> </a:t>
            </a:r>
            <a:r>
              <a:rPr lang="en-GB" altLang="en-US" dirty="0" err="1"/>
              <a:t>penting</a:t>
            </a:r>
            <a:r>
              <a:rPr lang="en-GB" altLang="en-US" dirty="0"/>
              <a:t> </a:t>
            </a:r>
            <a:r>
              <a:rPr lang="en-GB" altLang="en-US" dirty="0" err="1"/>
              <a:t>asesor</a:t>
            </a:r>
            <a:endParaRPr lang="en-GB" altLang="en-US" dirty="0"/>
          </a:p>
          <a:p>
            <a:pPr>
              <a:spcAft>
                <a:spcPts val="16"/>
              </a:spcAft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Mengidentifikasi</a:t>
            </a:r>
            <a:r>
              <a:rPr lang="en-GB" altLang="en-US" dirty="0"/>
              <a:t> </a:t>
            </a:r>
            <a:r>
              <a:rPr lang="en-GB" altLang="en-US" dirty="0" err="1"/>
              <a:t>tugas</a:t>
            </a:r>
            <a:r>
              <a:rPr lang="en-GB" altLang="en-US" dirty="0"/>
              <a:t> </a:t>
            </a:r>
            <a:r>
              <a:rPr lang="en-GB" altLang="en-US" dirty="0" err="1"/>
              <a:t>utama</a:t>
            </a:r>
            <a:r>
              <a:rPr lang="en-GB" altLang="en-US" dirty="0"/>
              <a:t> </a:t>
            </a:r>
            <a:r>
              <a:rPr lang="en-GB" altLang="en-US" dirty="0" err="1"/>
              <a:t>Asesor</a:t>
            </a:r>
            <a:r>
              <a:rPr lang="en-GB" altLang="en-US" dirty="0"/>
              <a:t> </a:t>
            </a:r>
            <a:r>
              <a:rPr lang="en-GB" altLang="en-US" dirty="0" err="1"/>
              <a:t>sesuai</a:t>
            </a:r>
            <a:r>
              <a:rPr lang="en-GB" altLang="en-US" dirty="0"/>
              <a:t> Pasal 12 </a:t>
            </a:r>
            <a:r>
              <a:rPr lang="en-GB" altLang="en-US" dirty="0" err="1"/>
              <a:t>Peraturan</a:t>
            </a:r>
            <a:r>
              <a:rPr lang="en-GB" altLang="en-US" dirty="0"/>
              <a:t> BRIN No. 37/2022. </a:t>
            </a:r>
          </a:p>
          <a:p>
            <a:pPr>
              <a:spcAft>
                <a:spcPts val="16"/>
              </a:spcAft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Menganalisis</a:t>
            </a:r>
            <a:r>
              <a:rPr lang="en-GB" altLang="en-US" dirty="0"/>
              <a:t> </a:t>
            </a:r>
            <a:r>
              <a:rPr lang="en-GB" altLang="en-US" dirty="0" err="1"/>
              <a:t>larangan</a:t>
            </a:r>
            <a:r>
              <a:rPr lang="en-GB" altLang="en-US" dirty="0"/>
              <a:t> dan </a:t>
            </a:r>
            <a:r>
              <a:rPr lang="en-GB" altLang="en-US" dirty="0" err="1"/>
              <a:t>prinsip</a:t>
            </a:r>
            <a:r>
              <a:rPr lang="en-GB" altLang="en-US" dirty="0"/>
              <a:t> </a:t>
            </a:r>
            <a:r>
              <a:rPr lang="en-GB" altLang="en-US" dirty="0" err="1"/>
              <a:t>etika</a:t>
            </a:r>
            <a:r>
              <a:rPr lang="en-GB" altLang="en-US" dirty="0"/>
              <a:t> </a:t>
            </a:r>
            <a:r>
              <a:rPr lang="en-GB" altLang="en-US" dirty="0" err="1"/>
              <a:t>Asesor</a:t>
            </a:r>
            <a:r>
              <a:rPr lang="en-GB" altLang="en-US" dirty="0"/>
              <a:t> </a:t>
            </a:r>
            <a:r>
              <a:rPr lang="en-GB" altLang="en-US" dirty="0" err="1"/>
              <a:t>berdasarkan</a:t>
            </a:r>
            <a:r>
              <a:rPr lang="en-GB" altLang="en-US" dirty="0"/>
              <a:t> Pasal 13 </a:t>
            </a:r>
            <a:r>
              <a:rPr lang="en-GB" altLang="en-US" dirty="0" err="1"/>
              <a:t>serta</a:t>
            </a:r>
            <a:r>
              <a:rPr lang="en-GB" altLang="en-US" dirty="0"/>
              <a:t> </a:t>
            </a:r>
            <a:r>
              <a:rPr lang="en-GB" altLang="en-US" dirty="0" err="1"/>
              <a:t>kode</a:t>
            </a:r>
            <a:r>
              <a:rPr lang="en-GB" altLang="en-US" dirty="0"/>
              <a:t> </a:t>
            </a:r>
            <a:r>
              <a:rPr lang="en-GB" altLang="en-US" dirty="0" err="1"/>
              <a:t>etik</a:t>
            </a:r>
            <a:r>
              <a:rPr lang="en-GB" altLang="en-US" dirty="0"/>
              <a:t> </a:t>
            </a:r>
            <a:r>
              <a:rPr lang="en-GB" altLang="en-US" dirty="0" err="1"/>
              <a:t>internasional</a:t>
            </a:r>
            <a:r>
              <a:rPr lang="en-GB" altLang="en-US" dirty="0"/>
              <a:t>.</a:t>
            </a:r>
          </a:p>
          <a:p>
            <a:pPr>
              <a:spcAft>
                <a:spcPts val="16"/>
              </a:spcAft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Mengaplikasikan</a:t>
            </a:r>
            <a:r>
              <a:rPr lang="en-GB" altLang="en-US" dirty="0"/>
              <a:t> </a:t>
            </a:r>
            <a:r>
              <a:rPr lang="en-GB" altLang="en-US" dirty="0" err="1"/>
              <a:t>prinsip</a:t>
            </a:r>
            <a:r>
              <a:rPr lang="en-GB" altLang="en-US" dirty="0"/>
              <a:t> </a:t>
            </a:r>
            <a:r>
              <a:rPr lang="en-GB" altLang="en-US" dirty="0" err="1"/>
              <a:t>etika</a:t>
            </a:r>
            <a:r>
              <a:rPr lang="en-GB" altLang="en-US" dirty="0"/>
              <a:t> </a:t>
            </a:r>
            <a:r>
              <a:rPr lang="en-GB" altLang="en-US" dirty="0" err="1"/>
              <a:t>dalam</a:t>
            </a:r>
            <a:r>
              <a:rPr lang="en-GB" altLang="en-US" dirty="0"/>
              <a:t> </a:t>
            </a:r>
            <a:r>
              <a:rPr lang="en-GB" altLang="en-US" dirty="0" err="1"/>
              <a:t>kondisi</a:t>
            </a:r>
            <a:r>
              <a:rPr lang="en-GB" altLang="en-US" dirty="0"/>
              <a:t> yang </a:t>
            </a:r>
            <a:r>
              <a:rPr lang="en-GB" altLang="en-US" dirty="0" err="1"/>
              <a:t>mungkin</a:t>
            </a:r>
            <a:r>
              <a:rPr lang="en-GB" altLang="en-US" dirty="0"/>
              <a:t> </a:t>
            </a:r>
            <a:r>
              <a:rPr lang="en-GB" altLang="en-US" dirty="0" err="1"/>
              <a:t>terjadi</a:t>
            </a:r>
            <a:r>
              <a:rPr lang="en-GB" altLang="en-US" dirty="0"/>
              <a:t> di </a:t>
            </a:r>
            <a:r>
              <a:rPr lang="en-GB" altLang="en-US" dirty="0" err="1"/>
              <a:t>lapangan</a:t>
            </a:r>
            <a:r>
              <a:rPr lang="en-GB" altLang="en-US" dirty="0"/>
              <a:t>.</a:t>
            </a:r>
          </a:p>
        </p:txBody>
      </p:sp>
      <p:pic>
        <p:nvPicPr>
          <p:cNvPr id="47107" name="Picture 2" descr="A person writing on a board&#10;&#10;AI-generated content may be incorrect.">
            <a:extLst>
              <a:ext uri="{FF2B5EF4-FFF2-40B4-BE49-F238E27FC236}">
                <a16:creationId xmlns:a16="http://schemas.microsoft.com/office/drawing/2014/main" id="{7F0BA449-D577-E451-90FF-873E03BA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695" y="2035129"/>
            <a:ext cx="3196689" cy="329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3">
            <a:extLst>
              <a:ext uri="{FF2B5EF4-FFF2-40B4-BE49-F238E27FC236}">
                <a16:creationId xmlns:a16="http://schemas.microsoft.com/office/drawing/2014/main" id="{EAB06BF2-15B2-274D-F2AB-DF519A63D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057" y="5406531"/>
            <a:ext cx="3263886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6"/>
              </a:spcBef>
              <a:spcAft>
                <a:spcPts val="16"/>
              </a:spcAft>
              <a:buClr>
                <a:srgbClr val="000000"/>
              </a:buClr>
              <a:buSzPct val="100000"/>
            </a:pPr>
            <a:r>
              <a:rPr lang="en-US" altLang="en-US" sz="847">
                <a:hlinkClick r:id="rId4" tooltip="https://hot.yukbisnis.com/bisnis-jadi-otomatis-dengan-5-langkah-ini/"/>
              </a:rPr>
              <a:t>This Photo</a:t>
            </a:r>
            <a:r>
              <a:rPr lang="en-US" altLang="en-US" sz="847"/>
              <a:t> by Unknown Author is licensed under </a:t>
            </a:r>
            <a:r>
              <a:rPr lang="en-US" altLang="en-US" sz="847">
                <a:hlinkClick r:id="rId5" tooltip="https://creativecommons.org/licenses/by-nc-sa/3.0/"/>
              </a:rPr>
              <a:t>CC BY-SA-NC</a:t>
            </a:r>
            <a:endParaRPr lang="en-US" altLang="en-US" sz="847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8A8AD2E1-0B55-6098-92DD-78FB0EC5D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950" y="-66683"/>
            <a:ext cx="10884100" cy="1198038"/>
          </a:xfrm>
        </p:spPr>
        <p:txBody>
          <a:bodyPr vert="horz" lIns="91440" tIns="35480" rIns="91440" bIns="45720" rtlCol="0" anchor="ctr">
            <a:no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dirty="0"/>
              <a:t>Peran </a:t>
            </a:r>
            <a:r>
              <a:rPr lang="en-GB" altLang="en-US" dirty="0" err="1"/>
              <a:t>Penting</a:t>
            </a:r>
            <a:r>
              <a:rPr lang="en-GB" altLang="en-US" dirty="0"/>
              <a:t> </a:t>
            </a:r>
            <a:r>
              <a:rPr lang="en-GB" altLang="en-US" dirty="0" err="1"/>
              <a:t>Asesor</a:t>
            </a:r>
            <a:endParaRPr lang="en-GB" altLang="en-US" dirty="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90A400F-AF43-B2ED-C42E-1363DEB5D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29050" y="1687621"/>
            <a:ext cx="8662737" cy="4843990"/>
          </a:xfrm>
        </p:spPr>
        <p:txBody>
          <a:bodyPr/>
          <a:lstStyle/>
          <a:p>
            <a:pPr marL="522219" indent="-391664">
              <a:buSzPct val="45000"/>
              <a:buFont typeface="Wingdings" pitchFamily="2" charset="2"/>
              <a:buChar char="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b="1"/>
              <a:t>Penjaga Gerbang Kualitas Ilmiah</a:t>
            </a:r>
            <a:r>
              <a:rPr lang="en-GB" altLang="en-US"/>
              <a:t>: Asesor memastikan hanya penerbit yang memenuhi standar yang terakreditasi, sehingga melindungi integritas ilmu pengetahuan di Indonesia.</a:t>
            </a:r>
          </a:p>
          <a:p>
            <a:pPr marL="522219" indent="-391664">
              <a:buSzPct val="45000"/>
              <a:buFont typeface="Wingdings" pitchFamily="2" charset="2"/>
              <a:buChar char="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b="1"/>
              <a:t>Ujung Tombak Kredibilitas LAPI</a:t>
            </a:r>
            <a:r>
              <a:rPr lang="en-GB" altLang="en-US"/>
              <a:t>: Setiap keputusan dan tindakan asesor mencerminkan kredibilitas LAPI dan BRIN.</a:t>
            </a:r>
          </a:p>
          <a:p>
            <a:pPr marL="522219" indent="-391664">
              <a:buSzPct val="45000"/>
              <a:buFont typeface="Wingdings" pitchFamily="2" charset="2"/>
              <a:buChar char="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b="1"/>
              <a:t>Agen Perubahan</a:t>
            </a:r>
            <a:r>
              <a:rPr lang="en-GB" altLang="en-US"/>
              <a:t>: Rekomendasi asesor tidak hanya menilai tetapi juga membimbing penerbit untuk meningkatkan kualitas dan tata kelola.</a:t>
            </a:r>
          </a:p>
        </p:txBody>
      </p:sp>
      <p:pic>
        <p:nvPicPr>
          <p:cNvPr id="49155" name="Picture 2" descr="A group of men riding a bicycle&#10;&#10;AI-generated content may be incorrect.">
            <a:extLst>
              <a:ext uri="{FF2B5EF4-FFF2-40B4-BE49-F238E27FC236}">
                <a16:creationId xmlns:a16="http://schemas.microsoft.com/office/drawing/2014/main" id="{087278A6-78A4-E20E-A470-5464CF6B8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" y="1885374"/>
            <a:ext cx="3354122" cy="308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3">
            <a:extLst>
              <a:ext uri="{FF2B5EF4-FFF2-40B4-BE49-F238E27FC236}">
                <a16:creationId xmlns:a16="http://schemas.microsoft.com/office/drawing/2014/main" id="{DC6B9613-FFD8-BC33-97B4-DFD5CBE8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29" y="4972626"/>
            <a:ext cx="3657471" cy="4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6"/>
              </a:spcBef>
              <a:spcAft>
                <a:spcPts val="16"/>
              </a:spcAft>
              <a:buClr>
                <a:srgbClr val="000000"/>
              </a:buClr>
              <a:buSzPct val="100000"/>
            </a:pPr>
            <a:r>
              <a:rPr lang="en-US" altLang="en-US" sz="1088">
                <a:hlinkClick r:id="rId4" tooltip="https://manuelgross.blogspot.com/2017/09/los-13-roles-positivos-y-negativos-en.html"/>
              </a:rPr>
              <a:t>This Photo</a:t>
            </a:r>
            <a:r>
              <a:rPr lang="en-US" altLang="en-US" sz="1088"/>
              <a:t> by Unknown Author is licensed under </a:t>
            </a:r>
            <a:r>
              <a:rPr lang="en-US" altLang="en-US" sz="1088">
                <a:hlinkClick r:id="rId5" tooltip="https://creativecommons.org/licenses/by-nc-sa/3.0/"/>
              </a:rPr>
              <a:t>CC BY-SA-NC</a:t>
            </a:r>
            <a:endParaRPr lang="en-US" altLang="en-US" sz="1088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D2CBE88A-A010-CFB0-577F-6124A577A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992" y="447345"/>
            <a:ext cx="10884100" cy="1198038"/>
          </a:xfrm>
        </p:spPr>
        <p:txBody>
          <a:bodyPr vert="horz" lIns="91440" tIns="35480" rIns="91440" bIns="45720" rtlCol="0" anchor="ctr">
            <a:no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dirty="0"/>
              <a:t>TUGAS ASESOR </a:t>
            </a:r>
            <a:br>
              <a:rPr lang="en-GB" altLang="en-US" dirty="0"/>
            </a:br>
            <a:r>
              <a:rPr lang="en-GB" altLang="en-US" dirty="0"/>
              <a:t>(Pasal 12 </a:t>
            </a:r>
            <a:r>
              <a:rPr lang="en-GB" altLang="en-US" dirty="0" err="1"/>
              <a:t>PerBRIN</a:t>
            </a:r>
            <a:r>
              <a:rPr lang="en-GB" altLang="en-US" dirty="0"/>
              <a:t> 37/2022)-1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3AD74A1-1473-1A3C-75A2-80E13D266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2992" y="1741380"/>
            <a:ext cx="8491863" cy="5116620"/>
          </a:xfrm>
        </p:spPr>
        <p:txBody>
          <a:bodyPr/>
          <a:lstStyle/>
          <a:p>
            <a:pPr marL="522219" indent="-391664">
              <a:buSzPct val="45000"/>
              <a:buNone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a. </a:t>
            </a:r>
            <a:r>
              <a:rPr lang="en-GB" altLang="en-US" dirty="0" err="1"/>
              <a:t>Memverifikasi</a:t>
            </a:r>
            <a:r>
              <a:rPr lang="en-GB" altLang="en-US" dirty="0"/>
              <a:t> </a:t>
            </a:r>
            <a:r>
              <a:rPr lang="en-GB" altLang="en-US" dirty="0" err="1"/>
              <a:t>Dokumen</a:t>
            </a:r>
            <a:r>
              <a:rPr lang="en-GB" altLang="en-US" dirty="0"/>
              <a:t> </a:t>
            </a:r>
            <a:r>
              <a:rPr lang="en-GB" altLang="en-US" dirty="0" err="1"/>
              <a:t>Permohonan</a:t>
            </a:r>
            <a:endParaRPr lang="en-GB" altLang="en-US" dirty="0"/>
          </a:p>
          <a:p>
            <a:pPr marL="545258">
              <a:buSzPct val="45000"/>
              <a:buFont typeface="Wingdings" pitchFamily="2" charset="2"/>
              <a:buChar char="q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 </a:t>
            </a:r>
            <a:r>
              <a:rPr lang="en-GB" altLang="en-US" dirty="0" err="1"/>
              <a:t>Aktivitas</a:t>
            </a:r>
            <a:r>
              <a:rPr lang="en-GB" altLang="en-US" dirty="0"/>
              <a:t>: Memeriksa </a:t>
            </a:r>
            <a:r>
              <a:rPr lang="en-GB" altLang="en-US" dirty="0" err="1"/>
              <a:t>kelengkapan</a:t>
            </a:r>
            <a:r>
              <a:rPr lang="en-GB" altLang="en-US" dirty="0"/>
              <a:t> dan </a:t>
            </a:r>
            <a:r>
              <a:rPr lang="en-GB" altLang="en-US" dirty="0" err="1"/>
              <a:t>keabsahan</a:t>
            </a:r>
            <a:r>
              <a:rPr lang="en-GB" altLang="en-US" dirty="0"/>
              <a:t> </a:t>
            </a:r>
            <a:r>
              <a:rPr lang="en-GB" altLang="en-US" dirty="0" err="1"/>
              <a:t>seluruh</a:t>
            </a:r>
            <a:r>
              <a:rPr lang="en-GB" altLang="en-US" dirty="0"/>
              <a:t> </a:t>
            </a:r>
            <a:r>
              <a:rPr lang="en-GB" altLang="en-US" dirty="0" err="1"/>
              <a:t>dokumen</a:t>
            </a:r>
            <a:r>
              <a:rPr lang="en-GB" altLang="en-US" dirty="0"/>
              <a:t> </a:t>
            </a:r>
            <a:r>
              <a:rPr lang="en-GB" altLang="en-US" dirty="0" err="1"/>
              <a:t>administrasi</a:t>
            </a:r>
            <a:r>
              <a:rPr lang="en-GB" altLang="en-US" dirty="0"/>
              <a:t> dan </a:t>
            </a:r>
            <a:r>
              <a:rPr lang="en-GB" altLang="en-US" dirty="0" err="1"/>
              <a:t>substantif</a:t>
            </a:r>
            <a:r>
              <a:rPr lang="en-GB" altLang="en-US" dirty="0"/>
              <a:t> yang </a:t>
            </a:r>
            <a:r>
              <a:rPr lang="en-GB" altLang="en-US" dirty="0" err="1"/>
              <a:t>diajukan</a:t>
            </a:r>
            <a:r>
              <a:rPr lang="en-GB" altLang="en-US" dirty="0"/>
              <a:t> </a:t>
            </a:r>
            <a:r>
              <a:rPr lang="en-GB" altLang="en-US" dirty="0" err="1"/>
              <a:t>penerbit</a:t>
            </a:r>
            <a:r>
              <a:rPr lang="en-GB" altLang="en-US" dirty="0"/>
              <a:t>.</a:t>
            </a:r>
          </a:p>
          <a:p>
            <a:pPr marL="545258">
              <a:buSzPct val="45000"/>
              <a:buFont typeface="Wingdings" pitchFamily="2" charset="2"/>
              <a:buChar char="q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 </a:t>
            </a:r>
            <a:r>
              <a:rPr lang="en-GB" altLang="en-US" dirty="0" err="1"/>
              <a:t>Contoh</a:t>
            </a:r>
            <a:r>
              <a:rPr lang="en-GB" altLang="en-US" dirty="0"/>
              <a:t>: </a:t>
            </a:r>
            <a:r>
              <a:rPr lang="en-GB" altLang="en-US" dirty="0" err="1"/>
              <a:t>Formulir</a:t>
            </a:r>
            <a:r>
              <a:rPr lang="en-GB" altLang="en-US" dirty="0"/>
              <a:t> </a:t>
            </a:r>
            <a:r>
              <a:rPr lang="en-GB" altLang="en-US" dirty="0" err="1"/>
              <a:t>permohonan</a:t>
            </a:r>
            <a:r>
              <a:rPr lang="en-GB" altLang="en-US" dirty="0"/>
              <a:t>, AKTA </a:t>
            </a:r>
            <a:r>
              <a:rPr lang="en-GB" altLang="en-US" dirty="0" err="1"/>
              <a:t>pendirian</a:t>
            </a:r>
            <a:r>
              <a:rPr lang="en-GB" altLang="en-US" dirty="0"/>
              <a:t>, </a:t>
            </a:r>
            <a:r>
              <a:rPr lang="en-GB" altLang="en-US" dirty="0" err="1"/>
              <a:t>kebijakan</a:t>
            </a:r>
            <a:r>
              <a:rPr lang="en-GB" altLang="en-US" dirty="0"/>
              <a:t> </a:t>
            </a:r>
            <a:r>
              <a:rPr lang="en-GB" altLang="en-US" dirty="0" err="1"/>
              <a:t>mutu</a:t>
            </a:r>
            <a:r>
              <a:rPr lang="en-GB" altLang="en-US" dirty="0"/>
              <a:t>, SOP peer-review, CV dewan editor, </a:t>
            </a:r>
            <a:r>
              <a:rPr lang="en-GB" altLang="en-US" dirty="0" err="1"/>
              <a:t>contoh</a:t>
            </a:r>
            <a:r>
              <a:rPr lang="en-GB" altLang="en-US" dirty="0"/>
              <a:t> </a:t>
            </a:r>
            <a:r>
              <a:rPr lang="en-GB" altLang="en-US" dirty="0" err="1"/>
              <a:t>buku</a:t>
            </a:r>
            <a:r>
              <a:rPr lang="en-GB" altLang="en-US" dirty="0"/>
              <a:t> </a:t>
            </a:r>
            <a:r>
              <a:rPr lang="en-GB" altLang="en-US" dirty="0" err="1"/>
              <a:t>terbitan</a:t>
            </a:r>
            <a:r>
              <a:rPr lang="en-GB" altLang="en-US" dirty="0"/>
              <a:t>.</a:t>
            </a:r>
          </a:p>
          <a:p>
            <a:pPr marL="545258">
              <a:buSzPct val="45000"/>
              <a:buFont typeface="Wingdings" pitchFamily="2" charset="2"/>
              <a:buChar char="q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Tujuan: </a:t>
            </a:r>
            <a:r>
              <a:rPr lang="en-GB" altLang="en-US" dirty="0" err="1"/>
              <a:t>Memastikan</a:t>
            </a:r>
            <a:r>
              <a:rPr lang="en-GB" altLang="en-US" dirty="0"/>
              <a:t> </a:t>
            </a:r>
            <a:r>
              <a:rPr lang="en-GB" altLang="en-US" dirty="0" err="1"/>
              <a:t>kepatuhan</a:t>
            </a:r>
            <a:r>
              <a:rPr lang="en-GB" altLang="en-US" dirty="0"/>
              <a:t> </a:t>
            </a:r>
            <a:r>
              <a:rPr lang="en-GB" altLang="en-US" dirty="0" err="1"/>
              <a:t>terhadap</a:t>
            </a:r>
            <a:r>
              <a:rPr lang="en-GB" altLang="en-US" dirty="0"/>
              <a:t> </a:t>
            </a:r>
            <a:r>
              <a:rPr lang="en-GB" altLang="en-US" dirty="0" err="1"/>
              <a:t>persyaratan</a:t>
            </a:r>
            <a:r>
              <a:rPr lang="en-GB" altLang="en-US" dirty="0"/>
              <a:t> </a:t>
            </a:r>
            <a:r>
              <a:rPr lang="en-GB" altLang="en-US" dirty="0" err="1"/>
              <a:t>administratif</a:t>
            </a:r>
            <a:r>
              <a:rPr lang="en-GB" altLang="en-US" dirty="0"/>
              <a:t> </a:t>
            </a:r>
            <a:r>
              <a:rPr lang="en-GB" altLang="en-US" dirty="0" err="1"/>
              <a:t>sebelum</a:t>
            </a:r>
            <a:r>
              <a:rPr lang="en-GB" altLang="en-US" dirty="0"/>
              <a:t> assessment </a:t>
            </a:r>
            <a:r>
              <a:rPr lang="en-GB" altLang="en-US" dirty="0" err="1"/>
              <a:t>mendalam</a:t>
            </a:r>
            <a:r>
              <a:rPr lang="en-GB" altLang="en-US" dirty="0"/>
              <a:t>.</a:t>
            </a:r>
          </a:p>
        </p:txBody>
      </p:sp>
      <p:pic>
        <p:nvPicPr>
          <p:cNvPr id="51203" name="Picture 2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3DCA392C-FF9C-95D5-D7C9-D6989C15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854" y="2296240"/>
            <a:ext cx="3148690" cy="31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3">
            <a:extLst>
              <a:ext uri="{FF2B5EF4-FFF2-40B4-BE49-F238E27FC236}">
                <a16:creationId xmlns:a16="http://schemas.microsoft.com/office/drawing/2014/main" id="{C686E599-FA2E-E1E9-3DE3-C799E73A0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1472" y="5542847"/>
            <a:ext cx="2390316" cy="4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6"/>
              </a:spcBef>
              <a:spcAft>
                <a:spcPts val="16"/>
              </a:spcAft>
              <a:buClr>
                <a:srgbClr val="000000"/>
              </a:buClr>
              <a:buSzPct val="100000"/>
            </a:pPr>
            <a:r>
              <a:rPr lang="en-US" altLang="en-US" sz="1088">
                <a:hlinkClick r:id="rId4" tooltip="https://en.bitcoin.it/wiki/Template:Id"/>
              </a:rPr>
              <a:t>This Photo</a:t>
            </a:r>
            <a:r>
              <a:rPr lang="en-US" altLang="en-US" sz="1088"/>
              <a:t> by Unknown Author is licensed under </a:t>
            </a:r>
            <a:r>
              <a:rPr lang="en-US" altLang="en-US" sz="1088">
                <a:hlinkClick r:id="rId5" tooltip="https://creativecommons.org/licenses/by/3.0/"/>
              </a:rPr>
              <a:t>CC BY</a:t>
            </a:r>
            <a:endParaRPr lang="en-US" altLang="en-US" sz="1088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4A35118E-2555-070A-0A30-0ACE6DEF2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950" y="449264"/>
            <a:ext cx="10884100" cy="1198038"/>
          </a:xfrm>
        </p:spPr>
        <p:txBody>
          <a:bodyPr vert="horz" lIns="91440" tIns="35480" rIns="91440" bIns="45720" rtlCol="0" anchor="ctr">
            <a:no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dirty="0"/>
              <a:t>TUGAS ASESOR </a:t>
            </a:r>
            <a:br>
              <a:rPr lang="en-GB" altLang="en-US" dirty="0"/>
            </a:br>
            <a:r>
              <a:rPr lang="en-GB" altLang="en-US" dirty="0"/>
              <a:t>(Pasal 12 </a:t>
            </a:r>
            <a:r>
              <a:rPr lang="en-GB" altLang="en-US" dirty="0" err="1"/>
              <a:t>PerBRIN</a:t>
            </a:r>
            <a:r>
              <a:rPr lang="en-GB" altLang="en-US" dirty="0"/>
              <a:t> 37/2022)-2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176D6B4-4EB8-4B96-FBDE-2D6D00ABE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325" y="1647303"/>
            <a:ext cx="9100482" cy="5210698"/>
          </a:xfrm>
        </p:spPr>
        <p:txBody>
          <a:bodyPr/>
          <a:lstStyle/>
          <a:p>
            <a:pPr marL="130555" indent="0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b. </a:t>
            </a:r>
            <a:r>
              <a:rPr lang="en-GB" altLang="en-US" dirty="0" err="1"/>
              <a:t>Memverifikasi</a:t>
            </a:r>
            <a:r>
              <a:rPr lang="en-GB" altLang="en-US" dirty="0"/>
              <a:t> </a:t>
            </a:r>
            <a:r>
              <a:rPr lang="en-GB" altLang="en-US" dirty="0" err="1"/>
              <a:t>Kesesuaian</a:t>
            </a:r>
            <a:r>
              <a:rPr lang="en-GB" altLang="en-US" dirty="0"/>
              <a:t> Proses </a:t>
            </a:r>
            <a:r>
              <a:rPr lang="en-GB" altLang="en-US" dirty="0" err="1"/>
              <a:t>Bisnis</a:t>
            </a:r>
            <a:r>
              <a:rPr lang="en-GB" altLang="en-US" dirty="0"/>
              <a:t> &amp; </a:t>
            </a:r>
            <a:r>
              <a:rPr lang="en-GB" altLang="en-US" dirty="0" err="1"/>
              <a:t>Manajemen</a:t>
            </a:r>
            <a:r>
              <a:rPr lang="en-GB" altLang="en-US" dirty="0"/>
              <a:t> Mutu</a:t>
            </a:r>
          </a:p>
          <a:p>
            <a:pPr marL="522219" indent="-391664">
              <a:buSzPct val="45000"/>
              <a:buFont typeface="Wingdings" pitchFamily="2" charset="2"/>
              <a:buChar char="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Aktivitas</a:t>
            </a:r>
            <a:r>
              <a:rPr lang="en-GB" altLang="en-US" dirty="0"/>
              <a:t>: </a:t>
            </a:r>
            <a:r>
              <a:rPr lang="en-GB" altLang="en-US" dirty="0" err="1"/>
              <a:t>Melakukan</a:t>
            </a:r>
            <a:r>
              <a:rPr lang="en-GB" altLang="en-US" dirty="0"/>
              <a:t> </a:t>
            </a:r>
            <a:r>
              <a:rPr lang="en-GB" altLang="en-US" dirty="0" err="1"/>
              <a:t>visitasi</a:t>
            </a:r>
            <a:r>
              <a:rPr lang="en-GB" altLang="en-US" dirty="0"/>
              <a:t> </a:t>
            </a:r>
            <a:r>
              <a:rPr lang="en-GB" altLang="en-US" dirty="0" err="1"/>
              <a:t>untuk</a:t>
            </a:r>
            <a:r>
              <a:rPr lang="en-GB" altLang="en-US" dirty="0"/>
              <a:t> </a:t>
            </a:r>
            <a:r>
              <a:rPr lang="en-GB" altLang="en-US" dirty="0" err="1"/>
              <a:t>mengaudit</a:t>
            </a:r>
            <a:r>
              <a:rPr lang="en-GB" altLang="en-US" dirty="0"/>
              <a:t> </a:t>
            </a:r>
            <a:r>
              <a:rPr lang="en-GB" altLang="en-US" dirty="0" err="1"/>
              <a:t>kesesuaian</a:t>
            </a:r>
            <a:r>
              <a:rPr lang="en-GB" altLang="en-US" dirty="0"/>
              <a:t> </a:t>
            </a:r>
            <a:r>
              <a:rPr lang="en-GB" altLang="en-US" dirty="0" err="1"/>
              <a:t>antara</a:t>
            </a:r>
            <a:r>
              <a:rPr lang="en-GB" altLang="en-US" dirty="0"/>
              <a:t> </a:t>
            </a:r>
            <a:r>
              <a:rPr lang="en-GB" altLang="en-US" dirty="0" err="1"/>
              <a:t>deklarasi</a:t>
            </a:r>
            <a:r>
              <a:rPr lang="en-GB" altLang="en-US" dirty="0"/>
              <a:t> </a:t>
            </a:r>
            <a:r>
              <a:rPr lang="en-GB" altLang="en-US" dirty="0" err="1"/>
              <a:t>dalam</a:t>
            </a:r>
            <a:r>
              <a:rPr lang="en-GB" altLang="en-US" dirty="0"/>
              <a:t> </a:t>
            </a:r>
            <a:r>
              <a:rPr lang="en-GB" altLang="en-US" dirty="0" err="1"/>
              <a:t>dokumen</a:t>
            </a:r>
            <a:r>
              <a:rPr lang="en-GB" altLang="en-US" dirty="0"/>
              <a:t> </a:t>
            </a:r>
            <a:r>
              <a:rPr lang="en-GB" altLang="en-US" dirty="0" err="1"/>
              <a:t>dengan</a:t>
            </a:r>
            <a:r>
              <a:rPr lang="en-GB" altLang="en-US" dirty="0"/>
              <a:t> </a:t>
            </a:r>
            <a:r>
              <a:rPr lang="en-GB" altLang="en-US" dirty="0" err="1"/>
              <a:t>praktik</a:t>
            </a:r>
            <a:r>
              <a:rPr lang="en-GB" altLang="en-US" dirty="0"/>
              <a:t> </a:t>
            </a:r>
            <a:r>
              <a:rPr lang="en-GB" altLang="en-US" dirty="0" err="1"/>
              <a:t>operasional</a:t>
            </a:r>
            <a:r>
              <a:rPr lang="en-GB" altLang="en-US" dirty="0"/>
              <a:t> di </a:t>
            </a:r>
            <a:r>
              <a:rPr lang="en-GB" altLang="en-US" dirty="0" err="1"/>
              <a:t>lapangan</a:t>
            </a:r>
            <a:r>
              <a:rPr lang="en-GB" altLang="en-US" dirty="0"/>
              <a:t>.</a:t>
            </a:r>
          </a:p>
          <a:p>
            <a:pPr marL="522219" indent="-391664">
              <a:buSzPct val="45000"/>
              <a:buFont typeface="Wingdings" pitchFamily="2" charset="2"/>
              <a:buChar char="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 Metode: </a:t>
            </a:r>
            <a:r>
              <a:rPr lang="en-GB" altLang="en-US" dirty="0" err="1"/>
              <a:t>Wawancara</a:t>
            </a:r>
            <a:r>
              <a:rPr lang="en-GB" altLang="en-US" dirty="0"/>
              <a:t> </a:t>
            </a:r>
            <a:r>
              <a:rPr lang="en-GB" altLang="en-US" dirty="0" err="1"/>
              <a:t>dengan</a:t>
            </a:r>
            <a:r>
              <a:rPr lang="en-GB" altLang="en-US" dirty="0"/>
              <a:t> editor, reviewer, </a:t>
            </a:r>
            <a:r>
              <a:rPr lang="en-GB" altLang="en-US" dirty="0" err="1"/>
              <a:t>manajer</a:t>
            </a:r>
            <a:r>
              <a:rPr lang="en-GB" altLang="en-US" dirty="0"/>
              <a:t>; </a:t>
            </a:r>
            <a:r>
              <a:rPr lang="en-GB" altLang="en-US" dirty="0" err="1"/>
              <a:t>observasi</a:t>
            </a:r>
            <a:r>
              <a:rPr lang="en-GB" altLang="en-US" dirty="0"/>
              <a:t> proses; </a:t>
            </a:r>
            <a:r>
              <a:rPr lang="en-GB" altLang="en-US" dirty="0" err="1"/>
              <a:t>penelusuran</a:t>
            </a:r>
            <a:r>
              <a:rPr lang="en-GB" altLang="en-US" dirty="0"/>
              <a:t> </a:t>
            </a:r>
            <a:r>
              <a:rPr lang="en-GB" altLang="en-US" dirty="0" err="1"/>
              <a:t>sampel</a:t>
            </a:r>
            <a:r>
              <a:rPr lang="en-GB" altLang="en-US" dirty="0"/>
              <a:t> </a:t>
            </a:r>
            <a:r>
              <a:rPr lang="en-GB" altLang="en-US" dirty="0" err="1"/>
              <a:t>naskah</a:t>
            </a:r>
            <a:r>
              <a:rPr lang="en-GB" altLang="en-US" dirty="0"/>
              <a:t> (audit trail).</a:t>
            </a:r>
          </a:p>
          <a:p>
            <a:pPr marL="522219" indent="-391664">
              <a:buSzPct val="45000"/>
              <a:buFont typeface="Wingdings" pitchFamily="2" charset="2"/>
              <a:buChar char="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 Tujuan: </a:t>
            </a:r>
            <a:r>
              <a:rPr lang="en-GB" altLang="en-US" dirty="0" err="1"/>
              <a:t>Memastikan</a:t>
            </a:r>
            <a:r>
              <a:rPr lang="en-GB" altLang="en-US" dirty="0"/>
              <a:t> </a:t>
            </a:r>
            <a:r>
              <a:rPr lang="en-GB" altLang="en-US" dirty="0" err="1"/>
              <a:t>penerapan</a:t>
            </a:r>
            <a:r>
              <a:rPr lang="en-GB" altLang="en-US" dirty="0"/>
              <a:t> </a:t>
            </a:r>
            <a:r>
              <a:rPr lang="en-GB" altLang="en-US" dirty="0" err="1"/>
              <a:t>kaidah</a:t>
            </a:r>
            <a:r>
              <a:rPr lang="en-GB" altLang="en-US" dirty="0"/>
              <a:t> </a:t>
            </a:r>
            <a:r>
              <a:rPr lang="en-GB" altLang="en-US" dirty="0" err="1"/>
              <a:t>penerbitan</a:t>
            </a:r>
            <a:r>
              <a:rPr lang="en-GB" altLang="en-US" dirty="0"/>
              <a:t> </a:t>
            </a:r>
            <a:r>
              <a:rPr lang="en-GB" altLang="en-US" dirty="0" err="1"/>
              <a:t>ilmiah</a:t>
            </a:r>
            <a:r>
              <a:rPr lang="en-GB" altLang="en-US" dirty="0"/>
              <a:t> </a:t>
            </a:r>
            <a:r>
              <a:rPr lang="en-GB" altLang="en-US" dirty="0" err="1"/>
              <a:t>seperti</a:t>
            </a:r>
            <a:r>
              <a:rPr lang="en-GB" altLang="en-US" dirty="0"/>
              <a:t> peer-review yang </a:t>
            </a:r>
            <a:r>
              <a:rPr lang="en-GB" altLang="en-US" dirty="0" err="1"/>
              <a:t>objektif</a:t>
            </a:r>
            <a:r>
              <a:rPr lang="en-GB" altLang="en-US" dirty="0"/>
              <a:t>, </a:t>
            </a:r>
            <a:r>
              <a:rPr lang="en-GB" altLang="en-US" dirty="0" err="1"/>
              <a:t>etika</a:t>
            </a:r>
            <a:r>
              <a:rPr lang="en-GB" altLang="en-US" dirty="0"/>
              <a:t> </a:t>
            </a:r>
            <a:r>
              <a:rPr lang="en-GB" altLang="en-US" dirty="0" err="1"/>
              <a:t>publikasi</a:t>
            </a:r>
            <a:r>
              <a:rPr lang="en-GB" altLang="en-US" dirty="0"/>
              <a:t> (COPE), dan </a:t>
            </a:r>
            <a:r>
              <a:rPr lang="en-GB" altLang="en-US" dirty="0" err="1"/>
              <a:t>kontrol</a:t>
            </a:r>
            <a:r>
              <a:rPr lang="en-GB" altLang="en-US" dirty="0"/>
              <a:t> </a:t>
            </a:r>
            <a:r>
              <a:rPr lang="en-GB" altLang="en-US" dirty="0" err="1"/>
              <a:t>mutu</a:t>
            </a:r>
            <a:r>
              <a:rPr lang="en-GB" altLang="en-US" dirty="0"/>
              <a:t>.</a:t>
            </a:r>
          </a:p>
        </p:txBody>
      </p:sp>
      <p:pic>
        <p:nvPicPr>
          <p:cNvPr id="53251" name="Picture 2" descr="A blue circle with a white tick in the middle&#10;&#10;AI-generated content may be incorrect.">
            <a:extLst>
              <a:ext uri="{FF2B5EF4-FFF2-40B4-BE49-F238E27FC236}">
                <a16:creationId xmlns:a16="http://schemas.microsoft.com/office/drawing/2014/main" id="{B5820BDA-CA76-F7D1-1DE5-5A868D58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854" y="1862335"/>
            <a:ext cx="3348363" cy="33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3">
            <a:extLst>
              <a:ext uri="{FF2B5EF4-FFF2-40B4-BE49-F238E27FC236}">
                <a16:creationId xmlns:a16="http://schemas.microsoft.com/office/drawing/2014/main" id="{99BB4325-2B27-C9F9-E862-A63518FD3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7860" y="5295175"/>
            <a:ext cx="2365357" cy="4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6"/>
              </a:spcBef>
              <a:spcAft>
                <a:spcPts val="16"/>
              </a:spcAft>
              <a:buClr>
                <a:srgbClr val="000000"/>
              </a:buClr>
              <a:buSzPct val="100000"/>
            </a:pPr>
            <a:r>
              <a:rPr lang="en-US" altLang="en-US" sz="1088">
                <a:hlinkClick r:id="rId4" tooltip="https://freepngimg.com/png/65667-blue-verified-url-media-checkmark-facebook-social"/>
              </a:rPr>
              <a:t>This Photo</a:t>
            </a:r>
            <a:r>
              <a:rPr lang="en-US" altLang="en-US" sz="1088"/>
              <a:t> by Unknown Author is licensed under </a:t>
            </a:r>
            <a:r>
              <a:rPr lang="en-US" altLang="en-US" sz="1088">
                <a:hlinkClick r:id="rId5" tooltip="https://creativecommons.org/licenses/by-nc/3.0/"/>
              </a:rPr>
              <a:t>CC BY-NC</a:t>
            </a:r>
            <a:endParaRPr lang="en-US" altLang="en-US" sz="1088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275995EC-B801-07FF-3DB6-FFECA69A8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950" y="455639"/>
            <a:ext cx="10884100" cy="1198038"/>
          </a:xfrm>
        </p:spPr>
        <p:txBody>
          <a:bodyPr vert="horz" lIns="91440" tIns="35480" rIns="91440" bIns="45720" rtlCol="0" anchor="ctr">
            <a:no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dirty="0"/>
              <a:t>TUGAS ASESOR </a:t>
            </a:r>
            <a:br>
              <a:rPr lang="en-GB" altLang="en-US" dirty="0"/>
            </a:br>
            <a:r>
              <a:rPr lang="en-GB" altLang="en-US" dirty="0"/>
              <a:t>(Pasal 12 </a:t>
            </a:r>
            <a:r>
              <a:rPr lang="en-GB" altLang="en-US" dirty="0" err="1"/>
              <a:t>PerBRIN</a:t>
            </a:r>
            <a:r>
              <a:rPr lang="en-GB" altLang="en-US" dirty="0"/>
              <a:t> 37/2022)-3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FF00EF47-9AEA-87B8-2EE6-2B95B2B61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325" y="1774018"/>
            <a:ext cx="9186879" cy="4354408"/>
          </a:xfrm>
        </p:spPr>
        <p:txBody>
          <a:bodyPr/>
          <a:lstStyle/>
          <a:p>
            <a:pPr marL="130555" indent="0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c. </a:t>
            </a:r>
            <a:r>
              <a:rPr lang="en-GB" altLang="en-US" dirty="0" err="1"/>
              <a:t>Menyampaikan</a:t>
            </a:r>
            <a:r>
              <a:rPr lang="en-GB" altLang="en-US" dirty="0"/>
              <a:t> </a:t>
            </a:r>
            <a:r>
              <a:rPr lang="en-GB" altLang="en-US" dirty="0" err="1"/>
              <a:t>Rekomendasi</a:t>
            </a:r>
            <a:r>
              <a:rPr lang="en-GB" altLang="en-US" dirty="0"/>
              <a:t> </a:t>
            </a:r>
            <a:r>
              <a:rPr lang="en-GB" altLang="en-US" dirty="0" err="1"/>
              <a:t>kepada</a:t>
            </a:r>
            <a:r>
              <a:rPr lang="en-GB" altLang="en-US" dirty="0"/>
              <a:t> </a:t>
            </a:r>
            <a:r>
              <a:rPr lang="en-GB" altLang="en-US" dirty="0" err="1"/>
              <a:t>Pimpinan</a:t>
            </a:r>
            <a:r>
              <a:rPr lang="en-GB" altLang="en-US" dirty="0"/>
              <a:t> LAPI</a:t>
            </a:r>
          </a:p>
          <a:p>
            <a:pPr marL="545258">
              <a:buSzPct val="45000"/>
              <a:buFont typeface="Wingdings" pitchFamily="2" charset="2"/>
              <a:buChar char="v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Aktivitas</a:t>
            </a:r>
            <a:r>
              <a:rPr lang="en-GB" altLang="en-US" dirty="0"/>
              <a:t>: Menyusun </a:t>
            </a:r>
            <a:r>
              <a:rPr lang="en-GB" altLang="en-US" dirty="0" err="1"/>
              <a:t>laporan</a:t>
            </a:r>
            <a:r>
              <a:rPr lang="en-GB" altLang="en-US" dirty="0"/>
              <a:t> assessment yang </a:t>
            </a:r>
            <a:r>
              <a:rPr lang="en-GB" altLang="en-US" dirty="0" err="1"/>
              <a:t>komprehensif</a:t>
            </a:r>
            <a:r>
              <a:rPr lang="en-GB" altLang="en-US" dirty="0"/>
              <a:t>, </a:t>
            </a:r>
            <a:r>
              <a:rPr lang="en-GB" altLang="en-US" dirty="0" err="1"/>
              <a:t>objektif</a:t>
            </a:r>
            <a:r>
              <a:rPr lang="en-GB" altLang="en-US" dirty="0"/>
              <a:t>, dan </a:t>
            </a:r>
            <a:r>
              <a:rPr lang="en-GB" altLang="en-US" dirty="0" err="1"/>
              <a:t>berbasis</a:t>
            </a:r>
            <a:r>
              <a:rPr lang="en-GB" altLang="en-US" dirty="0"/>
              <a:t> </a:t>
            </a:r>
            <a:r>
              <a:rPr lang="en-GB" altLang="en-US" dirty="0" err="1"/>
              <a:t>bukti</a:t>
            </a:r>
            <a:r>
              <a:rPr lang="en-GB" altLang="en-US" dirty="0"/>
              <a:t>.</a:t>
            </a:r>
          </a:p>
          <a:p>
            <a:pPr marL="545258">
              <a:buSzPct val="45000"/>
              <a:buFont typeface="Wingdings" pitchFamily="2" charset="2"/>
              <a:buChar char="v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Output: </a:t>
            </a:r>
            <a:r>
              <a:rPr lang="en-GB" altLang="en-US" dirty="0" err="1"/>
              <a:t>Rekomendasi</a:t>
            </a:r>
            <a:r>
              <a:rPr lang="en-GB" altLang="en-US" dirty="0"/>
              <a:t> yang </a:t>
            </a:r>
            <a:r>
              <a:rPr lang="en-GB" altLang="en-US" dirty="0" err="1"/>
              <a:t>disertai</a:t>
            </a:r>
            <a:r>
              <a:rPr lang="en-GB" altLang="en-US" dirty="0"/>
              <a:t> </a:t>
            </a:r>
            <a:r>
              <a:rPr lang="en-GB" altLang="en-US" dirty="0" err="1"/>
              <a:t>dengan</a:t>
            </a:r>
            <a:r>
              <a:rPr lang="en-GB" altLang="en-US" dirty="0"/>
              <a:t> </a:t>
            </a:r>
            <a:r>
              <a:rPr lang="en-GB" altLang="en-US" dirty="0" err="1"/>
              <a:t>argumentasi</a:t>
            </a:r>
            <a:r>
              <a:rPr lang="en-GB" altLang="en-US" dirty="0"/>
              <a:t> yang </a:t>
            </a:r>
            <a:r>
              <a:rPr lang="en-GB" altLang="en-US" dirty="0" err="1"/>
              <a:t>kuat</a:t>
            </a:r>
            <a:r>
              <a:rPr lang="en-GB" altLang="en-US" dirty="0"/>
              <a:t> </a:t>
            </a:r>
            <a:r>
              <a:rPr lang="en-GB" altLang="en-US" dirty="0" err="1"/>
              <a:t>atas</a:t>
            </a:r>
            <a:r>
              <a:rPr lang="en-GB" altLang="en-US" dirty="0"/>
              <a:t> </a:t>
            </a:r>
            <a:r>
              <a:rPr lang="en-GB" altLang="en-US" dirty="0" err="1"/>
              <a:t>temuan</a:t>
            </a:r>
            <a:r>
              <a:rPr lang="en-GB" altLang="en-US" dirty="0"/>
              <a:t> </a:t>
            </a:r>
            <a:r>
              <a:rPr lang="en-GB" altLang="en-US" dirty="0" err="1"/>
              <a:t>kekuatan</a:t>
            </a:r>
            <a:r>
              <a:rPr lang="en-GB" altLang="en-US" dirty="0"/>
              <a:t> dan </a:t>
            </a:r>
            <a:r>
              <a:rPr lang="en-GB" altLang="en-US" dirty="0" err="1"/>
              <a:t>kelemahan</a:t>
            </a:r>
            <a:r>
              <a:rPr lang="en-GB" altLang="en-US" dirty="0"/>
              <a:t>.</a:t>
            </a:r>
          </a:p>
          <a:p>
            <a:pPr marL="545258">
              <a:buSzPct val="45000"/>
              <a:buFont typeface="Wingdings" pitchFamily="2" charset="2"/>
              <a:buChar char="v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Tujuan: </a:t>
            </a:r>
            <a:r>
              <a:rPr lang="en-GB" altLang="en-US" dirty="0" err="1"/>
              <a:t>Memberikan</a:t>
            </a:r>
            <a:r>
              <a:rPr lang="en-GB" altLang="en-US" dirty="0"/>
              <a:t> </a:t>
            </a:r>
            <a:r>
              <a:rPr lang="en-GB" altLang="en-US" dirty="0" err="1"/>
              <a:t>dasar</a:t>
            </a:r>
            <a:r>
              <a:rPr lang="en-GB" altLang="en-US" dirty="0"/>
              <a:t> yang solid </a:t>
            </a:r>
            <a:r>
              <a:rPr lang="en-GB" altLang="en-US" dirty="0" err="1"/>
              <a:t>bagi</a:t>
            </a:r>
            <a:r>
              <a:rPr lang="en-GB" altLang="en-US" dirty="0"/>
              <a:t> </a:t>
            </a:r>
            <a:r>
              <a:rPr lang="en-GB" altLang="en-US" dirty="0" err="1"/>
              <a:t>pimpinan</a:t>
            </a:r>
            <a:r>
              <a:rPr lang="en-GB" altLang="en-US" dirty="0"/>
              <a:t> LAPI </a:t>
            </a:r>
            <a:r>
              <a:rPr lang="en-GB" altLang="en-US" dirty="0" err="1"/>
              <a:t>untuk</a:t>
            </a:r>
            <a:r>
              <a:rPr lang="en-GB" altLang="en-US" dirty="0"/>
              <a:t> </a:t>
            </a:r>
            <a:r>
              <a:rPr lang="en-GB" altLang="en-US" dirty="0" err="1"/>
              <a:t>mengambil</a:t>
            </a:r>
            <a:r>
              <a:rPr lang="en-GB" altLang="en-US" dirty="0"/>
              <a:t> </a:t>
            </a:r>
            <a:r>
              <a:rPr lang="en-GB" altLang="en-US" dirty="0" err="1"/>
              <a:t>keputusan</a:t>
            </a:r>
            <a:r>
              <a:rPr lang="en-GB" altLang="en-US" dirty="0"/>
              <a:t> </a:t>
            </a:r>
            <a:r>
              <a:rPr lang="en-GB" altLang="en-US" dirty="0" err="1"/>
              <a:t>akhir</a:t>
            </a:r>
            <a:r>
              <a:rPr lang="en-GB" altLang="en-US" dirty="0"/>
              <a:t> yang </a:t>
            </a:r>
            <a:r>
              <a:rPr lang="en-GB" altLang="en-US" dirty="0" err="1"/>
              <a:t>independen</a:t>
            </a:r>
            <a:r>
              <a:rPr lang="en-GB" altLang="en-US" dirty="0"/>
              <a:t> dan </a:t>
            </a:r>
            <a:r>
              <a:rPr lang="en-GB" altLang="en-US" dirty="0" err="1"/>
              <a:t>akuntabel</a:t>
            </a:r>
            <a:r>
              <a:rPr lang="en-GB" altLang="en-US" dirty="0"/>
              <a:t>.</a:t>
            </a:r>
          </a:p>
        </p:txBody>
      </p:sp>
      <p:pic>
        <p:nvPicPr>
          <p:cNvPr id="55299" name="Picture 2" descr="A hand writing a word on a white board&#10;&#10;AI-generated content may be incorrect.">
            <a:extLst>
              <a:ext uri="{FF2B5EF4-FFF2-40B4-BE49-F238E27FC236}">
                <a16:creationId xmlns:a16="http://schemas.microsoft.com/office/drawing/2014/main" id="{AF06033D-0774-5EB9-A586-3B02D01D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855" y="2818462"/>
            <a:ext cx="3079572" cy="20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3">
            <a:extLst>
              <a:ext uri="{FF2B5EF4-FFF2-40B4-BE49-F238E27FC236}">
                <a16:creationId xmlns:a16="http://schemas.microsoft.com/office/drawing/2014/main" id="{4A814F34-BD33-A026-B761-CFC5CB8F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923" y="4872790"/>
            <a:ext cx="2879899" cy="4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6"/>
              </a:spcBef>
              <a:spcAft>
                <a:spcPts val="16"/>
              </a:spcAft>
              <a:buClr>
                <a:srgbClr val="000000"/>
              </a:buClr>
              <a:buSzPct val="100000"/>
            </a:pPr>
            <a:r>
              <a:rPr lang="en-US" altLang="en-US" sz="1088">
                <a:hlinkClick r:id="rId4" tooltip="https://www.thebluediamondgallery.com/handwriting/r/recommended.html"/>
              </a:rPr>
              <a:t>This Photo</a:t>
            </a:r>
            <a:r>
              <a:rPr lang="en-US" altLang="en-US" sz="1088"/>
              <a:t> by Unknown Author is licensed under </a:t>
            </a:r>
            <a:r>
              <a:rPr lang="en-US" altLang="en-US" sz="1088">
                <a:hlinkClick r:id="rId5" tooltip="https://creativecommons.org/licenses/by-sa/3.0/"/>
              </a:rPr>
              <a:t>CC BY-SA</a:t>
            </a:r>
            <a:endParaRPr lang="en-US" altLang="en-US" sz="1088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B05781AF-61F5-963B-F563-5861A5522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991" y="446135"/>
            <a:ext cx="10884100" cy="1198038"/>
          </a:xfrm>
        </p:spPr>
        <p:txBody>
          <a:bodyPr vert="horz" lIns="91440" tIns="35480" rIns="91440" bIns="45720" rtlCol="0" anchor="ctr">
            <a:noAutofit/>
          </a:bodyPr>
          <a:lstStyle/>
          <a:p>
            <a: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GB" altLang="en-US" dirty="0"/>
              <a:t>ETIKA &amp; LARANGAN ASESOR </a:t>
            </a:r>
            <a:br>
              <a:rPr lang="en-GB" altLang="en-US" dirty="0"/>
            </a:br>
            <a:r>
              <a:rPr lang="en-GB" altLang="en-US" dirty="0"/>
              <a:t>(Pasal 13 </a:t>
            </a:r>
            <a:r>
              <a:rPr lang="en-GB" altLang="en-US" dirty="0" err="1"/>
              <a:t>PerBRIN</a:t>
            </a:r>
            <a:r>
              <a:rPr lang="en-GB" altLang="en-US" dirty="0"/>
              <a:t> 37/2022)-1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542923D-A472-B452-3B2E-1DEAD34D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2992" y="1741379"/>
            <a:ext cx="8228832" cy="4354408"/>
          </a:xfrm>
        </p:spPr>
        <p:txBody>
          <a:bodyPr/>
          <a:lstStyle/>
          <a:p>
            <a:pPr marL="130555" indent="0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Seorang</a:t>
            </a:r>
            <a:r>
              <a:rPr lang="en-GB" altLang="en-US" dirty="0"/>
              <a:t> </a:t>
            </a:r>
            <a:r>
              <a:rPr lang="en-GB" altLang="en-US" dirty="0" err="1"/>
              <a:t>Asesor</a:t>
            </a:r>
            <a:r>
              <a:rPr lang="en-GB" altLang="en-US" dirty="0"/>
              <a:t> DILARANG </a:t>
            </a:r>
            <a:r>
              <a:rPr lang="en-GB" altLang="en-US" dirty="0" err="1"/>
              <a:t>untuk</a:t>
            </a:r>
            <a:r>
              <a:rPr lang="en-GB" altLang="en-US" dirty="0"/>
              <a:t>:</a:t>
            </a:r>
          </a:p>
          <a:p>
            <a:pPr marL="130555" indent="0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/>
              <a:t>a. </a:t>
            </a:r>
            <a:r>
              <a:rPr lang="en-GB" altLang="en-US" dirty="0" err="1"/>
              <a:t>Merangkap</a:t>
            </a:r>
            <a:r>
              <a:rPr lang="en-GB" altLang="en-US" dirty="0"/>
              <a:t> </a:t>
            </a:r>
            <a:r>
              <a:rPr lang="en-GB" altLang="en-US" dirty="0" err="1"/>
              <a:t>sebagai</a:t>
            </a:r>
            <a:r>
              <a:rPr lang="en-GB" altLang="en-US" dirty="0"/>
              <a:t> </a:t>
            </a:r>
            <a:r>
              <a:rPr lang="en-GB" altLang="en-US" dirty="0" err="1"/>
              <a:t>Pengelola</a:t>
            </a:r>
            <a:r>
              <a:rPr lang="en-GB" altLang="en-US" dirty="0"/>
              <a:t> pada </a:t>
            </a:r>
            <a:r>
              <a:rPr lang="en-GB" altLang="en-US" dirty="0" err="1"/>
              <a:t>Penerbit</a:t>
            </a:r>
            <a:r>
              <a:rPr lang="en-GB" altLang="en-US" dirty="0"/>
              <a:t> yang Dinilai</a:t>
            </a:r>
          </a:p>
          <a:p>
            <a:pPr marL="545258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Prinsip</a:t>
            </a:r>
            <a:r>
              <a:rPr lang="en-GB" altLang="en-US" dirty="0"/>
              <a:t> Etika: </a:t>
            </a:r>
            <a:r>
              <a:rPr lang="en-GB" altLang="en-US" dirty="0" err="1"/>
              <a:t>Menghindari</a:t>
            </a:r>
            <a:r>
              <a:rPr lang="en-GB" altLang="en-US" dirty="0"/>
              <a:t> </a:t>
            </a:r>
            <a:r>
              <a:rPr lang="en-GB" altLang="en-US" dirty="0" err="1"/>
              <a:t>Konflik</a:t>
            </a:r>
            <a:r>
              <a:rPr lang="en-GB" altLang="en-US" dirty="0"/>
              <a:t> </a:t>
            </a:r>
            <a:r>
              <a:rPr lang="en-GB" altLang="en-US" dirty="0" err="1"/>
              <a:t>Kepentingan</a:t>
            </a:r>
            <a:r>
              <a:rPr lang="en-GB" altLang="en-US" dirty="0"/>
              <a:t> (Avoidance of Conflict of Interest).</a:t>
            </a:r>
          </a:p>
          <a:p>
            <a:pPr marL="545258">
              <a:buSzPct val="4500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  <a:defRPr/>
            </a:pPr>
            <a:r>
              <a:rPr lang="en-GB" altLang="en-US" dirty="0" err="1"/>
              <a:t>Cakupan</a:t>
            </a:r>
            <a:r>
              <a:rPr lang="en-GB" altLang="en-US" dirty="0"/>
              <a:t>: </a:t>
            </a:r>
            <a:r>
              <a:rPr lang="en-GB" altLang="en-US" dirty="0" err="1"/>
              <a:t>Larangan</a:t>
            </a:r>
            <a:r>
              <a:rPr lang="en-GB" altLang="en-US" dirty="0"/>
              <a:t> </a:t>
            </a:r>
            <a:r>
              <a:rPr lang="en-GB" altLang="en-US" dirty="0" err="1"/>
              <a:t>mencakup</a:t>
            </a:r>
            <a:r>
              <a:rPr lang="en-GB" altLang="en-US" dirty="0"/>
              <a:t> </a:t>
            </a:r>
            <a:r>
              <a:rPr lang="en-GB" altLang="en-US" dirty="0" err="1"/>
              <a:t>segala</a:t>
            </a:r>
            <a:r>
              <a:rPr lang="en-GB" altLang="en-US" dirty="0"/>
              <a:t> </a:t>
            </a:r>
            <a:r>
              <a:rPr lang="en-GB" altLang="en-US" dirty="0" err="1"/>
              <a:t>bentuk</a:t>
            </a:r>
            <a:r>
              <a:rPr lang="en-GB" altLang="en-US" dirty="0"/>
              <a:t> </a:t>
            </a:r>
            <a:r>
              <a:rPr lang="en-GB" altLang="en-US" dirty="0" err="1"/>
              <a:t>keikutsertaan</a:t>
            </a:r>
            <a:r>
              <a:rPr lang="en-GB" altLang="en-US" dirty="0"/>
              <a:t> </a:t>
            </a:r>
            <a:r>
              <a:rPr lang="en-GB" altLang="en-US" dirty="0" err="1"/>
              <a:t>dalam</a:t>
            </a:r>
            <a:r>
              <a:rPr lang="en-GB" altLang="en-US" dirty="0"/>
              <a:t> </a:t>
            </a:r>
            <a:r>
              <a:rPr lang="en-GB" altLang="en-US" dirty="0" err="1"/>
              <a:t>kepemilikan</a:t>
            </a:r>
            <a:r>
              <a:rPr lang="en-GB" altLang="en-US" dirty="0"/>
              <a:t>, </a:t>
            </a:r>
            <a:r>
              <a:rPr lang="en-GB" altLang="en-US" dirty="0" err="1"/>
              <a:t>pengelolaan</a:t>
            </a:r>
            <a:r>
              <a:rPr lang="en-GB" altLang="en-US" dirty="0"/>
              <a:t>, dewan </a:t>
            </a:r>
            <a:r>
              <a:rPr lang="en-GB" altLang="en-US" dirty="0" err="1"/>
              <a:t>redaksi</a:t>
            </a:r>
            <a:r>
              <a:rPr lang="en-GB" altLang="en-US" dirty="0"/>
              <a:t>, </a:t>
            </a:r>
            <a:r>
              <a:rPr lang="en-GB" altLang="en-US" dirty="0" err="1"/>
              <a:t>atau</a:t>
            </a:r>
            <a:r>
              <a:rPr lang="en-GB" altLang="en-US" dirty="0"/>
              <a:t> </a:t>
            </a:r>
            <a:r>
              <a:rPr lang="en-GB" altLang="en-US" dirty="0" err="1"/>
              <a:t>hubungan</a:t>
            </a:r>
            <a:r>
              <a:rPr lang="en-GB" altLang="en-US" dirty="0"/>
              <a:t> </a:t>
            </a:r>
            <a:r>
              <a:rPr lang="en-GB" altLang="en-US" dirty="0" err="1"/>
              <a:t>kepegawaian</a:t>
            </a:r>
            <a:r>
              <a:rPr lang="en-GB" altLang="en-US" dirty="0"/>
              <a:t> yang </a:t>
            </a:r>
            <a:r>
              <a:rPr lang="en-GB" altLang="en-US" dirty="0" err="1"/>
              <a:t>dapat</a:t>
            </a:r>
            <a:r>
              <a:rPr lang="en-GB" altLang="en-US" dirty="0"/>
              <a:t> </a:t>
            </a:r>
            <a:r>
              <a:rPr lang="en-GB" altLang="en-US" dirty="0" err="1"/>
              <a:t>mengganggu</a:t>
            </a:r>
            <a:r>
              <a:rPr lang="en-GB" altLang="en-US" dirty="0"/>
              <a:t> </a:t>
            </a:r>
            <a:r>
              <a:rPr lang="en-GB" altLang="en-US" dirty="0" err="1"/>
              <a:t>objektivitas</a:t>
            </a:r>
            <a:r>
              <a:rPr lang="en-GB" altLang="en-US" dirty="0"/>
              <a:t>.</a:t>
            </a:r>
          </a:p>
        </p:txBody>
      </p:sp>
      <p:pic>
        <p:nvPicPr>
          <p:cNvPr id="57347" name="Picture 2" descr="A red and white sign&#10;&#10;AI-generated content may be incorrect.">
            <a:extLst>
              <a:ext uri="{FF2B5EF4-FFF2-40B4-BE49-F238E27FC236}">
                <a16:creationId xmlns:a16="http://schemas.microsoft.com/office/drawing/2014/main" id="{AEA369AA-43B1-9A13-5412-7B980304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649" y="2296239"/>
            <a:ext cx="2743583" cy="27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771</Words>
  <Application>Microsoft Macintosh PowerPoint</Application>
  <PresentationFormat>Widescreen</PresentationFormat>
  <Paragraphs>83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Tema Office</vt:lpstr>
      <vt:lpstr>TUGAS DAN ETIKA ASESOR AKREDITASI PENERBIT ILMIAH</vt:lpstr>
      <vt:lpstr>Perkenalan (1)</vt:lpstr>
      <vt:lpstr>Perkenalan (2)</vt:lpstr>
      <vt:lpstr>TUJUAN PEMBELAJARAN</vt:lpstr>
      <vt:lpstr>Peran Penting Asesor</vt:lpstr>
      <vt:lpstr>TUGAS ASESOR  (Pasal 12 PerBRIN 37/2022)-1</vt:lpstr>
      <vt:lpstr>TUGAS ASESOR  (Pasal 12 PerBRIN 37/2022)-2</vt:lpstr>
      <vt:lpstr>TUGAS ASESOR  (Pasal 12 PerBRIN 37/2022)-3</vt:lpstr>
      <vt:lpstr>ETIKA &amp; LARANGAN ASESOR  (Pasal 13 PerBRIN 37/2022)-1</vt:lpstr>
      <vt:lpstr>ETIKA &amp; LARANGAN ASESOR  (Pasal 13 PerBRIN 37/2022)-2</vt:lpstr>
      <vt:lpstr>ETIKA &amp; LARANGAN ASESOR  (Pasal 13 PerBRIN 37/2022)-3</vt:lpstr>
      <vt:lpstr>Prinsip Etika Asesor yang Diadopsi dari Good Practices Internasional</vt:lpstr>
      <vt:lpstr>Prinsip Etika Asesor yang Diadopsi dari Good Practices Internasional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PUSDIKLAT WI8</dc:creator>
  <cp:lastModifiedBy>sudi1</cp:lastModifiedBy>
  <cp:revision>33</cp:revision>
  <dcterms:created xsi:type="dcterms:W3CDTF">2024-02-06T03:37:00Z</dcterms:created>
  <dcterms:modified xsi:type="dcterms:W3CDTF">2025-09-03T08:22:10Z</dcterms:modified>
</cp:coreProperties>
</file>