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147375631" r:id="rId2"/>
    <p:sldId id="257" r:id="rId3"/>
    <p:sldId id="268" r:id="rId4"/>
    <p:sldId id="258" r:id="rId5"/>
    <p:sldId id="259" r:id="rId6"/>
    <p:sldId id="260" r:id="rId7"/>
    <p:sldId id="2147375632" r:id="rId8"/>
    <p:sldId id="2147375646" r:id="rId9"/>
    <p:sldId id="2147375633" r:id="rId10"/>
    <p:sldId id="261" r:id="rId11"/>
    <p:sldId id="2147375638" r:id="rId12"/>
    <p:sldId id="2147375637" r:id="rId13"/>
    <p:sldId id="2147375634" r:id="rId14"/>
    <p:sldId id="2147375647" r:id="rId15"/>
    <p:sldId id="262" r:id="rId16"/>
    <p:sldId id="2147375648" r:id="rId17"/>
    <p:sldId id="2147375639" r:id="rId18"/>
    <p:sldId id="2147375640" r:id="rId19"/>
    <p:sldId id="2147375649" r:id="rId20"/>
    <p:sldId id="263" r:id="rId21"/>
    <p:sldId id="2147375650" r:id="rId22"/>
    <p:sldId id="2147375641" r:id="rId23"/>
    <p:sldId id="2147375643" r:id="rId24"/>
    <p:sldId id="2147375651" r:id="rId25"/>
    <p:sldId id="2147375642" r:id="rId26"/>
    <p:sldId id="2147375652" r:id="rId27"/>
    <p:sldId id="264" r:id="rId28"/>
    <p:sldId id="2147375659" r:id="rId29"/>
    <p:sldId id="2147375653" r:id="rId30"/>
    <p:sldId id="2147375655" r:id="rId31"/>
    <p:sldId id="2147375656" r:id="rId32"/>
    <p:sldId id="2147375657" r:id="rId33"/>
    <p:sldId id="2147375658" r:id="rId34"/>
    <p:sldId id="2147375654" r:id="rId35"/>
    <p:sldId id="2147375661" r:id="rId36"/>
    <p:sldId id="2147375662" r:id="rId37"/>
    <p:sldId id="2147375660" r:id="rId38"/>
    <p:sldId id="2147375663" r:id="rId39"/>
    <p:sldId id="2147375666" r:id="rId40"/>
    <p:sldId id="2147375667" r:id="rId41"/>
    <p:sldId id="2147375664" r:id="rId42"/>
    <p:sldId id="2147375665" r:id="rId43"/>
    <p:sldId id="2147375668" r:id="rId44"/>
    <p:sldId id="2147375669" r:id="rId45"/>
    <p:sldId id="2147375673" r:id="rId46"/>
    <p:sldId id="2147375671" r:id="rId47"/>
    <p:sldId id="2147375672" r:id="rId48"/>
    <p:sldId id="2147375670" r:id="rId49"/>
    <p:sldId id="2147375675" r:id="rId50"/>
    <p:sldId id="2147375674" r:id="rId51"/>
    <p:sldId id="2147375676" r:id="rId52"/>
    <p:sldId id="2147375677" r:id="rId53"/>
    <p:sldId id="2147375678" r:id="rId54"/>
    <p:sldId id="2147375679" r:id="rId55"/>
    <p:sldId id="2147375680" r:id="rId56"/>
    <p:sldId id="2147375681" r:id="rId57"/>
    <p:sldId id="2147375682" r:id="rId58"/>
    <p:sldId id="2147375683" r:id="rId59"/>
    <p:sldId id="2147375684" r:id="rId60"/>
    <p:sldId id="2147375685" r:id="rId61"/>
    <p:sldId id="2147375686" r:id="rId62"/>
    <p:sldId id="267" r:id="rId63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B31312"/>
    <a:srgbClr val="2B2A4C"/>
    <a:srgbClr val="FFFFFF"/>
    <a:srgbClr val="E8EAEB"/>
    <a:srgbClr val="EEE2DE"/>
    <a:srgbClr val="A20E20"/>
    <a:srgbClr val="2A2E3A"/>
    <a:srgbClr val="EC2425"/>
    <a:srgbClr val="EA9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9" autoAdjust="0"/>
    <p:restoredTop sz="94718"/>
  </p:normalViewPr>
  <p:slideViewPr>
    <p:cSldViewPr snapToGrid="0">
      <p:cViewPr varScale="1">
        <p:scale>
          <a:sx n="117" d="100"/>
          <a:sy n="117" d="100"/>
        </p:scale>
        <p:origin x="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21901-E1AB-483E-8750-973965D6DA4F}" type="datetimeFigureOut">
              <a:rPr lang="en-ID" smtClean="0"/>
              <a:t>03/09/25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AE10B-BE48-411B-96C7-B05DAB2758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244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>
            <a:extLst>
              <a:ext uri="{FF2B5EF4-FFF2-40B4-BE49-F238E27FC236}">
                <a16:creationId xmlns:a16="http://schemas.microsoft.com/office/drawing/2014/main" id="{C27C4399-3FB3-B4F2-2194-9C2EA7AC00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F1CDDA7D-FDC5-F54A-B6D6-EC4C817FE4CF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2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4035" name="Text Box 1">
            <a:extLst>
              <a:ext uri="{FF2B5EF4-FFF2-40B4-BE49-F238E27FC236}">
                <a16:creationId xmlns:a16="http://schemas.microsoft.com/office/drawing/2014/main" id="{A11D02D6-067E-D011-4002-269D093D09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8FD303D2-A160-03C0-278A-4E2EDFCBB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955D66-30A8-E3B6-CAD5-43B09C407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698D3247-7527-8EC4-C34A-69D8E4D4AC6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A2BB72B-A479-564A-8F8C-6795D8EC9A86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13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FFAB60B1-3A5D-BE3E-C9DF-9D7A058C45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0884D728-33B3-1D34-26C3-BB8594C98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16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>
            <a:extLst>
              <a:ext uri="{FF2B5EF4-FFF2-40B4-BE49-F238E27FC236}">
                <a16:creationId xmlns:a16="http://schemas.microsoft.com/office/drawing/2014/main" id="{5879E013-1229-9C30-97C5-72B6C22C46F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17860F03-6DFD-B04F-86B2-D43710A08B0A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15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EAFEA27C-EC1A-36C5-17B8-7CA23D7F7B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1DBC9DAF-6AC2-C0B9-1D52-C94D55A79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9030F9-B78D-E03F-DD23-6A5CA9F0A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>
            <a:extLst>
              <a:ext uri="{FF2B5EF4-FFF2-40B4-BE49-F238E27FC236}">
                <a16:creationId xmlns:a16="http://schemas.microsoft.com/office/drawing/2014/main" id="{162D23AB-369F-BFDA-B58F-FA3573146C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17860F03-6DFD-B04F-86B2-D43710A08B0A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17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99D09E9A-78C1-A347-DCEF-A470751EF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9734037D-C152-5D53-B350-71F5CE475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545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>
            <a:extLst>
              <a:ext uri="{FF2B5EF4-FFF2-40B4-BE49-F238E27FC236}">
                <a16:creationId xmlns:a16="http://schemas.microsoft.com/office/drawing/2014/main" id="{2D0636D4-7494-B3BE-B4D0-5215D66355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0E74EA57-392A-C34D-9E21-2D8BA0D36D3D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20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id="{83D3E2A3-2254-70C5-7E45-119C6F0ED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5D8B34B7-556F-46FF-E37F-6370F26BD1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AD51C668-40A4-3DEB-38F0-5B295A138D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87B15D4-3B38-EE4F-B184-4DDDEC8C3B2D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27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F4C86EC8-EEFF-1486-ECD0-E1F1557A7B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46C49859-F21F-D147-143B-50A73258C3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DBE214-1FBD-BDCB-17C6-6CE4CF1F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BAEEA27A-24A5-D1B2-B58E-A87FC1B7D5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87B15D4-3B38-EE4F-B184-4DDDEC8C3B2D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34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4E18E0EE-BE54-4E86-C721-3B0A5E2360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4AE2F8A0-2F67-D05B-7114-C40C0EB582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597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214497-7459-BCFB-3E7E-71351E148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F5A4EB33-248F-9A0F-1CE9-AAAFC50D51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87B15D4-3B38-EE4F-B184-4DDDEC8C3B2D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38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E2C139DD-147A-3377-1E39-0B5B0380F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C2D476E5-C10E-32D0-48CC-50392F65B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259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766A19-C06A-AE04-5D26-BF9C4CD4A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9369DD99-5EE8-E8F4-9FBB-ABABF65C09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87B15D4-3B38-EE4F-B184-4DDDEC8C3B2D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41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19946ED8-06D0-B9AC-5AF4-98598E4676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CAC27F91-1B7E-8CFB-FA05-5351C5446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507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FB2FA0-9C6F-F32B-02DB-76D8BE058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A7306F50-EEF9-37D6-40D1-8D632D88EE2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87B15D4-3B38-EE4F-B184-4DDDEC8C3B2D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43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4F7C334A-FA88-6E63-A455-12372959FE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EC8F5A7-E3E4-9195-5A2A-652697436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042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DF03DB-DB76-DA61-73A1-2256366FB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18D60B9F-A414-E676-8CF6-DCD15516E6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87B15D4-3B38-EE4F-B184-4DDDEC8C3B2D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48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EF7166D4-9A92-B2EB-0C45-608B227FEB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8640D2C7-CB08-4C63-1522-C3E156D21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45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DDA40859-615B-6B2A-DCE6-1DC6F6DD66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3CB4AEBA-0EF6-9A43-9924-F148788E9AC5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3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6083" name="Text Box 1">
            <a:extLst>
              <a:ext uri="{FF2B5EF4-FFF2-40B4-BE49-F238E27FC236}">
                <a16:creationId xmlns:a16="http://schemas.microsoft.com/office/drawing/2014/main" id="{E7421F34-FF25-8BAD-9670-B6D461FFB0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7D985CAA-2258-D729-E9D4-53DFD8147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E68474-1D86-04E9-6677-9307F2B9F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F32A19BD-FF47-4D2A-AFE2-E3A306B64F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87B15D4-3B38-EE4F-B184-4DDDEC8C3B2D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50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89CFA11B-3393-C6D0-2775-4F93D23BB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124D5592-741B-4834-9ED1-F201AD051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873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E3CCD-F71F-0379-4622-5B837C3B6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C013E5D5-613B-7156-7179-92616CB3FC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87B15D4-3B38-EE4F-B184-4DDDEC8C3B2D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60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B85CF795-5569-614B-23E0-BE3359FC4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46ED89E7-D84C-5C68-09A7-BF4296DFD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962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DBE015-23BE-2C66-DABD-7D4477C6C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5D3DBCB8-9A88-66C5-77B9-C7BB28EF09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87B15D4-3B38-EE4F-B184-4DDDEC8C3B2D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61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56EF4A9E-C655-F6B3-523A-D579ED58CC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0C64FE70-B240-D7D2-885F-D9CAA0F1B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877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>
            <a:extLst>
              <a:ext uri="{FF2B5EF4-FFF2-40B4-BE49-F238E27FC236}">
                <a16:creationId xmlns:a16="http://schemas.microsoft.com/office/drawing/2014/main" id="{C9F84877-E4E5-A177-DA28-4B75667385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CB52104D-5E61-FF41-A64F-ABC7AF3C4FC9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62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451EAD83-1904-D761-551C-C89905E837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A546BA9D-D85B-9EB6-4C79-D32089056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3F9ADF3B-1C53-AA63-C5CE-529B35B91D9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C42358FC-BF59-3243-BB54-6BACA639AB49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4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id="{290B03B6-B33E-6924-49A4-C532B93D0F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529F771D-1725-123A-D434-6AFA55594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:a16="http://schemas.microsoft.com/office/drawing/2014/main" id="{06C7DE06-98EE-9763-B02D-2D165DC7BF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DB02370D-C5C2-3B49-95C8-8931F2826A05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5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BBD3271C-1619-0ECD-C8E5-7FD50A48E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02493D2A-CE5A-46A0-B097-7F28FEBC3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>
            <a:extLst>
              <a:ext uri="{FF2B5EF4-FFF2-40B4-BE49-F238E27FC236}">
                <a16:creationId xmlns:a16="http://schemas.microsoft.com/office/drawing/2014/main" id="{096BB587-C6D4-EB2F-855F-44C58FDB8DB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0794476-9B9C-D545-B214-FFBC5DCE95F8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6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361400F0-0568-DFD1-24D9-5D473E98BC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850B878-BDE4-0253-F6EE-A732BAEA17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1AFC7C-1DDF-3D0F-F180-411DEECE0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AC38696F-B719-2D7A-A764-70335A023D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A2BB72B-A479-564A-8F8C-6795D8EC9A86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9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D7795A16-B577-39F5-4F0C-BE1CDFCFE5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939E305C-2168-6604-0E1A-C0CC1B296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936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68BE9B2E-6E4D-AAFD-5102-875DE3D0CD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A2BB72B-A479-564A-8F8C-6795D8EC9A86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10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4C4A0C8C-4883-F57D-9932-B97FCD09A5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3572B1D5-62B3-6FA8-44C2-4F76C09B3B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C27FAA-2885-B941-0627-3C74CAEFB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304C8687-9BE4-8559-B1B4-C496AC2065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A2BB72B-A479-564A-8F8C-6795D8EC9A86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11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CCFD9BB2-1598-5D71-A056-0777180FD7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93AA66B2-D31C-A8F1-E25F-6617FE10B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22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4436F-F71E-7041-BF8E-3D86D36C2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A0173382-22D5-9DC4-C5A2-A40F2D51A3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A2BB72B-A479-564A-8F8C-6795D8EC9A86}" type="slidenum">
              <a:rPr lang="en-GB" altLang="en-US" sz="14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ts val="13"/>
                </a:spcBef>
              </a:pPr>
              <a:t>12</a:t>
            </a:fld>
            <a:endParaRPr lang="en-GB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F3ED8271-2EF3-E7EE-4C5E-FF7DE58D04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8FE48032-85A9-4847-660F-957F1E6245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878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3353A65-687C-87DB-F0BE-678173505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504" y="1443366"/>
            <a:ext cx="6538452" cy="2387600"/>
          </a:xfrm>
        </p:spPr>
        <p:txBody>
          <a:bodyPr anchor="b"/>
          <a:lstStyle>
            <a:lvl1pPr algn="ctr">
              <a:defRPr sz="6000" b="1">
                <a:solidFill>
                  <a:srgbClr val="2A2E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Klik untuk mengedit gaya judul Master</a:t>
            </a:r>
          </a:p>
        </p:txBody>
      </p:sp>
      <p:pic>
        <p:nvPicPr>
          <p:cNvPr id="15" name="Gambar 14">
            <a:extLst>
              <a:ext uri="{FF2B5EF4-FFF2-40B4-BE49-F238E27FC236}">
                <a16:creationId xmlns:a16="http://schemas.microsoft.com/office/drawing/2014/main" id="{C52B39B1-192E-0B01-8726-D743D619A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4" y="131898"/>
            <a:ext cx="2293374" cy="884860"/>
          </a:xfrm>
          <a:prstGeom prst="rect">
            <a:avLst/>
          </a:prstGeom>
        </p:spPr>
      </p:pic>
      <p:grpSp>
        <p:nvGrpSpPr>
          <p:cNvPr id="30" name="Group 2">
            <a:extLst>
              <a:ext uri="{FF2B5EF4-FFF2-40B4-BE49-F238E27FC236}">
                <a16:creationId xmlns:a16="http://schemas.microsoft.com/office/drawing/2014/main" id="{76342CF4-C6C7-67F0-D8AA-3D3DA3D1F54F}"/>
              </a:ext>
            </a:extLst>
          </p:cNvPr>
          <p:cNvGrpSpPr/>
          <p:nvPr userDrawn="1"/>
        </p:nvGrpSpPr>
        <p:grpSpPr>
          <a:xfrm rot="10800000">
            <a:off x="5318460" y="1437"/>
            <a:ext cx="11482848" cy="5567604"/>
            <a:chOff x="0" y="0"/>
            <a:chExt cx="406400" cy="187305"/>
          </a:xfrm>
          <a:solidFill>
            <a:srgbClr val="002060"/>
          </a:solidFill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7F93558E-C59D-AAD3-9CE5-3E353E3B99D5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grpFill/>
          </p:spPr>
        </p:sp>
        <p:sp>
          <p:nvSpPr>
            <p:cNvPr id="35" name="TextBox 4">
              <a:extLst>
                <a:ext uri="{FF2B5EF4-FFF2-40B4-BE49-F238E27FC236}">
                  <a16:creationId xmlns:a16="http://schemas.microsoft.com/office/drawing/2014/main" id="{B4AF3791-75A3-A15D-C5FA-FE495D979CC1}"/>
                </a:ext>
              </a:extLst>
            </p:cNvPr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45" name="Gambar 44">
            <a:extLst>
              <a:ext uri="{FF2B5EF4-FFF2-40B4-BE49-F238E27FC236}">
                <a16:creationId xmlns:a16="http://schemas.microsoft.com/office/drawing/2014/main" id="{32F70A16-BE6C-94C2-FB3C-501DB7C5E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t="37131" r="24174" b="3721"/>
          <a:stretch/>
        </p:blipFill>
        <p:spPr>
          <a:xfrm flipH="1">
            <a:off x="6206405" y="1599497"/>
            <a:ext cx="7734546" cy="6700121"/>
          </a:xfrm>
          <a:prstGeom prst="chevron">
            <a:avLst/>
          </a:prstGeom>
        </p:spPr>
      </p:pic>
      <p:sp>
        <p:nvSpPr>
          <p:cNvPr id="40" name="Freeform 9">
            <a:extLst>
              <a:ext uri="{FF2B5EF4-FFF2-40B4-BE49-F238E27FC236}">
                <a16:creationId xmlns:a16="http://schemas.microsoft.com/office/drawing/2014/main" id="{4C21C9E4-2C54-502E-1FAB-CE0927BBE8AF}"/>
              </a:ext>
            </a:extLst>
          </p:cNvPr>
          <p:cNvSpPr/>
          <p:nvPr/>
        </p:nvSpPr>
        <p:spPr>
          <a:xfrm>
            <a:off x="6206405" y="4591689"/>
            <a:ext cx="4674127" cy="2266311"/>
          </a:xfrm>
          <a:custGeom>
            <a:avLst/>
            <a:gdLst/>
            <a:ahLst/>
            <a:cxnLst/>
            <a:rect l="l" t="t" r="r" b="b"/>
            <a:pathLst>
              <a:path w="406400" h="187305">
                <a:moveTo>
                  <a:pt x="203200" y="0"/>
                </a:moveTo>
                <a:lnTo>
                  <a:pt x="203200" y="0"/>
                </a:lnTo>
                <a:lnTo>
                  <a:pt x="406400" y="187305"/>
                </a:lnTo>
                <a:lnTo>
                  <a:pt x="0" y="187305"/>
                </a:lnTo>
                <a:lnTo>
                  <a:pt x="203200" y="0"/>
                </a:lnTo>
                <a:close/>
              </a:path>
            </a:pathLst>
          </a:custGeom>
          <a:solidFill>
            <a:srgbClr val="002060">
              <a:alpha val="48000"/>
            </a:srgbClr>
          </a:solidFill>
        </p:spPr>
      </p:sp>
      <p:sp>
        <p:nvSpPr>
          <p:cNvPr id="41" name="TextBox 10">
            <a:extLst>
              <a:ext uri="{FF2B5EF4-FFF2-40B4-BE49-F238E27FC236}">
                <a16:creationId xmlns:a16="http://schemas.microsoft.com/office/drawing/2014/main" id="{0A2F676A-EE48-6F29-F883-7763DBF7BE97}"/>
              </a:ext>
            </a:extLst>
          </p:cNvPr>
          <p:cNvSpPr txBox="1"/>
          <p:nvPr/>
        </p:nvSpPr>
        <p:spPr>
          <a:xfrm>
            <a:off x="5884663" y="4358016"/>
            <a:ext cx="1752798" cy="272730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100"/>
              </a:lnSpc>
            </a:pPr>
            <a:endParaRPr/>
          </a:p>
        </p:txBody>
      </p:sp>
      <p:grpSp>
        <p:nvGrpSpPr>
          <p:cNvPr id="50" name="Grup 49">
            <a:extLst>
              <a:ext uri="{FF2B5EF4-FFF2-40B4-BE49-F238E27FC236}">
                <a16:creationId xmlns:a16="http://schemas.microsoft.com/office/drawing/2014/main" id="{BE39520E-119E-724A-8C6D-56F42C7E8D1F}"/>
              </a:ext>
            </a:extLst>
          </p:cNvPr>
          <p:cNvGrpSpPr/>
          <p:nvPr userDrawn="1"/>
        </p:nvGrpSpPr>
        <p:grpSpPr>
          <a:xfrm>
            <a:off x="-4223916" y="-2269183"/>
            <a:ext cx="21201276" cy="9049679"/>
            <a:chOff x="-4223916" y="-2269183"/>
            <a:chExt cx="21201276" cy="9049679"/>
          </a:xfrm>
        </p:grpSpPr>
        <p:sp>
          <p:nvSpPr>
            <p:cNvPr id="48" name="Persegi Panjang 47">
              <a:extLst>
                <a:ext uri="{FF2B5EF4-FFF2-40B4-BE49-F238E27FC236}">
                  <a16:creationId xmlns:a16="http://schemas.microsoft.com/office/drawing/2014/main" id="{25A12034-7EF6-A005-BA73-152F6D522B7B}"/>
                </a:ext>
              </a:extLst>
            </p:cNvPr>
            <p:cNvSpPr/>
            <p:nvPr userDrawn="1"/>
          </p:nvSpPr>
          <p:spPr>
            <a:xfrm>
              <a:off x="-4223916" y="-2269183"/>
              <a:ext cx="21201276" cy="2258056"/>
            </a:xfrm>
            <a:prstGeom prst="rect">
              <a:avLst/>
            </a:prstGeom>
            <a:solidFill>
              <a:srgbClr val="E8EA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7" name="Persegi Panjang 46">
              <a:extLst>
                <a:ext uri="{FF2B5EF4-FFF2-40B4-BE49-F238E27FC236}">
                  <a16:creationId xmlns:a16="http://schemas.microsoft.com/office/drawing/2014/main" id="{7BCDA6C9-ED23-013E-0BB1-FDE3B5D7903B}"/>
                </a:ext>
              </a:extLst>
            </p:cNvPr>
            <p:cNvSpPr/>
            <p:nvPr userDrawn="1"/>
          </p:nvSpPr>
          <p:spPr>
            <a:xfrm>
              <a:off x="12193961" y="-77504"/>
              <a:ext cx="4783399" cy="6858000"/>
            </a:xfrm>
            <a:prstGeom prst="rect">
              <a:avLst/>
            </a:prstGeom>
            <a:solidFill>
              <a:srgbClr val="E8EA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51" name="Grup 50">
            <a:extLst>
              <a:ext uri="{FF2B5EF4-FFF2-40B4-BE49-F238E27FC236}">
                <a16:creationId xmlns:a16="http://schemas.microsoft.com/office/drawing/2014/main" id="{E5A94F44-4A1E-62FE-9C8F-4438E49E013A}"/>
              </a:ext>
            </a:extLst>
          </p:cNvPr>
          <p:cNvGrpSpPr/>
          <p:nvPr userDrawn="1"/>
        </p:nvGrpSpPr>
        <p:grpSpPr>
          <a:xfrm rot="10800000">
            <a:off x="-7006908" y="65413"/>
            <a:ext cx="21201276" cy="9049679"/>
            <a:chOff x="-4223916" y="-2269183"/>
            <a:chExt cx="21201276" cy="9049679"/>
          </a:xfrm>
        </p:grpSpPr>
        <p:sp>
          <p:nvSpPr>
            <p:cNvPr id="52" name="Persegi Panjang 51">
              <a:extLst>
                <a:ext uri="{FF2B5EF4-FFF2-40B4-BE49-F238E27FC236}">
                  <a16:creationId xmlns:a16="http://schemas.microsoft.com/office/drawing/2014/main" id="{545D8DF3-8A43-CC78-45A3-0223ADA23D9A}"/>
                </a:ext>
              </a:extLst>
            </p:cNvPr>
            <p:cNvSpPr/>
            <p:nvPr userDrawn="1"/>
          </p:nvSpPr>
          <p:spPr>
            <a:xfrm>
              <a:off x="-4223916" y="-2269183"/>
              <a:ext cx="21201276" cy="2258056"/>
            </a:xfrm>
            <a:prstGeom prst="rect">
              <a:avLst/>
            </a:prstGeom>
            <a:solidFill>
              <a:srgbClr val="E8EA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3" name="Persegi Panjang 52">
              <a:extLst>
                <a:ext uri="{FF2B5EF4-FFF2-40B4-BE49-F238E27FC236}">
                  <a16:creationId xmlns:a16="http://schemas.microsoft.com/office/drawing/2014/main" id="{7333B7F9-53A8-6246-AB05-C614626A06DA}"/>
                </a:ext>
              </a:extLst>
            </p:cNvPr>
            <p:cNvSpPr/>
            <p:nvPr userDrawn="1"/>
          </p:nvSpPr>
          <p:spPr>
            <a:xfrm>
              <a:off x="12193961" y="-77504"/>
              <a:ext cx="4783399" cy="6858000"/>
            </a:xfrm>
            <a:prstGeom prst="rect">
              <a:avLst/>
            </a:prstGeom>
            <a:solidFill>
              <a:srgbClr val="E8EA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57" name="Persegi Panjang 56">
            <a:extLst>
              <a:ext uri="{FF2B5EF4-FFF2-40B4-BE49-F238E27FC236}">
                <a16:creationId xmlns:a16="http://schemas.microsoft.com/office/drawing/2014/main" id="{ECDB5A7A-A49F-9407-8B54-8BFB15C6171A}"/>
              </a:ext>
            </a:extLst>
          </p:cNvPr>
          <p:cNvSpPr/>
          <p:nvPr userDrawn="1"/>
        </p:nvSpPr>
        <p:spPr>
          <a:xfrm>
            <a:off x="0" y="6215743"/>
            <a:ext cx="4452257" cy="6422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8023165B-F86E-7C21-5C9E-68D89CE7C90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202196" y="4257574"/>
            <a:ext cx="4783400" cy="78972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2A2E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 dirty="0"/>
              <a:t>Klik untuk mengedit gaya </a:t>
            </a:r>
            <a:r>
              <a:rPr lang="id-ID" dirty="0" err="1"/>
              <a:t>subjudul</a:t>
            </a:r>
            <a:r>
              <a:rPr lang="id-ID" dirty="0"/>
              <a:t> Master</a:t>
            </a:r>
          </a:p>
        </p:txBody>
      </p:sp>
      <p:pic>
        <p:nvPicPr>
          <p:cNvPr id="59" name="Gambar 58">
            <a:extLst>
              <a:ext uri="{FF2B5EF4-FFF2-40B4-BE49-F238E27FC236}">
                <a16:creationId xmlns:a16="http://schemas.microsoft.com/office/drawing/2014/main" id="{5582497E-081D-F7E6-BE63-79760C51B0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" y="5909334"/>
            <a:ext cx="3442296" cy="8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4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55F8E83A-0DA6-556F-4B36-D64921E53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2" name="Paralelogram 1">
            <a:extLst>
              <a:ext uri="{FF2B5EF4-FFF2-40B4-BE49-F238E27FC236}">
                <a16:creationId xmlns:a16="http://schemas.microsoft.com/office/drawing/2014/main" id="{CC49D5AD-111E-8EC4-3F82-FD389D3C4EEC}"/>
              </a:ext>
            </a:extLst>
          </p:cNvPr>
          <p:cNvSpPr/>
          <p:nvPr userDrawn="1"/>
        </p:nvSpPr>
        <p:spPr>
          <a:xfrm flipH="1">
            <a:off x="-1" y="6421638"/>
            <a:ext cx="2723513" cy="436361"/>
          </a:xfrm>
          <a:prstGeom prst="parallelogram">
            <a:avLst>
              <a:gd name="adj" fmla="val 0"/>
            </a:avLst>
          </a:prstGeom>
          <a:solidFill>
            <a:srgbClr val="1D2B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aralelogram 3">
            <a:extLst>
              <a:ext uri="{FF2B5EF4-FFF2-40B4-BE49-F238E27FC236}">
                <a16:creationId xmlns:a16="http://schemas.microsoft.com/office/drawing/2014/main" id="{7E8AE16F-8329-BD1B-86F8-8134AC16FD1B}"/>
              </a:ext>
            </a:extLst>
          </p:cNvPr>
          <p:cNvSpPr/>
          <p:nvPr userDrawn="1"/>
        </p:nvSpPr>
        <p:spPr>
          <a:xfrm flipH="1">
            <a:off x="-1" y="6421638"/>
            <a:ext cx="3255282" cy="436361"/>
          </a:xfrm>
          <a:prstGeom prst="parallelogram">
            <a:avLst>
              <a:gd name="adj" fmla="val 110705"/>
            </a:avLst>
          </a:prstGeom>
          <a:solidFill>
            <a:srgbClr val="2B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ampungan Tanggal 3">
            <a:extLst>
              <a:ext uri="{FF2B5EF4-FFF2-40B4-BE49-F238E27FC236}">
                <a16:creationId xmlns:a16="http://schemas.microsoft.com/office/drawing/2014/main" id="{23DE7512-5E9F-9EF7-C67E-F137096D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9030" y="64500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22DCC-E61E-4CC6-B36B-0497B0CCE68A}" type="datetimeFigureOut">
              <a:rPr lang="id-ID" smtClean="0"/>
              <a:pPr/>
              <a:t>03/09/25</a:t>
            </a:fld>
            <a:endParaRPr lang="id-ID" dirty="0"/>
          </a:p>
        </p:txBody>
      </p:sp>
      <p:sp>
        <p:nvSpPr>
          <p:cNvPr id="6" name="Tampungan Kaki 4">
            <a:extLst>
              <a:ext uri="{FF2B5EF4-FFF2-40B4-BE49-F238E27FC236}">
                <a16:creationId xmlns:a16="http://schemas.microsoft.com/office/drawing/2014/main" id="{F82CFF2C-5579-38AF-704A-F1B912555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9490" y="6450013"/>
            <a:ext cx="374072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C8DC671C-8F41-8FB8-8AB3-996CF5454C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37" y="6421639"/>
            <a:ext cx="1594575" cy="407987"/>
          </a:xfrm>
          <a:prstGeom prst="rect">
            <a:avLst/>
          </a:prstGeom>
        </p:spPr>
      </p:pic>
      <p:pic>
        <p:nvPicPr>
          <p:cNvPr id="8" name="Gambar 7">
            <a:extLst>
              <a:ext uri="{FF2B5EF4-FFF2-40B4-BE49-F238E27FC236}">
                <a16:creationId xmlns:a16="http://schemas.microsoft.com/office/drawing/2014/main" id="{16160F65-23BC-90F2-D190-7097FD1DD7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" y="6476566"/>
            <a:ext cx="877509" cy="338572"/>
          </a:xfrm>
          <a:prstGeom prst="rect">
            <a:avLst/>
          </a:prstGeom>
        </p:spPr>
      </p:pic>
      <p:sp>
        <p:nvSpPr>
          <p:cNvPr id="9" name="Tampungan Nomor Slide 5">
            <a:extLst>
              <a:ext uri="{FF2B5EF4-FFF2-40B4-BE49-F238E27FC236}">
                <a16:creationId xmlns:a16="http://schemas.microsoft.com/office/drawing/2014/main" id="{5A367511-BD92-4C95-D9F4-D4857DF2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713" y="6450013"/>
            <a:ext cx="113516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F8FB48-B9B9-4388-BE92-AE45E122D72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0" name="Paralelogram 9">
            <a:extLst>
              <a:ext uri="{FF2B5EF4-FFF2-40B4-BE49-F238E27FC236}">
                <a16:creationId xmlns:a16="http://schemas.microsoft.com/office/drawing/2014/main" id="{604FCEB5-EEE5-BB58-C3A0-623FAC0CE657}"/>
              </a:ext>
            </a:extLst>
          </p:cNvPr>
          <p:cNvSpPr/>
          <p:nvPr userDrawn="1"/>
        </p:nvSpPr>
        <p:spPr>
          <a:xfrm flipH="1">
            <a:off x="2882724" y="6421638"/>
            <a:ext cx="673276" cy="436361"/>
          </a:xfrm>
          <a:prstGeom prst="parallelogram">
            <a:avLst>
              <a:gd name="adj" fmla="val 110705"/>
            </a:avLst>
          </a:prstGeom>
          <a:solidFill>
            <a:srgbClr val="B313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Paralelogram 10">
            <a:extLst>
              <a:ext uri="{FF2B5EF4-FFF2-40B4-BE49-F238E27FC236}">
                <a16:creationId xmlns:a16="http://schemas.microsoft.com/office/drawing/2014/main" id="{78794052-2F2D-C4EE-35D5-9107A13EB23C}"/>
              </a:ext>
            </a:extLst>
          </p:cNvPr>
          <p:cNvSpPr/>
          <p:nvPr userDrawn="1"/>
        </p:nvSpPr>
        <p:spPr>
          <a:xfrm flipH="1">
            <a:off x="3175230" y="6421638"/>
            <a:ext cx="673276" cy="436361"/>
          </a:xfrm>
          <a:prstGeom prst="parallelogram">
            <a:avLst>
              <a:gd name="adj" fmla="val 110705"/>
            </a:avLst>
          </a:prstGeom>
          <a:solidFill>
            <a:srgbClr val="EA9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Paralelogram 11">
            <a:extLst>
              <a:ext uri="{FF2B5EF4-FFF2-40B4-BE49-F238E27FC236}">
                <a16:creationId xmlns:a16="http://schemas.microsoft.com/office/drawing/2014/main" id="{44E95F86-4139-6E1E-A5A6-D22ED42C70DB}"/>
              </a:ext>
            </a:extLst>
          </p:cNvPr>
          <p:cNvSpPr/>
          <p:nvPr userDrawn="1"/>
        </p:nvSpPr>
        <p:spPr>
          <a:xfrm flipH="1">
            <a:off x="3484134" y="6421638"/>
            <a:ext cx="673276" cy="436361"/>
          </a:xfrm>
          <a:prstGeom prst="parallelogram">
            <a:avLst>
              <a:gd name="adj" fmla="val 110705"/>
            </a:avLst>
          </a:prstGeom>
          <a:solidFill>
            <a:srgbClr val="EEE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Persegi Panjang 40">
            <a:extLst>
              <a:ext uri="{FF2B5EF4-FFF2-40B4-BE49-F238E27FC236}">
                <a16:creationId xmlns:a16="http://schemas.microsoft.com/office/drawing/2014/main" id="{CE84F9F0-AFA6-5953-C4B1-C800653B5C39}"/>
              </a:ext>
            </a:extLst>
          </p:cNvPr>
          <p:cNvSpPr/>
          <p:nvPr userDrawn="1"/>
        </p:nvSpPr>
        <p:spPr>
          <a:xfrm>
            <a:off x="0" y="0"/>
            <a:ext cx="12192000" cy="883920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Judul 1">
            <a:extLst>
              <a:ext uri="{FF2B5EF4-FFF2-40B4-BE49-F238E27FC236}">
                <a16:creationId xmlns:a16="http://schemas.microsoft.com/office/drawing/2014/main" id="{F245805E-9690-7CDA-818E-EDEB9025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Klik untuk mengedit gaya judul Master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9FFC22B-7BDC-579F-DF96-70B40FACBDF5}"/>
              </a:ext>
            </a:extLst>
          </p:cNvPr>
          <p:cNvSpPr/>
          <p:nvPr userDrawn="1"/>
        </p:nvSpPr>
        <p:spPr>
          <a:xfrm>
            <a:off x="5989320" y="913765"/>
            <a:ext cx="213360" cy="213360"/>
          </a:xfrm>
          <a:prstGeom prst="ellipse">
            <a:avLst/>
          </a:prstGeom>
          <a:solidFill>
            <a:srgbClr val="2B2A4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4" name="Grup 43">
            <a:extLst>
              <a:ext uri="{FF2B5EF4-FFF2-40B4-BE49-F238E27FC236}">
                <a16:creationId xmlns:a16="http://schemas.microsoft.com/office/drawing/2014/main" id="{80E8F3CD-9356-B800-0847-56D049841AF9}"/>
              </a:ext>
            </a:extLst>
          </p:cNvPr>
          <p:cNvGrpSpPr/>
          <p:nvPr userDrawn="1"/>
        </p:nvGrpSpPr>
        <p:grpSpPr>
          <a:xfrm>
            <a:off x="316230" y="1020445"/>
            <a:ext cx="11559541" cy="0"/>
            <a:chOff x="419099" y="1020445"/>
            <a:chExt cx="11559541" cy="0"/>
          </a:xfrm>
        </p:grpSpPr>
        <p:cxnSp>
          <p:nvCxnSpPr>
            <p:cNvPr id="45" name="Konektor Lurus 44">
              <a:extLst>
                <a:ext uri="{FF2B5EF4-FFF2-40B4-BE49-F238E27FC236}">
                  <a16:creationId xmlns:a16="http://schemas.microsoft.com/office/drawing/2014/main" id="{9646C992-F79E-9537-A8F3-104B879895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9099" y="1020445"/>
              <a:ext cx="5570221" cy="0"/>
            </a:xfrm>
            <a:prstGeom prst="line">
              <a:avLst/>
            </a:prstGeom>
            <a:ln w="38100">
              <a:solidFill>
                <a:srgbClr val="B313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Konektor Lurus 45">
              <a:extLst>
                <a:ext uri="{FF2B5EF4-FFF2-40B4-BE49-F238E27FC236}">
                  <a16:creationId xmlns:a16="http://schemas.microsoft.com/office/drawing/2014/main" id="{5E9F13BB-14FA-8DD1-DE28-5FC219F4B5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08419" y="1020445"/>
              <a:ext cx="5570221" cy="0"/>
            </a:xfrm>
            <a:prstGeom prst="line">
              <a:avLst/>
            </a:prstGeom>
            <a:ln w="38100">
              <a:solidFill>
                <a:srgbClr val="B313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6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245CE041-0BA6-951A-A8F2-0894735B1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5084BD1F-21BD-E675-EA60-D27300A41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6" name="Tampungan Tanggal 3">
            <a:extLst>
              <a:ext uri="{FF2B5EF4-FFF2-40B4-BE49-F238E27FC236}">
                <a16:creationId xmlns:a16="http://schemas.microsoft.com/office/drawing/2014/main" id="{59F076CA-C946-A8AD-C129-FF8C0BD9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9030" y="64500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22DCC-E61E-4CC6-B36B-0497B0CCE68A}" type="datetimeFigureOut">
              <a:rPr lang="id-ID" smtClean="0"/>
              <a:pPr/>
              <a:t>03/09/25</a:t>
            </a:fld>
            <a:endParaRPr lang="id-ID" dirty="0"/>
          </a:p>
        </p:txBody>
      </p:sp>
      <p:sp>
        <p:nvSpPr>
          <p:cNvPr id="7" name="Tampungan Kaki 4">
            <a:extLst>
              <a:ext uri="{FF2B5EF4-FFF2-40B4-BE49-F238E27FC236}">
                <a16:creationId xmlns:a16="http://schemas.microsoft.com/office/drawing/2014/main" id="{A15E3BCB-B86B-0431-A146-9095AF59F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9490" y="6450013"/>
            <a:ext cx="374072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0" name="Tampungan Nomor Slide 5">
            <a:extLst>
              <a:ext uri="{FF2B5EF4-FFF2-40B4-BE49-F238E27FC236}">
                <a16:creationId xmlns:a16="http://schemas.microsoft.com/office/drawing/2014/main" id="{2E13745D-0CAD-8EF9-1F64-47C748C14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713" y="6450013"/>
            <a:ext cx="113516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F8FB48-B9B9-4388-BE92-AE45E122D725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3137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800" y="326389"/>
            <a:ext cx="10882560" cy="11961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41C903A-E822-8907-1C29-255A98F8AD5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BA78E7E-8A41-6603-6C72-94D802BCF2B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ED79A00F-E5C5-064F-F53C-6E652E15E75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4EF29-C6EA-C742-8ADB-34ED49E44D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565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F1079830-D302-2A18-03AF-9136FBA73DC5}"/>
              </a:ext>
            </a:extLst>
          </p:cNvPr>
          <p:cNvSpPr/>
          <p:nvPr userDrawn="1"/>
        </p:nvSpPr>
        <p:spPr>
          <a:xfrm>
            <a:off x="0" y="0"/>
            <a:ext cx="12192000" cy="883920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62740C25-BF17-D5FE-98CA-47916F82E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280160"/>
            <a:ext cx="11430000" cy="489680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d-ID" dirty="0"/>
              <a:t>Klik untuk edit gaya teks Master</a:t>
            </a:r>
          </a:p>
          <a:p>
            <a:pPr lvl="1"/>
            <a:r>
              <a:rPr lang="id-ID" dirty="0"/>
              <a:t>Tingkat kedua</a:t>
            </a:r>
          </a:p>
          <a:p>
            <a:pPr lvl="2"/>
            <a:r>
              <a:rPr lang="id-ID" dirty="0"/>
              <a:t>Tingkat ketiga</a:t>
            </a:r>
          </a:p>
          <a:p>
            <a:pPr lvl="3"/>
            <a:r>
              <a:rPr lang="id-ID" dirty="0"/>
              <a:t>Tingkat keempat</a:t>
            </a:r>
          </a:p>
          <a:p>
            <a:pPr lvl="4"/>
            <a:r>
              <a:rPr lang="id-ID" dirty="0"/>
              <a:t>Tingkat kelima</a:t>
            </a:r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id="{162A9574-5E56-96F2-37E0-970C6C83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Klik untuk mengedit gaya judul Master</a:t>
            </a:r>
          </a:p>
        </p:txBody>
      </p:sp>
      <p:sp>
        <p:nvSpPr>
          <p:cNvPr id="54" name="Tampungan Tanggal 3">
            <a:extLst>
              <a:ext uri="{FF2B5EF4-FFF2-40B4-BE49-F238E27FC236}">
                <a16:creationId xmlns:a16="http://schemas.microsoft.com/office/drawing/2014/main" id="{380DD306-EAD6-8F9F-BD3B-82582C4AF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9030" y="64500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22DCC-E61E-4CC6-B36B-0497B0CCE68A}" type="datetimeFigureOut">
              <a:rPr lang="id-ID" smtClean="0"/>
              <a:pPr/>
              <a:t>03/09/25</a:t>
            </a:fld>
            <a:endParaRPr lang="id-ID" dirty="0"/>
          </a:p>
        </p:txBody>
      </p:sp>
      <p:sp>
        <p:nvSpPr>
          <p:cNvPr id="55" name="Tampungan Kaki 4">
            <a:extLst>
              <a:ext uri="{FF2B5EF4-FFF2-40B4-BE49-F238E27FC236}">
                <a16:creationId xmlns:a16="http://schemas.microsoft.com/office/drawing/2014/main" id="{3F8A3443-C722-B73F-4E69-BDEC7B75B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9490" y="6450013"/>
            <a:ext cx="374072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58" name="Tampungan Nomor Slide 5">
            <a:extLst>
              <a:ext uri="{FF2B5EF4-FFF2-40B4-BE49-F238E27FC236}">
                <a16:creationId xmlns:a16="http://schemas.microsoft.com/office/drawing/2014/main" id="{AA058B1A-BC42-B78B-8B4D-AA04F10F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713" y="6450013"/>
            <a:ext cx="113516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F8FB48-B9B9-4388-BE92-AE45E122D725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32" name="Grup 31">
            <a:extLst>
              <a:ext uri="{FF2B5EF4-FFF2-40B4-BE49-F238E27FC236}">
                <a16:creationId xmlns:a16="http://schemas.microsoft.com/office/drawing/2014/main" id="{B093D8E7-E306-5F80-3D03-35006E7630AC}"/>
              </a:ext>
            </a:extLst>
          </p:cNvPr>
          <p:cNvGrpSpPr/>
          <p:nvPr userDrawn="1"/>
        </p:nvGrpSpPr>
        <p:grpSpPr>
          <a:xfrm>
            <a:off x="316230" y="1020445"/>
            <a:ext cx="11559541" cy="0"/>
            <a:chOff x="419099" y="1020445"/>
            <a:chExt cx="11559541" cy="0"/>
          </a:xfrm>
        </p:grpSpPr>
        <p:cxnSp>
          <p:nvCxnSpPr>
            <p:cNvPr id="30" name="Konektor Lurus 29">
              <a:extLst>
                <a:ext uri="{FF2B5EF4-FFF2-40B4-BE49-F238E27FC236}">
                  <a16:creationId xmlns:a16="http://schemas.microsoft.com/office/drawing/2014/main" id="{73EB11AC-15A9-B867-7A74-C5CA36A578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9099" y="1020445"/>
              <a:ext cx="5570221" cy="0"/>
            </a:xfrm>
            <a:prstGeom prst="line">
              <a:avLst/>
            </a:prstGeom>
            <a:ln w="38100">
              <a:solidFill>
                <a:srgbClr val="B313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Konektor Lurus 30">
              <a:extLst>
                <a:ext uri="{FF2B5EF4-FFF2-40B4-BE49-F238E27FC236}">
                  <a16:creationId xmlns:a16="http://schemas.microsoft.com/office/drawing/2014/main" id="{0B5849B1-8488-83E9-ECCE-5013284777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08419" y="1020445"/>
              <a:ext cx="5570221" cy="0"/>
            </a:xfrm>
            <a:prstGeom prst="line">
              <a:avLst/>
            </a:prstGeom>
            <a:ln w="38100">
              <a:solidFill>
                <a:srgbClr val="B313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5177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43B5106A-E868-7087-0712-006C21CD5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5910998F-C3C1-C7EA-26C4-5A8E00200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Tanggal 3">
            <a:extLst>
              <a:ext uri="{FF2B5EF4-FFF2-40B4-BE49-F238E27FC236}">
                <a16:creationId xmlns:a16="http://schemas.microsoft.com/office/drawing/2014/main" id="{1B161F37-E94E-6F75-9D86-69C124B8B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9030" y="64500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22DCC-E61E-4CC6-B36B-0497B0CCE68A}" type="datetimeFigureOut">
              <a:rPr lang="id-ID" smtClean="0"/>
              <a:pPr/>
              <a:t>03/09/25</a:t>
            </a:fld>
            <a:endParaRPr lang="id-ID" dirty="0"/>
          </a:p>
        </p:txBody>
      </p:sp>
      <p:sp>
        <p:nvSpPr>
          <p:cNvPr id="7" name="Tampungan Kaki 4">
            <a:extLst>
              <a:ext uri="{FF2B5EF4-FFF2-40B4-BE49-F238E27FC236}">
                <a16:creationId xmlns:a16="http://schemas.microsoft.com/office/drawing/2014/main" id="{6C2F2A29-7D22-A9DD-AADB-91BF3019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9490" y="6450013"/>
            <a:ext cx="374072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0" name="Tampungan Nomor Slide 5">
            <a:extLst>
              <a:ext uri="{FF2B5EF4-FFF2-40B4-BE49-F238E27FC236}">
                <a16:creationId xmlns:a16="http://schemas.microsoft.com/office/drawing/2014/main" id="{F819F3AC-52D8-BD7B-4797-28D4C9E3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713" y="6450013"/>
            <a:ext cx="113516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F8FB48-B9B9-4388-BE92-AE45E122D725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158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628FD6F4-78D2-90EB-1136-DEA197157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 dirty="0"/>
              <a:t>Klik untuk edit gaya teks Master</a:t>
            </a:r>
          </a:p>
          <a:p>
            <a:pPr lvl="1"/>
            <a:r>
              <a:rPr lang="id-ID" dirty="0"/>
              <a:t>Tingkat kedua</a:t>
            </a:r>
          </a:p>
          <a:p>
            <a:pPr lvl="2"/>
            <a:r>
              <a:rPr lang="id-ID" dirty="0"/>
              <a:t>Tingkat ketiga</a:t>
            </a:r>
          </a:p>
          <a:p>
            <a:pPr lvl="3"/>
            <a:r>
              <a:rPr lang="id-ID" dirty="0"/>
              <a:t>Tingkat keempat</a:t>
            </a:r>
          </a:p>
          <a:p>
            <a:pPr lvl="4"/>
            <a:r>
              <a:rPr lang="id-ID" dirty="0"/>
              <a:t>Tingkat kelima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9DC53762-E454-B93D-0E4C-4C174BA81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6" name="Tampungan Tanggal 3">
            <a:extLst>
              <a:ext uri="{FF2B5EF4-FFF2-40B4-BE49-F238E27FC236}">
                <a16:creationId xmlns:a16="http://schemas.microsoft.com/office/drawing/2014/main" id="{A730DA1B-E443-954F-8495-E81C7EDDF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9030" y="64500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22DCC-E61E-4CC6-B36B-0497B0CCE68A}" type="datetimeFigureOut">
              <a:rPr lang="id-ID" smtClean="0"/>
              <a:pPr/>
              <a:t>03/09/25</a:t>
            </a:fld>
            <a:endParaRPr lang="id-ID" dirty="0"/>
          </a:p>
        </p:txBody>
      </p:sp>
      <p:sp>
        <p:nvSpPr>
          <p:cNvPr id="7" name="Tampungan Kaki 4">
            <a:extLst>
              <a:ext uri="{FF2B5EF4-FFF2-40B4-BE49-F238E27FC236}">
                <a16:creationId xmlns:a16="http://schemas.microsoft.com/office/drawing/2014/main" id="{96F58552-6364-AA59-5D0B-20AAB725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9490" y="6450013"/>
            <a:ext cx="374072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0" name="Tampungan Nomor Slide 5">
            <a:extLst>
              <a:ext uri="{FF2B5EF4-FFF2-40B4-BE49-F238E27FC236}">
                <a16:creationId xmlns:a16="http://schemas.microsoft.com/office/drawing/2014/main" id="{7D667658-A0B5-98AB-B283-C4D7F80FC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713" y="6450013"/>
            <a:ext cx="113516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F8FB48-B9B9-4388-BE92-AE45E122D72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49" name="Persegi Panjang 48">
            <a:extLst>
              <a:ext uri="{FF2B5EF4-FFF2-40B4-BE49-F238E27FC236}">
                <a16:creationId xmlns:a16="http://schemas.microsoft.com/office/drawing/2014/main" id="{173F0F13-D182-4C41-6E44-235844C579E0}"/>
              </a:ext>
            </a:extLst>
          </p:cNvPr>
          <p:cNvSpPr/>
          <p:nvPr userDrawn="1"/>
        </p:nvSpPr>
        <p:spPr>
          <a:xfrm>
            <a:off x="0" y="0"/>
            <a:ext cx="12192000" cy="883920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Judul 1">
            <a:extLst>
              <a:ext uri="{FF2B5EF4-FFF2-40B4-BE49-F238E27FC236}">
                <a16:creationId xmlns:a16="http://schemas.microsoft.com/office/drawing/2014/main" id="{C1793ED1-7B17-2288-46B0-912FE75C6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Klik untuk mengedit gaya judul Master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84170DC-84E6-9415-E5A0-A101BE8DA638}"/>
              </a:ext>
            </a:extLst>
          </p:cNvPr>
          <p:cNvSpPr/>
          <p:nvPr userDrawn="1"/>
        </p:nvSpPr>
        <p:spPr>
          <a:xfrm>
            <a:off x="5989320" y="913765"/>
            <a:ext cx="213360" cy="213360"/>
          </a:xfrm>
          <a:prstGeom prst="ellipse">
            <a:avLst/>
          </a:prstGeom>
          <a:solidFill>
            <a:srgbClr val="2B2A4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52" name="Grup 51">
            <a:extLst>
              <a:ext uri="{FF2B5EF4-FFF2-40B4-BE49-F238E27FC236}">
                <a16:creationId xmlns:a16="http://schemas.microsoft.com/office/drawing/2014/main" id="{77C5AF26-D23B-0E61-CB1F-32B1F6A84F87}"/>
              </a:ext>
            </a:extLst>
          </p:cNvPr>
          <p:cNvGrpSpPr/>
          <p:nvPr userDrawn="1"/>
        </p:nvGrpSpPr>
        <p:grpSpPr>
          <a:xfrm>
            <a:off x="316230" y="1020445"/>
            <a:ext cx="11559541" cy="0"/>
            <a:chOff x="419099" y="1020445"/>
            <a:chExt cx="11559541" cy="0"/>
          </a:xfrm>
        </p:grpSpPr>
        <p:cxnSp>
          <p:nvCxnSpPr>
            <p:cNvPr id="53" name="Konektor Lurus 52">
              <a:extLst>
                <a:ext uri="{FF2B5EF4-FFF2-40B4-BE49-F238E27FC236}">
                  <a16:creationId xmlns:a16="http://schemas.microsoft.com/office/drawing/2014/main" id="{8FFB066C-9C2F-0023-9DD1-91C77978EB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9099" y="1020445"/>
              <a:ext cx="5570221" cy="0"/>
            </a:xfrm>
            <a:prstGeom prst="line">
              <a:avLst/>
            </a:prstGeom>
            <a:ln w="38100">
              <a:solidFill>
                <a:srgbClr val="B313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Konektor Lurus 53">
              <a:extLst>
                <a:ext uri="{FF2B5EF4-FFF2-40B4-BE49-F238E27FC236}">
                  <a16:creationId xmlns:a16="http://schemas.microsoft.com/office/drawing/2014/main" id="{236C3876-41AC-1CD1-8125-5EE6F85699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08419" y="1020445"/>
              <a:ext cx="5570221" cy="0"/>
            </a:xfrm>
            <a:prstGeom prst="line">
              <a:avLst/>
            </a:prstGeom>
            <a:ln w="38100">
              <a:solidFill>
                <a:srgbClr val="B313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391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Teks 2">
            <a:extLst>
              <a:ext uri="{FF2B5EF4-FFF2-40B4-BE49-F238E27FC236}">
                <a16:creationId xmlns:a16="http://schemas.microsoft.com/office/drawing/2014/main" id="{6C072E13-426D-C652-725F-CCBFA4A4C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207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A378278E-410E-EB2C-65FA-C908994AE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29664"/>
            <a:ext cx="5157787" cy="415999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DDEE7BD8-3AE4-4DC7-549A-C58751F50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207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83504942-B704-9FB5-2A32-60FD28FFDB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29664"/>
            <a:ext cx="5183188" cy="415999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8" name="Tampungan Tanggal 3">
            <a:extLst>
              <a:ext uri="{FF2B5EF4-FFF2-40B4-BE49-F238E27FC236}">
                <a16:creationId xmlns:a16="http://schemas.microsoft.com/office/drawing/2014/main" id="{2EC08BD5-F9D6-6C73-EEBA-1E5DBD630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9030" y="64500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22DCC-E61E-4CC6-B36B-0497B0CCE68A}" type="datetimeFigureOut">
              <a:rPr lang="id-ID" smtClean="0"/>
              <a:pPr/>
              <a:t>03/09/25</a:t>
            </a:fld>
            <a:endParaRPr lang="id-ID" dirty="0"/>
          </a:p>
        </p:txBody>
      </p:sp>
      <p:sp>
        <p:nvSpPr>
          <p:cNvPr id="9" name="Tampungan Kaki 4">
            <a:extLst>
              <a:ext uri="{FF2B5EF4-FFF2-40B4-BE49-F238E27FC236}">
                <a16:creationId xmlns:a16="http://schemas.microsoft.com/office/drawing/2014/main" id="{BA3DBE38-1CEA-3EA2-B62F-18C491A7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9490" y="6450013"/>
            <a:ext cx="374072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2" name="Tampungan Nomor Slide 5">
            <a:extLst>
              <a:ext uri="{FF2B5EF4-FFF2-40B4-BE49-F238E27FC236}">
                <a16:creationId xmlns:a16="http://schemas.microsoft.com/office/drawing/2014/main" id="{923644C3-F8F8-7456-3A9E-3A133031C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713" y="6450013"/>
            <a:ext cx="113516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F8FB48-B9B9-4388-BE92-AE45E122D72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9" name="Persegi Panjang 28">
            <a:extLst>
              <a:ext uri="{FF2B5EF4-FFF2-40B4-BE49-F238E27FC236}">
                <a16:creationId xmlns:a16="http://schemas.microsoft.com/office/drawing/2014/main" id="{C1A1C965-FA22-A495-E339-13711CC544F6}"/>
              </a:ext>
            </a:extLst>
          </p:cNvPr>
          <p:cNvSpPr/>
          <p:nvPr userDrawn="1"/>
        </p:nvSpPr>
        <p:spPr>
          <a:xfrm>
            <a:off x="0" y="0"/>
            <a:ext cx="12192000" cy="883920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Judul 1">
            <a:extLst>
              <a:ext uri="{FF2B5EF4-FFF2-40B4-BE49-F238E27FC236}">
                <a16:creationId xmlns:a16="http://schemas.microsoft.com/office/drawing/2014/main" id="{597383DC-DA9E-2C42-F74F-77689522A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Klik untuk mengedit gaya judul Master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DCC5D3-5864-F225-307C-0C2184C49533}"/>
              </a:ext>
            </a:extLst>
          </p:cNvPr>
          <p:cNvSpPr/>
          <p:nvPr userDrawn="1"/>
        </p:nvSpPr>
        <p:spPr>
          <a:xfrm>
            <a:off x="5989320" y="913765"/>
            <a:ext cx="213360" cy="213360"/>
          </a:xfrm>
          <a:prstGeom prst="ellipse">
            <a:avLst/>
          </a:prstGeom>
          <a:solidFill>
            <a:srgbClr val="2B2A4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2" name="Grup 31">
            <a:extLst>
              <a:ext uri="{FF2B5EF4-FFF2-40B4-BE49-F238E27FC236}">
                <a16:creationId xmlns:a16="http://schemas.microsoft.com/office/drawing/2014/main" id="{EB205D90-E9B7-A797-D752-4F43225F25FF}"/>
              </a:ext>
            </a:extLst>
          </p:cNvPr>
          <p:cNvGrpSpPr/>
          <p:nvPr userDrawn="1"/>
        </p:nvGrpSpPr>
        <p:grpSpPr>
          <a:xfrm>
            <a:off x="316230" y="1020445"/>
            <a:ext cx="11559541" cy="0"/>
            <a:chOff x="419099" y="1020445"/>
            <a:chExt cx="11559541" cy="0"/>
          </a:xfrm>
        </p:grpSpPr>
        <p:cxnSp>
          <p:nvCxnSpPr>
            <p:cNvPr id="33" name="Konektor Lurus 32">
              <a:extLst>
                <a:ext uri="{FF2B5EF4-FFF2-40B4-BE49-F238E27FC236}">
                  <a16:creationId xmlns:a16="http://schemas.microsoft.com/office/drawing/2014/main" id="{5565E193-B7B1-1D30-F25B-97D518AD7F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9099" y="1020445"/>
              <a:ext cx="5570221" cy="0"/>
            </a:xfrm>
            <a:prstGeom prst="line">
              <a:avLst/>
            </a:prstGeom>
            <a:ln w="38100">
              <a:solidFill>
                <a:srgbClr val="B313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Konektor Lurus 33">
              <a:extLst>
                <a:ext uri="{FF2B5EF4-FFF2-40B4-BE49-F238E27FC236}">
                  <a16:creationId xmlns:a16="http://schemas.microsoft.com/office/drawing/2014/main" id="{19E46BEF-CDC5-EAC7-0660-DF5A91A4E7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08419" y="1020445"/>
              <a:ext cx="5570221" cy="0"/>
            </a:xfrm>
            <a:prstGeom prst="line">
              <a:avLst/>
            </a:prstGeom>
            <a:ln w="38100">
              <a:solidFill>
                <a:srgbClr val="B313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099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F53BD4AE-E645-3084-60C3-A6AB9D00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9030" y="64500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22DCC-E61E-4CC6-B36B-0497B0CCE68A}" type="datetimeFigureOut">
              <a:rPr lang="id-ID" smtClean="0"/>
              <a:pPr/>
              <a:t>03/09/25</a:t>
            </a:fld>
            <a:endParaRPr lang="id-ID" dirty="0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422BA25C-DE0F-D1B1-B726-FE2C72AF2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9490" y="6450013"/>
            <a:ext cx="374072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8" name="Tampungan Nomor Slide 5">
            <a:extLst>
              <a:ext uri="{FF2B5EF4-FFF2-40B4-BE49-F238E27FC236}">
                <a16:creationId xmlns:a16="http://schemas.microsoft.com/office/drawing/2014/main" id="{F54A5BF0-BFD6-E35D-5E42-DAC9B7F9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713" y="6450013"/>
            <a:ext cx="113516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F8FB48-B9B9-4388-BE92-AE45E122D72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F107F3D7-95F1-A4D2-D34C-A6E2C148DA0A}"/>
              </a:ext>
            </a:extLst>
          </p:cNvPr>
          <p:cNvSpPr/>
          <p:nvPr userDrawn="1"/>
        </p:nvSpPr>
        <p:spPr>
          <a:xfrm>
            <a:off x="0" y="0"/>
            <a:ext cx="12192000" cy="883920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Judul 1">
            <a:extLst>
              <a:ext uri="{FF2B5EF4-FFF2-40B4-BE49-F238E27FC236}">
                <a16:creationId xmlns:a16="http://schemas.microsoft.com/office/drawing/2014/main" id="{81CC9305-8360-9126-1EC3-E9A4D674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Klik untuk mengedit gaya judul Master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75B6D8-20CB-C886-EF7F-9E2FAD293670}"/>
              </a:ext>
            </a:extLst>
          </p:cNvPr>
          <p:cNvSpPr/>
          <p:nvPr userDrawn="1"/>
        </p:nvSpPr>
        <p:spPr>
          <a:xfrm>
            <a:off x="5989320" y="913765"/>
            <a:ext cx="213360" cy="213360"/>
          </a:xfrm>
          <a:prstGeom prst="ellipse">
            <a:avLst/>
          </a:prstGeom>
          <a:solidFill>
            <a:srgbClr val="2B2A4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8" name="Grup 27">
            <a:extLst>
              <a:ext uri="{FF2B5EF4-FFF2-40B4-BE49-F238E27FC236}">
                <a16:creationId xmlns:a16="http://schemas.microsoft.com/office/drawing/2014/main" id="{5CC4DA9B-B1AF-E534-5994-0F5868996E8A}"/>
              </a:ext>
            </a:extLst>
          </p:cNvPr>
          <p:cNvGrpSpPr/>
          <p:nvPr userDrawn="1"/>
        </p:nvGrpSpPr>
        <p:grpSpPr>
          <a:xfrm>
            <a:off x="316230" y="1020445"/>
            <a:ext cx="11559541" cy="0"/>
            <a:chOff x="419099" y="1020445"/>
            <a:chExt cx="11559541" cy="0"/>
          </a:xfrm>
        </p:grpSpPr>
        <p:cxnSp>
          <p:nvCxnSpPr>
            <p:cNvPr id="29" name="Konektor Lurus 28">
              <a:extLst>
                <a:ext uri="{FF2B5EF4-FFF2-40B4-BE49-F238E27FC236}">
                  <a16:creationId xmlns:a16="http://schemas.microsoft.com/office/drawing/2014/main" id="{089DBA73-DD95-FA62-E1AE-08655B51FA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9099" y="1020445"/>
              <a:ext cx="5570221" cy="0"/>
            </a:xfrm>
            <a:prstGeom prst="line">
              <a:avLst/>
            </a:prstGeom>
            <a:ln w="38100">
              <a:solidFill>
                <a:srgbClr val="B313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Konektor Lurus 29">
              <a:extLst>
                <a:ext uri="{FF2B5EF4-FFF2-40B4-BE49-F238E27FC236}">
                  <a16:creationId xmlns:a16="http://schemas.microsoft.com/office/drawing/2014/main" id="{44AD2A91-ABC4-42BB-716E-23E67E79B0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08419" y="1020445"/>
              <a:ext cx="5570221" cy="0"/>
            </a:xfrm>
            <a:prstGeom prst="line">
              <a:avLst/>
            </a:prstGeom>
            <a:ln w="38100">
              <a:solidFill>
                <a:srgbClr val="B313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018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DD5CFE98-C90A-3F9A-3898-6ABBBC59DD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9030" y="64500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22DCC-E61E-4CC6-B36B-0497B0CCE68A}" type="datetimeFigureOut">
              <a:rPr lang="id-ID" smtClean="0"/>
              <a:pPr/>
              <a:t>03/09/25</a:t>
            </a:fld>
            <a:endParaRPr lang="id-ID" dirty="0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25FA33CA-8EC8-DFCD-4DA0-2F2917DD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9490" y="6450013"/>
            <a:ext cx="374072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8" name="Tampungan Nomor Slide 5">
            <a:extLst>
              <a:ext uri="{FF2B5EF4-FFF2-40B4-BE49-F238E27FC236}">
                <a16:creationId xmlns:a16="http://schemas.microsoft.com/office/drawing/2014/main" id="{66397921-B040-52E7-B419-A883469B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713" y="6450013"/>
            <a:ext cx="113516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F8FB48-B9B9-4388-BE92-AE45E122D72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40" name="Persegi Panjang 39">
            <a:extLst>
              <a:ext uri="{FF2B5EF4-FFF2-40B4-BE49-F238E27FC236}">
                <a16:creationId xmlns:a16="http://schemas.microsoft.com/office/drawing/2014/main" id="{B87EB09A-C442-5EAE-C88A-D275C57DC049}"/>
              </a:ext>
            </a:extLst>
          </p:cNvPr>
          <p:cNvSpPr/>
          <p:nvPr userDrawn="1"/>
        </p:nvSpPr>
        <p:spPr>
          <a:xfrm>
            <a:off x="0" y="0"/>
            <a:ext cx="12192000" cy="883920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Judul 1">
            <a:extLst>
              <a:ext uri="{FF2B5EF4-FFF2-40B4-BE49-F238E27FC236}">
                <a16:creationId xmlns:a16="http://schemas.microsoft.com/office/drawing/2014/main" id="{C9D7AECD-611E-F2E2-74AE-CEAAEC632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Klik untuk mengedit gaya judul Master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7589521-A8B3-9C38-741E-5628DFA20561}"/>
              </a:ext>
            </a:extLst>
          </p:cNvPr>
          <p:cNvSpPr/>
          <p:nvPr userDrawn="1"/>
        </p:nvSpPr>
        <p:spPr>
          <a:xfrm>
            <a:off x="5989320" y="913765"/>
            <a:ext cx="213360" cy="213360"/>
          </a:xfrm>
          <a:prstGeom prst="ellipse">
            <a:avLst/>
          </a:prstGeom>
          <a:solidFill>
            <a:srgbClr val="2B2A4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3" name="Grup 42">
            <a:extLst>
              <a:ext uri="{FF2B5EF4-FFF2-40B4-BE49-F238E27FC236}">
                <a16:creationId xmlns:a16="http://schemas.microsoft.com/office/drawing/2014/main" id="{42DD8972-A3D4-DB48-C38E-46CB970AE3C6}"/>
              </a:ext>
            </a:extLst>
          </p:cNvPr>
          <p:cNvGrpSpPr/>
          <p:nvPr userDrawn="1"/>
        </p:nvGrpSpPr>
        <p:grpSpPr>
          <a:xfrm>
            <a:off x="316230" y="1020445"/>
            <a:ext cx="11559541" cy="0"/>
            <a:chOff x="419099" y="1020445"/>
            <a:chExt cx="11559541" cy="0"/>
          </a:xfrm>
        </p:grpSpPr>
        <p:cxnSp>
          <p:nvCxnSpPr>
            <p:cNvPr id="44" name="Konektor Lurus 43">
              <a:extLst>
                <a:ext uri="{FF2B5EF4-FFF2-40B4-BE49-F238E27FC236}">
                  <a16:creationId xmlns:a16="http://schemas.microsoft.com/office/drawing/2014/main" id="{16090CC4-0ABB-D69B-A245-3A8D01E703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9099" y="1020445"/>
              <a:ext cx="5570221" cy="0"/>
            </a:xfrm>
            <a:prstGeom prst="line">
              <a:avLst/>
            </a:prstGeom>
            <a:ln w="38100">
              <a:solidFill>
                <a:srgbClr val="B313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Konektor Lurus 44">
              <a:extLst>
                <a:ext uri="{FF2B5EF4-FFF2-40B4-BE49-F238E27FC236}">
                  <a16:creationId xmlns:a16="http://schemas.microsoft.com/office/drawing/2014/main" id="{56373A2A-ECA6-76BB-68FD-E8748A0C93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08419" y="1020445"/>
              <a:ext cx="5570221" cy="0"/>
            </a:xfrm>
            <a:prstGeom prst="line">
              <a:avLst/>
            </a:prstGeom>
            <a:ln w="38100">
              <a:solidFill>
                <a:srgbClr val="B313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852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065C3A9C-21FE-B729-F5C2-A0B166A15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dirty="0"/>
              <a:t>Klik untuk mengedit gaya judul Master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60274063-C7EE-8E87-C3CB-3F0655F45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B99CC9CD-C483-A926-A5FD-91C68AD29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 dirty="0"/>
              <a:t>Klik untuk edit gaya teks Master</a:t>
            </a:r>
          </a:p>
        </p:txBody>
      </p:sp>
      <p:sp>
        <p:nvSpPr>
          <p:cNvPr id="7" name="Tampungan Tanggal 3">
            <a:extLst>
              <a:ext uri="{FF2B5EF4-FFF2-40B4-BE49-F238E27FC236}">
                <a16:creationId xmlns:a16="http://schemas.microsoft.com/office/drawing/2014/main" id="{15D47CC1-710E-385A-9620-2F7A131D7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9030" y="64500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22DCC-E61E-4CC6-B36B-0497B0CCE68A}" type="datetimeFigureOut">
              <a:rPr lang="id-ID" smtClean="0"/>
              <a:pPr/>
              <a:t>03/09/25</a:t>
            </a:fld>
            <a:endParaRPr lang="id-ID" dirty="0"/>
          </a:p>
        </p:txBody>
      </p:sp>
      <p:sp>
        <p:nvSpPr>
          <p:cNvPr id="8" name="Tampungan Kaki 4">
            <a:extLst>
              <a:ext uri="{FF2B5EF4-FFF2-40B4-BE49-F238E27FC236}">
                <a16:creationId xmlns:a16="http://schemas.microsoft.com/office/drawing/2014/main" id="{A9A4FA17-CAA8-A39C-CE72-7A254E8EB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9490" y="6450013"/>
            <a:ext cx="374072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1" name="Tampungan Nomor Slide 5">
            <a:extLst>
              <a:ext uri="{FF2B5EF4-FFF2-40B4-BE49-F238E27FC236}">
                <a16:creationId xmlns:a16="http://schemas.microsoft.com/office/drawing/2014/main" id="{0424CC9B-2B03-31CC-537A-FEFB3520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713" y="6450013"/>
            <a:ext cx="113516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F8FB48-B9B9-4388-BE92-AE45E122D725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20922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4AC97BD3-61EF-5EF8-4AD8-B865C6E10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B500CC2B-8FD1-9039-068E-1EF4B7E0E4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6F9B6B39-4A57-22A0-3AE0-B7B0D0BF6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Paralelogram 4">
            <a:extLst>
              <a:ext uri="{FF2B5EF4-FFF2-40B4-BE49-F238E27FC236}">
                <a16:creationId xmlns:a16="http://schemas.microsoft.com/office/drawing/2014/main" id="{0E9ABF09-8E93-1674-6A6C-80C98713ECD9}"/>
              </a:ext>
            </a:extLst>
          </p:cNvPr>
          <p:cNvSpPr/>
          <p:nvPr userDrawn="1"/>
        </p:nvSpPr>
        <p:spPr>
          <a:xfrm flipH="1">
            <a:off x="-1" y="6421638"/>
            <a:ext cx="2723513" cy="436361"/>
          </a:xfrm>
          <a:prstGeom prst="parallelogram">
            <a:avLst>
              <a:gd name="adj" fmla="val 0"/>
            </a:avLst>
          </a:prstGeom>
          <a:solidFill>
            <a:srgbClr val="1D2B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aralelogram 5">
            <a:extLst>
              <a:ext uri="{FF2B5EF4-FFF2-40B4-BE49-F238E27FC236}">
                <a16:creationId xmlns:a16="http://schemas.microsoft.com/office/drawing/2014/main" id="{279491D1-F049-179E-BBA5-9AEB730A38DE}"/>
              </a:ext>
            </a:extLst>
          </p:cNvPr>
          <p:cNvSpPr/>
          <p:nvPr userDrawn="1"/>
        </p:nvSpPr>
        <p:spPr>
          <a:xfrm flipH="1">
            <a:off x="-1" y="6421638"/>
            <a:ext cx="3255282" cy="436361"/>
          </a:xfrm>
          <a:prstGeom prst="parallelogram">
            <a:avLst>
              <a:gd name="adj" fmla="val 110705"/>
            </a:avLst>
          </a:prstGeom>
          <a:solidFill>
            <a:srgbClr val="2B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ampungan Tanggal 3">
            <a:extLst>
              <a:ext uri="{FF2B5EF4-FFF2-40B4-BE49-F238E27FC236}">
                <a16:creationId xmlns:a16="http://schemas.microsoft.com/office/drawing/2014/main" id="{063A4571-F890-B815-BFE4-37428DC48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9030" y="64500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22DCC-E61E-4CC6-B36B-0497B0CCE68A}" type="datetimeFigureOut">
              <a:rPr lang="id-ID" smtClean="0"/>
              <a:pPr/>
              <a:t>03/09/25</a:t>
            </a:fld>
            <a:endParaRPr lang="id-ID" dirty="0"/>
          </a:p>
        </p:txBody>
      </p:sp>
      <p:sp>
        <p:nvSpPr>
          <p:cNvPr id="8" name="Tampungan Kaki 4">
            <a:extLst>
              <a:ext uri="{FF2B5EF4-FFF2-40B4-BE49-F238E27FC236}">
                <a16:creationId xmlns:a16="http://schemas.microsoft.com/office/drawing/2014/main" id="{3191DA4B-A2B0-64E2-725B-B95840FD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9490" y="6450013"/>
            <a:ext cx="374072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pic>
        <p:nvPicPr>
          <p:cNvPr id="9" name="Gambar 8">
            <a:extLst>
              <a:ext uri="{FF2B5EF4-FFF2-40B4-BE49-F238E27FC236}">
                <a16:creationId xmlns:a16="http://schemas.microsoft.com/office/drawing/2014/main" id="{AA2375AB-984D-0215-5F8C-E7398646D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37" y="6421639"/>
            <a:ext cx="1594575" cy="407987"/>
          </a:xfrm>
          <a:prstGeom prst="rect">
            <a:avLst/>
          </a:prstGeom>
        </p:spPr>
      </p:pic>
      <p:pic>
        <p:nvPicPr>
          <p:cNvPr id="10" name="Gambar 9">
            <a:extLst>
              <a:ext uri="{FF2B5EF4-FFF2-40B4-BE49-F238E27FC236}">
                <a16:creationId xmlns:a16="http://schemas.microsoft.com/office/drawing/2014/main" id="{85C2B882-30C9-237F-842A-D9751A41F3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" y="6476566"/>
            <a:ext cx="877509" cy="338572"/>
          </a:xfrm>
          <a:prstGeom prst="rect">
            <a:avLst/>
          </a:prstGeom>
        </p:spPr>
      </p:pic>
      <p:sp>
        <p:nvSpPr>
          <p:cNvPr id="11" name="Tampungan Nomor Slide 5">
            <a:extLst>
              <a:ext uri="{FF2B5EF4-FFF2-40B4-BE49-F238E27FC236}">
                <a16:creationId xmlns:a16="http://schemas.microsoft.com/office/drawing/2014/main" id="{CD3D1FD3-73AF-62FE-26D7-0723C3FD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713" y="6450013"/>
            <a:ext cx="113516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F8FB48-B9B9-4388-BE92-AE45E122D72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2" name="Paralelogram 11">
            <a:extLst>
              <a:ext uri="{FF2B5EF4-FFF2-40B4-BE49-F238E27FC236}">
                <a16:creationId xmlns:a16="http://schemas.microsoft.com/office/drawing/2014/main" id="{738DD962-A0C8-D4AB-7F75-B676B81B6F42}"/>
              </a:ext>
            </a:extLst>
          </p:cNvPr>
          <p:cNvSpPr/>
          <p:nvPr userDrawn="1"/>
        </p:nvSpPr>
        <p:spPr>
          <a:xfrm flipH="1">
            <a:off x="2882724" y="6421638"/>
            <a:ext cx="673276" cy="436361"/>
          </a:xfrm>
          <a:prstGeom prst="parallelogram">
            <a:avLst>
              <a:gd name="adj" fmla="val 110705"/>
            </a:avLst>
          </a:prstGeom>
          <a:solidFill>
            <a:srgbClr val="B313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Paralelogram 12">
            <a:extLst>
              <a:ext uri="{FF2B5EF4-FFF2-40B4-BE49-F238E27FC236}">
                <a16:creationId xmlns:a16="http://schemas.microsoft.com/office/drawing/2014/main" id="{257DD7C2-20A1-32F8-E92C-EF758AD5F249}"/>
              </a:ext>
            </a:extLst>
          </p:cNvPr>
          <p:cNvSpPr/>
          <p:nvPr userDrawn="1"/>
        </p:nvSpPr>
        <p:spPr>
          <a:xfrm flipH="1">
            <a:off x="3175230" y="6421638"/>
            <a:ext cx="673276" cy="436361"/>
          </a:xfrm>
          <a:prstGeom prst="parallelogram">
            <a:avLst>
              <a:gd name="adj" fmla="val 110705"/>
            </a:avLst>
          </a:prstGeom>
          <a:solidFill>
            <a:srgbClr val="EA9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Paralelogram 13">
            <a:extLst>
              <a:ext uri="{FF2B5EF4-FFF2-40B4-BE49-F238E27FC236}">
                <a16:creationId xmlns:a16="http://schemas.microsoft.com/office/drawing/2014/main" id="{9DA27353-C4E5-30DF-9F92-5DFAC26082F7}"/>
              </a:ext>
            </a:extLst>
          </p:cNvPr>
          <p:cNvSpPr/>
          <p:nvPr userDrawn="1"/>
        </p:nvSpPr>
        <p:spPr>
          <a:xfrm flipH="1">
            <a:off x="3484134" y="6421638"/>
            <a:ext cx="673276" cy="436361"/>
          </a:xfrm>
          <a:prstGeom prst="parallelogram">
            <a:avLst>
              <a:gd name="adj" fmla="val 110705"/>
            </a:avLst>
          </a:prstGeom>
          <a:solidFill>
            <a:srgbClr val="EEE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197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B15E5BB6-CC63-7239-8ED2-CF416C4A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dirty="0"/>
              <a:t>Klik untuk mengedit gaya judul Master</a:t>
            </a:r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158E01D3-CB1F-035E-5D3C-A194FBC87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17" name="Paralelogram 16">
            <a:extLst>
              <a:ext uri="{FF2B5EF4-FFF2-40B4-BE49-F238E27FC236}">
                <a16:creationId xmlns:a16="http://schemas.microsoft.com/office/drawing/2014/main" id="{7BE58BF2-994C-1861-37B1-0DA52684F513}"/>
              </a:ext>
            </a:extLst>
          </p:cNvPr>
          <p:cNvSpPr/>
          <p:nvPr userDrawn="1"/>
        </p:nvSpPr>
        <p:spPr>
          <a:xfrm flipH="1">
            <a:off x="-1" y="6421638"/>
            <a:ext cx="2723513" cy="436361"/>
          </a:xfrm>
          <a:prstGeom prst="parallelogram">
            <a:avLst>
              <a:gd name="adj" fmla="val 0"/>
            </a:avLst>
          </a:prstGeom>
          <a:solidFill>
            <a:srgbClr val="1D2B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aralelogram 17">
            <a:extLst>
              <a:ext uri="{FF2B5EF4-FFF2-40B4-BE49-F238E27FC236}">
                <a16:creationId xmlns:a16="http://schemas.microsoft.com/office/drawing/2014/main" id="{50841BF1-0209-F3BC-5AC0-7912A74A5C1C}"/>
              </a:ext>
            </a:extLst>
          </p:cNvPr>
          <p:cNvSpPr/>
          <p:nvPr userDrawn="1"/>
        </p:nvSpPr>
        <p:spPr>
          <a:xfrm flipH="1">
            <a:off x="-1" y="6421638"/>
            <a:ext cx="3255282" cy="436361"/>
          </a:xfrm>
          <a:prstGeom prst="parallelogram">
            <a:avLst>
              <a:gd name="adj" fmla="val 110705"/>
            </a:avLst>
          </a:prstGeom>
          <a:solidFill>
            <a:srgbClr val="2B2A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ampungan Tanggal 3">
            <a:extLst>
              <a:ext uri="{FF2B5EF4-FFF2-40B4-BE49-F238E27FC236}">
                <a16:creationId xmlns:a16="http://schemas.microsoft.com/office/drawing/2014/main" id="{28A5F5E6-F685-8431-37F6-226C5A8DE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69030" y="64500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22DCC-E61E-4CC6-B36B-0497B0CCE68A}" type="datetimeFigureOut">
              <a:rPr lang="id-ID" smtClean="0"/>
              <a:pPr/>
              <a:t>03/09/25</a:t>
            </a:fld>
            <a:endParaRPr lang="id-ID" dirty="0"/>
          </a:p>
        </p:txBody>
      </p:sp>
      <p:sp>
        <p:nvSpPr>
          <p:cNvPr id="20" name="Tampungan Kaki 4">
            <a:extLst>
              <a:ext uri="{FF2B5EF4-FFF2-40B4-BE49-F238E27FC236}">
                <a16:creationId xmlns:a16="http://schemas.microsoft.com/office/drawing/2014/main" id="{DEBA21DC-8AE6-8D42-AAFF-216B74FE4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9490" y="6450013"/>
            <a:ext cx="374072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pic>
        <p:nvPicPr>
          <p:cNvPr id="21" name="Gambar 20">
            <a:extLst>
              <a:ext uri="{FF2B5EF4-FFF2-40B4-BE49-F238E27FC236}">
                <a16:creationId xmlns:a16="http://schemas.microsoft.com/office/drawing/2014/main" id="{C3AF280B-E96E-544C-753B-094E3944A76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37" y="6421639"/>
            <a:ext cx="1594575" cy="407987"/>
          </a:xfrm>
          <a:prstGeom prst="rect">
            <a:avLst/>
          </a:prstGeom>
        </p:spPr>
      </p:pic>
      <p:pic>
        <p:nvPicPr>
          <p:cNvPr id="22" name="Gambar 21">
            <a:extLst>
              <a:ext uri="{FF2B5EF4-FFF2-40B4-BE49-F238E27FC236}">
                <a16:creationId xmlns:a16="http://schemas.microsoft.com/office/drawing/2014/main" id="{99BF9398-C574-EF68-6684-3AA572D195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" y="6476566"/>
            <a:ext cx="877509" cy="338572"/>
          </a:xfrm>
          <a:prstGeom prst="rect">
            <a:avLst/>
          </a:prstGeom>
        </p:spPr>
      </p:pic>
      <p:sp>
        <p:nvSpPr>
          <p:cNvPr id="23" name="Tampungan Nomor Slide 5">
            <a:extLst>
              <a:ext uri="{FF2B5EF4-FFF2-40B4-BE49-F238E27FC236}">
                <a16:creationId xmlns:a16="http://schemas.microsoft.com/office/drawing/2014/main" id="{A1FF547A-FBBB-DEB4-CC3B-841389B96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3713" y="6450013"/>
            <a:ext cx="113516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F8FB48-B9B9-4388-BE92-AE45E122D72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4" name="Paralelogram 23">
            <a:extLst>
              <a:ext uri="{FF2B5EF4-FFF2-40B4-BE49-F238E27FC236}">
                <a16:creationId xmlns:a16="http://schemas.microsoft.com/office/drawing/2014/main" id="{84B8E432-D344-3E43-836A-71BEBBC2BBF0}"/>
              </a:ext>
            </a:extLst>
          </p:cNvPr>
          <p:cNvSpPr/>
          <p:nvPr userDrawn="1"/>
        </p:nvSpPr>
        <p:spPr>
          <a:xfrm flipH="1">
            <a:off x="2882724" y="6421638"/>
            <a:ext cx="673276" cy="436361"/>
          </a:xfrm>
          <a:prstGeom prst="parallelogram">
            <a:avLst>
              <a:gd name="adj" fmla="val 110705"/>
            </a:avLst>
          </a:prstGeom>
          <a:solidFill>
            <a:srgbClr val="B313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aralelogram 24">
            <a:extLst>
              <a:ext uri="{FF2B5EF4-FFF2-40B4-BE49-F238E27FC236}">
                <a16:creationId xmlns:a16="http://schemas.microsoft.com/office/drawing/2014/main" id="{12EA290F-BE32-013D-38E6-5725CFC50880}"/>
              </a:ext>
            </a:extLst>
          </p:cNvPr>
          <p:cNvSpPr/>
          <p:nvPr userDrawn="1"/>
        </p:nvSpPr>
        <p:spPr>
          <a:xfrm flipH="1">
            <a:off x="3175230" y="6421638"/>
            <a:ext cx="673276" cy="436361"/>
          </a:xfrm>
          <a:prstGeom prst="parallelogram">
            <a:avLst>
              <a:gd name="adj" fmla="val 110705"/>
            </a:avLst>
          </a:prstGeom>
          <a:solidFill>
            <a:srgbClr val="EA9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aralelogram 25">
            <a:extLst>
              <a:ext uri="{FF2B5EF4-FFF2-40B4-BE49-F238E27FC236}">
                <a16:creationId xmlns:a16="http://schemas.microsoft.com/office/drawing/2014/main" id="{646F5DB9-C224-B5AD-3FF2-9ECCED8CECED}"/>
              </a:ext>
            </a:extLst>
          </p:cNvPr>
          <p:cNvSpPr/>
          <p:nvPr userDrawn="1"/>
        </p:nvSpPr>
        <p:spPr>
          <a:xfrm flipH="1">
            <a:off x="3484134" y="6421638"/>
            <a:ext cx="673276" cy="436361"/>
          </a:xfrm>
          <a:prstGeom prst="parallelogram">
            <a:avLst>
              <a:gd name="adj" fmla="val 110705"/>
            </a:avLst>
          </a:prstGeom>
          <a:solidFill>
            <a:srgbClr val="EEE2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ss.go.id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hot.yukbisnis.com/bisnis-jadi-otomatis-dengan-5-langkah-ini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id/photo/93281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E7DB6-E8FB-634C-652C-6C59AE6FA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51" y="1138566"/>
            <a:ext cx="7099553" cy="2387600"/>
          </a:xfrm>
        </p:spPr>
        <p:txBody>
          <a:bodyPr>
            <a:noAutofit/>
          </a:bodyPr>
          <a:lstStyle/>
          <a:p>
            <a:r>
              <a:rPr lang="en-GB" altLang="en-US" sz="4800" dirty="0"/>
              <a:t>TEKNIK VERIFIKASI DAN PENILAIAN AKREDITASI</a:t>
            </a:r>
            <a:endParaRPr lang="en-ID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5B78C-AC81-8E92-45DE-2A842B6DD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427" y="3791857"/>
            <a:ext cx="5791200" cy="1840491"/>
          </a:xfrm>
        </p:spPr>
        <p:txBody>
          <a:bodyPr>
            <a:normAutofit/>
          </a:bodyPr>
          <a:lstStyle/>
          <a:p>
            <a:pPr>
              <a:spcAft>
                <a:spcPts val="13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dirty="0"/>
              <a:t>Dr. Ir. Sudi </a:t>
            </a:r>
            <a:r>
              <a:rPr lang="en-GB" altLang="en-US" dirty="0" err="1"/>
              <a:t>Ariyanto</a:t>
            </a:r>
            <a:r>
              <a:rPr lang="en-GB" altLang="en-US" dirty="0"/>
              <a:t>, M.Eng., IPU</a:t>
            </a:r>
          </a:p>
          <a:p>
            <a:pPr>
              <a:spcAft>
                <a:spcPts val="13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dirty="0"/>
              <a:t>Pusat Riset </a:t>
            </a:r>
            <a:r>
              <a:rPr lang="en-GB" altLang="en-US" dirty="0" err="1"/>
              <a:t>Teknologi</a:t>
            </a:r>
            <a:r>
              <a:rPr lang="en-GB" altLang="en-US" dirty="0"/>
              <a:t> </a:t>
            </a:r>
            <a:r>
              <a:rPr lang="en-GB" altLang="en-US" dirty="0" err="1"/>
              <a:t>Reaktor</a:t>
            </a:r>
            <a:r>
              <a:rPr lang="en-GB" altLang="en-US" dirty="0"/>
              <a:t> </a:t>
            </a:r>
            <a:r>
              <a:rPr lang="en-GB" altLang="en-US" dirty="0" err="1"/>
              <a:t>Nuklir</a:t>
            </a:r>
            <a:endParaRPr lang="en-GB" altLang="en-US" dirty="0"/>
          </a:p>
          <a:p>
            <a:pPr>
              <a:spcAft>
                <a:spcPts val="13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dirty="0"/>
              <a:t>sudi004@brin.go.id</a:t>
            </a:r>
          </a:p>
          <a:p>
            <a:r>
              <a:rPr lang="en-ID" dirty="0"/>
              <a:t>4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3635475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4A35118E-2555-070A-0A30-0ACE6DEF2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3950" y="449264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</a:t>
            </a:r>
            <a:r>
              <a:rPr lang="en-GB" altLang="en-US" dirty="0" err="1"/>
              <a:t>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37/2022)-b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2176D6B4-4EB8-4B96-FBDE-2D6D00ABE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1325" y="1774371"/>
            <a:ext cx="9100482" cy="1103756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Berita Negara No. 94/2023: </a:t>
            </a:r>
            <a:r>
              <a:rPr lang="en-ID" sz="1600" dirty="0"/>
              <a:t>PERATURAN MENTERI PENDIDIKAN, KEBUDAYAAN, RISET, DAN TEKNOLOGI REPUBLIK INDONESIA NOMOR 16 TAHUN 2023 TENTANG NORMA, STANDAR, PROSEDUR, DAN KRITERIA PERIZINAN BERUSAHA UNTUK PENERBITAN BUKU</a:t>
            </a: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16F6A-279D-0DF6-DC24-7487397B08E8}"/>
              </a:ext>
            </a:extLst>
          </p:cNvPr>
          <p:cNvSpPr txBox="1"/>
          <p:nvPr/>
        </p:nvSpPr>
        <p:spPr>
          <a:xfrm>
            <a:off x="491726" y="2878127"/>
            <a:ext cx="53321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Skala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usaha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mikro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dan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kecil</a:t>
            </a:r>
            <a:endParaRPr lang="en-ID" sz="240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L="457200" indent="-457200">
              <a:buAutoNum type="alphaLcPeriod"/>
            </a:pP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memiliki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struktur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organisasi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yang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mendukung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kegiatan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usaha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; dan</a:t>
            </a:r>
          </a:p>
          <a:p>
            <a:pPr marL="457200" indent="-457200">
              <a:buAutoNum type="alphaLcPeriod"/>
            </a:pP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memiliki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sekurang-kurangnya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2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personel</a:t>
            </a:r>
            <a:endParaRPr lang="en-ID" sz="240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0F887-8DB1-4422-9890-2B4410992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09A7D14E-9B7D-5BC0-01EE-B53B70C71A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3950" y="449264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</a:t>
            </a:r>
            <a:r>
              <a:rPr lang="en-GB" altLang="en-US" dirty="0" err="1"/>
              <a:t>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37/2022)-b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CC152919-B5EB-2919-285A-EA5E67A2AA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1325" y="1774371"/>
            <a:ext cx="9100482" cy="1198038"/>
          </a:xfrm>
        </p:spPr>
        <p:txBody>
          <a:bodyPr>
            <a:normAutofit/>
          </a:bodyPr>
          <a:lstStyle/>
          <a:p>
            <a:r>
              <a:rPr lang="en-US" altLang="en-US" dirty="0"/>
              <a:t>Berita Negara No. 94/2023: </a:t>
            </a:r>
            <a:r>
              <a:rPr lang="en-ID" sz="1600" dirty="0"/>
              <a:t>PERATURAN MENTERI PENDIDIKAN, KEBUDAYAAN, RISET, DAN TEKNOLOGI REPUBLIK INDONESIA NOMOR 16 TAHUN 2023 TENTANG NORMA, STANDAR, PROSEDUR, DAN KRITERIA PERIZINAN BERUSAHA UNTUK PENERBITAN BUKU</a:t>
            </a:r>
            <a:endParaRPr lang="en-ID" dirty="0"/>
          </a:p>
          <a:p>
            <a:endParaRPr lang="en-ID" dirty="0"/>
          </a:p>
          <a:p>
            <a:pPr marL="0" indent="0">
              <a:buNone/>
            </a:pPr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E4BE1-2450-00F9-844E-B45350BEF8FB}"/>
              </a:ext>
            </a:extLst>
          </p:cNvPr>
          <p:cNvSpPr txBox="1"/>
          <p:nvPr/>
        </p:nvSpPr>
        <p:spPr>
          <a:xfrm>
            <a:off x="417246" y="2977358"/>
            <a:ext cx="58437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Skala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usaha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menengah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dan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besar</a:t>
            </a:r>
            <a:endParaRPr lang="en-ID" sz="240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L="457200" indent="-457200">
              <a:buAutoNum type="alphaLcPeriod"/>
            </a:pP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memiliki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struktur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organisasi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yang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dilengkapi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dengan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uraian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tugas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dan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pembegian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kewenangan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dalam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organisasi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usaha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; dan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30FF6-2BE2-3013-555A-CF9FC2B65200}"/>
              </a:ext>
            </a:extLst>
          </p:cNvPr>
          <p:cNvSpPr txBox="1"/>
          <p:nvPr/>
        </p:nvSpPr>
        <p:spPr>
          <a:xfrm>
            <a:off x="6416926" y="2977358"/>
            <a:ext cx="58437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b.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memiliki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personel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yang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terdiri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atas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1)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pimpinan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perusahaan</a:t>
            </a:r>
            <a:endParaRPr lang="en-ID" sz="2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2)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bagian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personalia;</a:t>
            </a:r>
          </a:p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3)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bagian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administrasi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;</a:t>
            </a:r>
          </a:p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4)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bagian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keuangan</a:t>
            </a:r>
            <a:endParaRPr lang="en-ID" sz="2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5)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bagian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produksi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/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redaksi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; dan</a:t>
            </a:r>
          </a:p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6)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bagian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pemasaran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07960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8E723-25AF-2182-DAF9-13AB3CC74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A1CAC646-C5D9-DCA1-9D0D-C18422D611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3950" y="449264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</a:t>
            </a:r>
            <a:r>
              <a:rPr lang="en-GB" altLang="en-US" dirty="0" err="1"/>
              <a:t>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37/2022)-b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0B29BBF3-847F-5886-0A2C-EA899FD356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1325" y="1774371"/>
            <a:ext cx="9100482" cy="5083630"/>
          </a:xfrm>
        </p:spPr>
        <p:txBody>
          <a:bodyPr>
            <a:normAutofit/>
          </a:bodyPr>
          <a:lstStyle/>
          <a:p>
            <a:r>
              <a:rPr lang="en-US" altLang="en-US" dirty="0"/>
              <a:t>Berita Negara No. 94/2023: </a:t>
            </a:r>
            <a:r>
              <a:rPr lang="en-ID" sz="1600" dirty="0"/>
              <a:t>PERATURAN MENTERI PENDIDIKAN, KEBUDAYAAN, RISET, DAN TEKNOLOGI REPUBLIK INDONESIA NOMOR 16 TAHUN 2023 TENTANG NORMA, STANDAR, PROSEDUR, DAN KRITERIA PERIZINAN BERUSAHA UNTUK PENERBITAN BUKU</a:t>
            </a:r>
            <a:endParaRPr lang="en-ID" dirty="0"/>
          </a:p>
          <a:p>
            <a:endParaRPr lang="en-ID" dirty="0"/>
          </a:p>
          <a:p>
            <a:pPr marL="0" indent="0">
              <a:buNone/>
            </a:pPr>
            <a:r>
              <a:rPr lang="en-US" altLang="en-US" dirty="0"/>
              <a:t> </a:t>
            </a: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1D536-AC11-3388-30BA-52A3F8C74B87}"/>
              </a:ext>
            </a:extLst>
          </p:cNvPr>
          <p:cNvSpPr txBox="1"/>
          <p:nvPr/>
        </p:nvSpPr>
        <p:spPr>
          <a:xfrm>
            <a:off x="491726" y="2878127"/>
            <a:ext cx="61007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Pasal 3</a:t>
            </a:r>
          </a:p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(1)</a:t>
            </a:r>
            <a:r>
              <a:rPr lang="en-ID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Perizinan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Berusaha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untuk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kegiatan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usaha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Penerbitan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Buku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sebagaimana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dimaksud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dalam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Pasal 2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berupa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:</a:t>
            </a:r>
          </a:p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a.</a:t>
            </a:r>
            <a:r>
              <a:rPr lang="en-ID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NIB; dan</a:t>
            </a:r>
          </a:p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b.</a:t>
            </a:r>
            <a:r>
              <a:rPr lang="en-ID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Sertifikat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Standar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7ED623-FA63-C0A4-CD9F-92C7ECEE131D}"/>
              </a:ext>
            </a:extLst>
          </p:cNvPr>
          <p:cNvSpPr txBox="1"/>
          <p:nvPr/>
        </p:nvSpPr>
        <p:spPr>
          <a:xfrm>
            <a:off x="6958012" y="3162024"/>
            <a:ext cx="47422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(2)</a:t>
            </a:r>
            <a:r>
              <a:rPr lang="en-ID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NIB dan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Sertifikat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Standar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sebagaimana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dimaksud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pada</a:t>
            </a:r>
          </a:p>
          <a:p>
            <a:pPr>
              <a:buNone/>
            </a:pP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ayat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(1)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diterbitkan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melalui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Sistem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OSS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sesuai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dengan</a:t>
            </a:r>
            <a:endParaRPr lang="en-ID" sz="240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>
              <a:buNone/>
            </a:pP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ketentuan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peraturan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perundang-undangan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62214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00EB2-6105-32DA-5269-389F4F415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59D0B3A3-9B84-C09C-C86A-0DCED194A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3950" y="449264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</a:t>
            </a:r>
            <a:r>
              <a:rPr lang="en-GB" altLang="en-US" dirty="0" err="1"/>
              <a:t>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37/2022)-b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F96E3A3A-25A7-ADFB-44B7-6B1E344800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1325" y="1774371"/>
            <a:ext cx="9100482" cy="5083630"/>
          </a:xfrm>
        </p:spPr>
        <p:txBody>
          <a:bodyPr>
            <a:normAutofit/>
          </a:bodyPr>
          <a:lstStyle/>
          <a:p>
            <a:r>
              <a:rPr lang="en-US" altLang="en-US" dirty="0"/>
              <a:t>Berita Negara No. 94/2023: </a:t>
            </a:r>
            <a:r>
              <a:rPr lang="en-ID" sz="1600" dirty="0"/>
              <a:t>PERATURAN MENTERI PENDIDIKAN, KEBUDAYAAN, RISET, DAN TEKNOLOGI REPUBLIK INDONESIA NOMOR 16 TAHUN 2023 TENTANG NORMA, STANDAR, PROSEDUR, DAN KRITERIA PERIZINAN BERUSAHA UNTUK PENERBITAN BUKU</a:t>
            </a:r>
            <a:endParaRPr lang="en-ID" dirty="0"/>
          </a:p>
          <a:p>
            <a:endParaRPr lang="en-ID" dirty="0"/>
          </a:p>
          <a:p>
            <a:pPr marL="0" indent="0">
              <a:buNone/>
            </a:pPr>
            <a:r>
              <a:rPr lang="en-US" altLang="en-US" dirty="0"/>
              <a:t> </a:t>
            </a: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BFD2F-A3F9-78D1-CD1E-27197C7B1FF6}"/>
              </a:ext>
            </a:extLst>
          </p:cNvPr>
          <p:cNvSpPr txBox="1"/>
          <p:nvPr/>
        </p:nvSpPr>
        <p:spPr>
          <a:xfrm>
            <a:off x="491726" y="2982615"/>
            <a:ext cx="610076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/>
              <a:t>Definisi:</a:t>
            </a:r>
          </a:p>
          <a:p>
            <a:r>
              <a:rPr lang="en-ID" sz="2400"/>
              <a:t>Nomor Induk Berusaha yang selanjutnya disingkat NIB adalah bukti registrasi/pendaftaran Pelaku Usaha untuk</a:t>
            </a:r>
          </a:p>
          <a:p>
            <a:r>
              <a:rPr lang="en-ID" sz="2400"/>
              <a:t>melakukan kegiatan usaha dan sebagai identitas bagi Pelaku Usaha dalam pelaksanaan kegiatan usahanya.</a:t>
            </a:r>
            <a:endParaRPr lang="en-ID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CD4A77-8D7E-D571-C398-E36304185D63}"/>
              </a:ext>
            </a:extLst>
          </p:cNvPr>
          <p:cNvSpPr txBox="1"/>
          <p:nvPr/>
        </p:nvSpPr>
        <p:spPr>
          <a:xfrm>
            <a:off x="6958012" y="3392856"/>
            <a:ext cx="47422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/>
              <a:t>Sertifikat</a:t>
            </a:r>
            <a:r>
              <a:rPr lang="en-ID" sz="2400" dirty="0"/>
              <a:t> </a:t>
            </a:r>
            <a:r>
              <a:rPr lang="en-ID" sz="2400" dirty="0" err="1"/>
              <a:t>Standar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pernyataan</a:t>
            </a:r>
            <a:r>
              <a:rPr lang="en-ID" sz="2400" dirty="0"/>
              <a:t> dan/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bukti</a:t>
            </a:r>
            <a:r>
              <a:rPr lang="en-ID" sz="2400" dirty="0"/>
              <a:t> </a:t>
            </a:r>
            <a:r>
              <a:rPr lang="en-ID" sz="2400" dirty="0" err="1"/>
              <a:t>pemenuhan</a:t>
            </a:r>
            <a:r>
              <a:rPr lang="en-ID" sz="2400" dirty="0"/>
              <a:t> </a:t>
            </a:r>
            <a:r>
              <a:rPr lang="en-ID" sz="2400" dirty="0" err="1"/>
              <a:t>standar</a:t>
            </a:r>
            <a:r>
              <a:rPr lang="en-ID" sz="2400" dirty="0"/>
              <a:t> </a:t>
            </a:r>
            <a:r>
              <a:rPr lang="en-ID" sz="2400" dirty="0" err="1"/>
              <a:t>pelaksanaan</a:t>
            </a:r>
            <a:r>
              <a:rPr lang="en-ID" sz="2400" dirty="0"/>
              <a:t> </a:t>
            </a:r>
            <a:r>
              <a:rPr lang="en-ID" sz="2400" dirty="0" err="1"/>
              <a:t>kegiatan</a:t>
            </a:r>
            <a:r>
              <a:rPr lang="en-ID" sz="2400" dirty="0"/>
              <a:t> </a:t>
            </a:r>
            <a:r>
              <a:rPr lang="en-ID" sz="2400" dirty="0" err="1"/>
              <a:t>usaha</a:t>
            </a:r>
            <a:r>
              <a:rPr lang="en-ID" sz="2400" dirty="0"/>
              <a:t>.</a:t>
            </a:r>
          </a:p>
          <a:p>
            <a:r>
              <a:rPr lang="en-ID" sz="2400" dirty="0"/>
              <a:t>Lampiran III.</a:t>
            </a:r>
            <a:r>
              <a:rPr lang="en-US" altLang="en-US" sz="2400" dirty="0"/>
              <a:t> Berita Negara No. 94/2023</a:t>
            </a:r>
            <a:endParaRPr lang="en-ID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23E0A-5A1D-DBF8-792B-458055A803B9}"/>
              </a:ext>
            </a:extLst>
          </p:cNvPr>
          <p:cNvSpPr txBox="1"/>
          <p:nvPr/>
        </p:nvSpPr>
        <p:spPr>
          <a:xfrm>
            <a:off x="2830193" y="5969407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0" i="0" u="none" strike="noStrike" dirty="0" err="1">
                <a:solidFill>
                  <a:srgbClr val="001D35"/>
                </a:solidFill>
                <a:effectLst/>
                <a:latin typeface="Google Sans"/>
              </a:rPr>
              <a:t>Sistem</a:t>
            </a:r>
            <a:r>
              <a:rPr lang="en-ID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 Online Single Submission (OSS) di </a:t>
            </a:r>
            <a:r>
              <a:rPr lang="en-ID" b="0" i="0" u="sng" strike="noStrike" dirty="0">
                <a:solidFill>
                  <a:srgbClr val="681DA8"/>
                </a:solidFill>
                <a:effectLst/>
                <a:latin typeface="Google Sans"/>
                <a:hlinkClick r:id="rId3"/>
              </a:rPr>
              <a:t>https://oss.go.id/</a:t>
            </a:r>
            <a:r>
              <a:rPr lang="en-ID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870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EB88E-1889-80A6-858F-4ECA785D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C27AB-5F9F-7D98-8E17-371FFBAC1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268" y="2975429"/>
            <a:ext cx="9448801" cy="128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5C358D-4686-9B7B-6088-BE2C4576A1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9971"/>
          <a:stretch>
            <a:fillRect/>
          </a:stretch>
        </p:blipFill>
        <p:spPr>
          <a:xfrm>
            <a:off x="2313213" y="1364344"/>
            <a:ext cx="9535885" cy="16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8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275995EC-B801-07FF-3DB6-FFECA69A8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3950" y="455639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</a:t>
            </a:r>
            <a:r>
              <a:rPr lang="en-GB" altLang="en-US" dirty="0" err="1"/>
              <a:t>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37/2022)-c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FF00EF47-9AEA-87B8-2EE6-2B95B2B61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1325" y="1653677"/>
            <a:ext cx="9186879" cy="11980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altLang="en-US" dirty="0"/>
              <a:t>c. </a:t>
            </a:r>
            <a:r>
              <a:rPr lang="en-ID" dirty="0" err="1"/>
              <a:t>tergabung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keanggotaan</a:t>
            </a:r>
            <a:r>
              <a:rPr lang="en-ID" dirty="0"/>
              <a:t> </a:t>
            </a:r>
            <a:r>
              <a:rPr lang="en-ID" dirty="0" err="1"/>
              <a:t>ikatan</a:t>
            </a:r>
            <a:r>
              <a:rPr lang="en-ID" dirty="0"/>
              <a:t> </a:t>
            </a:r>
            <a:r>
              <a:rPr lang="en-ID" dirty="0" err="1"/>
              <a:t>penerbit</a:t>
            </a:r>
            <a:r>
              <a:rPr lang="en-ID" dirty="0"/>
              <a:t> </a:t>
            </a:r>
            <a:r>
              <a:rPr lang="en-ID" dirty="0" err="1"/>
              <a:t>nasional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internasional</a:t>
            </a:r>
            <a:r>
              <a:rPr lang="en-ID" dirty="0"/>
              <a:t> yang </a:t>
            </a:r>
            <a:r>
              <a:rPr lang="en-ID" dirty="0" err="1"/>
              <a:t>ditunjukkan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bukti</a:t>
            </a:r>
            <a:r>
              <a:rPr lang="en-ID" dirty="0"/>
              <a:t> </a:t>
            </a:r>
            <a:r>
              <a:rPr lang="en-ID" dirty="0" err="1"/>
              <a:t>kartu</a:t>
            </a:r>
            <a:r>
              <a:rPr lang="en-ID" dirty="0"/>
              <a:t> </a:t>
            </a:r>
            <a:r>
              <a:rPr lang="en-ID" dirty="0" err="1"/>
              <a:t>tanda</a:t>
            </a:r>
            <a:r>
              <a:rPr lang="en-ID" dirty="0"/>
              <a:t> </a:t>
            </a:r>
            <a:r>
              <a:rPr lang="en-ID" dirty="0" err="1"/>
              <a:t>anggota</a:t>
            </a:r>
            <a:r>
              <a:rPr lang="en-ID" dirty="0"/>
              <a:t>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43B66-5E98-965E-E81E-9DE0A7600BD6}"/>
              </a:ext>
            </a:extLst>
          </p:cNvPr>
          <p:cNvSpPr txBox="1"/>
          <p:nvPr/>
        </p:nvSpPr>
        <p:spPr>
          <a:xfrm>
            <a:off x="6882788" y="6402361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www.ikapi.org</a:t>
            </a:r>
            <a:r>
              <a:rPr lang="en-US" dirty="0"/>
              <a:t>/</a:t>
            </a:r>
            <a:r>
              <a:rPr lang="en-US" dirty="0" err="1"/>
              <a:t>syarat-menjadi-anggota-ikapi</a:t>
            </a:r>
            <a:r>
              <a:rPr lang="en-US" dirty="0"/>
              <a:t>/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D08153-2DB1-FEC6-E8C4-479DF2718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 t="35106" r="10689" b="7880"/>
          <a:stretch>
            <a:fillRect/>
          </a:stretch>
        </p:blipFill>
        <p:spPr>
          <a:xfrm>
            <a:off x="5059889" y="2735600"/>
            <a:ext cx="6704202" cy="3467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7FB036-A89E-3BF6-0F21-28407410549D}"/>
              </a:ext>
            </a:extLst>
          </p:cNvPr>
          <p:cNvSpPr txBox="1"/>
          <p:nvPr/>
        </p:nvSpPr>
        <p:spPr>
          <a:xfrm>
            <a:off x="1190171" y="3817257"/>
            <a:ext cx="322217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Poin</a:t>
            </a:r>
            <a:r>
              <a:rPr lang="en-US" sz="2400" dirty="0"/>
              <a:t> </a:t>
            </a:r>
            <a:r>
              <a:rPr lang="en-US" sz="2400" dirty="0" err="1"/>
              <a:t>kunci</a:t>
            </a:r>
            <a:r>
              <a:rPr lang="en-US" sz="2400" dirty="0"/>
              <a:t>:</a:t>
            </a:r>
          </a:p>
          <a:p>
            <a:r>
              <a:rPr lang="en-US" sz="2400" dirty="0"/>
              <a:t>- KTA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5464F-6A60-2DA6-1CA3-EC363FA81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49B81-F851-EDD7-3301-0076AFC53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2BA6F-C3A5-B4B4-907F-F16FBD891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9971"/>
          <a:stretch>
            <a:fillRect/>
          </a:stretch>
        </p:blipFill>
        <p:spPr>
          <a:xfrm>
            <a:off x="2313213" y="1465944"/>
            <a:ext cx="9535885" cy="1509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787EF0-8B35-A7FA-AE26-816F92A58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377" y="2975429"/>
            <a:ext cx="9279165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03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70905-D18D-90E1-4A0F-5718A292D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DA0041BC-2997-E989-67C3-CFD64200A0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3950" y="455639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</a:t>
            </a:r>
            <a:r>
              <a:rPr lang="en-GB" altLang="en-US" dirty="0" err="1"/>
              <a:t>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37/2022)-d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662A2819-A9F9-4700-2388-0D2818EDD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1325" y="1653677"/>
            <a:ext cx="9186879" cy="164036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en-US" sz="3400" dirty="0"/>
              <a:t>d. </a:t>
            </a:r>
            <a:r>
              <a:rPr lang="en-ID" sz="3400" dirty="0" err="1"/>
              <a:t>telah</a:t>
            </a:r>
            <a:r>
              <a:rPr lang="en-ID" sz="3400" dirty="0"/>
              <a:t> </a:t>
            </a:r>
            <a:r>
              <a:rPr lang="en-ID" sz="3400" dirty="0" err="1"/>
              <a:t>menerbitkan</a:t>
            </a:r>
            <a:r>
              <a:rPr lang="en-ID" sz="3400" dirty="0"/>
              <a:t> paling </a:t>
            </a:r>
            <a:r>
              <a:rPr lang="en-ID" sz="3400" dirty="0" err="1"/>
              <a:t>kurang</a:t>
            </a:r>
            <a:r>
              <a:rPr lang="en-ID" sz="3400" dirty="0"/>
              <a:t> 5 (lima) </a:t>
            </a:r>
            <a:r>
              <a:rPr lang="en-ID" sz="3400" dirty="0" err="1"/>
              <a:t>judul</a:t>
            </a:r>
            <a:r>
              <a:rPr lang="en-ID" sz="3400" dirty="0"/>
              <a:t> </a:t>
            </a:r>
            <a:r>
              <a:rPr lang="en-ID" sz="3400" dirty="0" err="1"/>
              <a:t>Buku</a:t>
            </a:r>
            <a:r>
              <a:rPr lang="en-ID" sz="3400" dirty="0"/>
              <a:t> </a:t>
            </a:r>
            <a:r>
              <a:rPr lang="en-ID" sz="3400" dirty="0" err="1"/>
              <a:t>Ilmiah</a:t>
            </a:r>
            <a:r>
              <a:rPr lang="en-ID" sz="3400" dirty="0"/>
              <a:t> </a:t>
            </a:r>
            <a:r>
              <a:rPr lang="en-ID" sz="3400" dirty="0" err="1"/>
              <a:t>ber</a:t>
            </a:r>
            <a:r>
              <a:rPr lang="en-ID" sz="3400" dirty="0"/>
              <a:t>-ISBN (</a:t>
            </a:r>
            <a:r>
              <a:rPr lang="en-ID" sz="3400" i="1" dirty="0"/>
              <a:t>International Standard Book Number</a:t>
            </a:r>
            <a:r>
              <a:rPr lang="en-ID" sz="3400" dirty="0"/>
              <a:t>) yang masing-masing paling </a:t>
            </a:r>
            <a:r>
              <a:rPr lang="en-ID" sz="3400" dirty="0" err="1"/>
              <a:t>sedikit</a:t>
            </a:r>
            <a:r>
              <a:rPr lang="en-ID" sz="3400" dirty="0"/>
              <a:t> </a:t>
            </a:r>
            <a:r>
              <a:rPr lang="en-ID" sz="3400" dirty="0" err="1"/>
              <a:t>berisi</a:t>
            </a:r>
            <a:r>
              <a:rPr lang="en-ID" sz="3400" dirty="0"/>
              <a:t> 48 (</a:t>
            </a:r>
            <a:r>
              <a:rPr lang="en-ID" sz="3400" dirty="0" err="1"/>
              <a:t>empat</a:t>
            </a:r>
            <a:r>
              <a:rPr lang="en-ID" sz="3400" dirty="0"/>
              <a:t> </a:t>
            </a:r>
            <a:r>
              <a:rPr lang="en-ID" sz="3400" dirty="0" err="1"/>
              <a:t>puluh</a:t>
            </a:r>
            <a:r>
              <a:rPr lang="en-ID" sz="3400" dirty="0"/>
              <a:t> </a:t>
            </a:r>
            <a:r>
              <a:rPr lang="en-ID" sz="3400" dirty="0" err="1"/>
              <a:t>delapan</a:t>
            </a:r>
            <a:r>
              <a:rPr lang="en-ID" sz="3400" dirty="0"/>
              <a:t>) </a:t>
            </a:r>
            <a:r>
              <a:rPr lang="en-ID" sz="3400" dirty="0" err="1"/>
              <a:t>halaman</a:t>
            </a:r>
            <a:r>
              <a:rPr lang="en-ID" sz="3400" dirty="0"/>
              <a:t> </a:t>
            </a:r>
            <a:r>
              <a:rPr lang="en-ID" sz="3400" dirty="0" err="1"/>
              <a:t>dalam</a:t>
            </a:r>
            <a:r>
              <a:rPr lang="en-ID" sz="3400" dirty="0"/>
              <a:t> </a:t>
            </a:r>
            <a:r>
              <a:rPr lang="en-ID" sz="3400" dirty="0" err="1"/>
              <a:t>bentuk</a:t>
            </a:r>
            <a:r>
              <a:rPr lang="en-ID" sz="3400" dirty="0"/>
              <a:t> </a:t>
            </a:r>
            <a:r>
              <a:rPr lang="en-ID" sz="3400" dirty="0" err="1"/>
              <a:t>cetak</a:t>
            </a:r>
            <a:r>
              <a:rPr lang="en-ID" sz="3400" dirty="0"/>
              <a:t> dan/</a:t>
            </a:r>
            <a:r>
              <a:rPr lang="en-ID" sz="3400" dirty="0" err="1"/>
              <a:t>atau</a:t>
            </a:r>
            <a:r>
              <a:rPr lang="en-ID" sz="3400" dirty="0"/>
              <a:t> </a:t>
            </a:r>
            <a:r>
              <a:rPr lang="en-ID" sz="3400" dirty="0" err="1"/>
              <a:t>elektronik</a:t>
            </a:r>
            <a:endParaRPr lang="en-ID" sz="3400" dirty="0"/>
          </a:p>
          <a:p>
            <a:pPr marL="0" indent="0">
              <a:buNone/>
            </a:pPr>
            <a:endParaRPr lang="en-ID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62854C-7B3C-8BEA-49CD-D5848DBF20D9}"/>
              </a:ext>
            </a:extLst>
          </p:cNvPr>
          <p:cNvSpPr txBox="1"/>
          <p:nvPr/>
        </p:nvSpPr>
        <p:spPr>
          <a:xfrm>
            <a:off x="2820318" y="3563958"/>
            <a:ext cx="7090659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/>
              <a:t>Poin</a:t>
            </a:r>
            <a:r>
              <a:rPr lang="en-US" sz="2800" dirty="0"/>
              <a:t> </a:t>
            </a:r>
            <a:r>
              <a:rPr lang="en-US" sz="2800" dirty="0" err="1"/>
              <a:t>kunci</a:t>
            </a:r>
            <a:r>
              <a:rPr lang="en-US" sz="2800" dirty="0"/>
              <a:t>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/>
              <a:t>5 </a:t>
            </a:r>
            <a:r>
              <a:rPr lang="en-US" sz="2800" dirty="0" err="1"/>
              <a:t>buku</a:t>
            </a:r>
            <a:r>
              <a:rPr lang="en-US" sz="2800" dirty="0"/>
              <a:t> </a:t>
            </a:r>
            <a:r>
              <a:rPr lang="en-US" sz="2800" dirty="0" err="1"/>
              <a:t>ber</a:t>
            </a:r>
            <a:r>
              <a:rPr lang="en-US" sz="2800" dirty="0"/>
              <a:t>-ISBN</a:t>
            </a:r>
          </a:p>
          <a:p>
            <a:pPr marL="342900" indent="-342900">
              <a:buAutoNum type="alphaLcPeriod"/>
            </a:pPr>
            <a:r>
              <a:rPr lang="en-US" sz="2800" dirty="0"/>
              <a:t>  masing-masing </a:t>
            </a:r>
            <a:r>
              <a:rPr lang="en-US" sz="2800" dirty="0" err="1"/>
              <a:t>buku</a:t>
            </a:r>
            <a:r>
              <a:rPr lang="en-US" sz="2800" dirty="0"/>
              <a:t> </a:t>
            </a:r>
            <a:r>
              <a:rPr lang="en-US" sz="2800" dirty="0" err="1"/>
              <a:t>berisi</a:t>
            </a:r>
            <a:r>
              <a:rPr lang="en-US" sz="2800" dirty="0"/>
              <a:t> min. 48 </a:t>
            </a:r>
            <a:r>
              <a:rPr lang="en-US" sz="2800" dirty="0" err="1"/>
              <a:t>halaman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13A53D-DD0B-3DD6-A47A-66CCBBE43269}"/>
              </a:ext>
            </a:extLst>
          </p:cNvPr>
          <p:cNvSpPr txBox="1"/>
          <p:nvPr/>
        </p:nvSpPr>
        <p:spPr>
          <a:xfrm>
            <a:off x="3047082" y="5284969"/>
            <a:ext cx="8490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Halaman: </a:t>
            </a:r>
            <a:r>
              <a:rPr lang="en-US" dirty="0" err="1"/>
              <a:t>halaman</a:t>
            </a:r>
            <a:r>
              <a:rPr lang="en-US" dirty="0"/>
              <a:t> yang </a:t>
            </a:r>
            <a:r>
              <a:rPr lang="en-US" dirty="0" err="1"/>
              <a:t>memuat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keseluruhan</a:t>
            </a:r>
            <a:r>
              <a:rPr lang="en-US" dirty="0"/>
              <a:t> </a:t>
            </a:r>
            <a:r>
              <a:rPr lang="en-US" dirty="0" err="1"/>
              <a:t>artikel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halaman</a:t>
            </a:r>
            <a:r>
              <a:rPr lang="en-US" dirty="0"/>
              <a:t> Bagian AWAL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AKHIR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5D80BE-B4B0-110B-D1BB-42B61745FCDE}"/>
              </a:ext>
            </a:extLst>
          </p:cNvPr>
          <p:cNvSpPr txBox="1"/>
          <p:nvPr/>
        </p:nvSpPr>
        <p:spPr>
          <a:xfrm>
            <a:off x="5438334" y="6079195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simbelmawa.kemdikbud.go.id</a:t>
            </a:r>
            <a:r>
              <a:rPr lang="en-US" dirty="0"/>
              <a:t>/portal/wp-content/uploads/2024/02/10.-Panduan-PKM-AI-2024.pdf</a:t>
            </a:r>
          </a:p>
        </p:txBody>
      </p:sp>
    </p:spTree>
    <p:extLst>
      <p:ext uri="{BB962C8B-B14F-4D97-AF65-F5344CB8AC3E}">
        <p14:creationId xmlns:p14="http://schemas.microsoft.com/office/powerpoint/2010/main" val="7845822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BF89BA-5A63-D62C-217B-D20B01F8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30" y="1045028"/>
            <a:ext cx="47863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205695-4EB1-543F-6DB4-8AA6F306D029}"/>
              </a:ext>
            </a:extLst>
          </p:cNvPr>
          <p:cNvSpPr txBox="1"/>
          <p:nvPr/>
        </p:nvSpPr>
        <p:spPr>
          <a:xfrm>
            <a:off x="6321032" y="1611085"/>
            <a:ext cx="5028749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Total Halaman: 254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Bagian </a:t>
            </a:r>
            <a:r>
              <a:rPr lang="en-US" sz="2400" dirty="0" err="1"/>
              <a:t>awal</a:t>
            </a:r>
            <a:r>
              <a:rPr lang="en-US" sz="2400" dirty="0"/>
              <a:t>: front matters: 18</a:t>
            </a:r>
          </a:p>
          <a:p>
            <a:pPr marL="742950" lvl="1" indent="-285750">
              <a:buFontTx/>
              <a:buChar char="-"/>
            </a:pPr>
            <a:r>
              <a:rPr lang="en-US" sz="2400" dirty="0" err="1"/>
              <a:t>halaman</a:t>
            </a:r>
            <a:r>
              <a:rPr lang="en-US" sz="2400" dirty="0"/>
              <a:t> </a:t>
            </a:r>
            <a:r>
              <a:rPr lang="en-US" sz="2400" dirty="0" err="1"/>
              <a:t>judul</a:t>
            </a:r>
            <a:endParaRPr lang="en-US" sz="2400" dirty="0"/>
          </a:p>
          <a:p>
            <a:pPr marL="742950" lvl="1" indent="-285750">
              <a:buFontTx/>
              <a:buChar char="-"/>
            </a:pPr>
            <a:r>
              <a:rPr lang="en-US" sz="2400" dirty="0" err="1"/>
              <a:t>halaman</a:t>
            </a:r>
            <a:r>
              <a:rPr lang="en-US" sz="2400" dirty="0"/>
              <a:t> </a:t>
            </a:r>
            <a:r>
              <a:rPr lang="en-US" sz="2400" dirty="0" err="1"/>
              <a:t>hak</a:t>
            </a:r>
            <a:r>
              <a:rPr lang="en-US" sz="2400" dirty="0"/>
              <a:t>  </a:t>
            </a:r>
            <a:r>
              <a:rPr lang="en-US" sz="2400" dirty="0" err="1"/>
              <a:t>cipta</a:t>
            </a:r>
            <a:endParaRPr lang="en-US" sz="2400" dirty="0"/>
          </a:p>
          <a:p>
            <a:pPr marL="742950" lvl="1" indent="-285750">
              <a:buFontTx/>
              <a:buChar char="-"/>
            </a:pPr>
            <a:r>
              <a:rPr lang="en-US" sz="2400" dirty="0" err="1"/>
              <a:t>halaman</a:t>
            </a:r>
            <a:r>
              <a:rPr lang="en-US" sz="2400" dirty="0"/>
              <a:t> </a:t>
            </a:r>
            <a:r>
              <a:rPr lang="en-US" sz="2400" dirty="0" err="1"/>
              <a:t>judul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endParaRPr lang="en-US" sz="2400" dirty="0"/>
          </a:p>
          <a:p>
            <a:pPr marL="742950" lvl="1" indent="-285750">
              <a:buFontTx/>
              <a:buChar char="-"/>
            </a:pPr>
            <a:r>
              <a:rPr lang="en-US" sz="2400" dirty="0" err="1"/>
              <a:t>prakata</a:t>
            </a:r>
            <a:endParaRPr lang="en-US" sz="2400" dirty="0"/>
          </a:p>
          <a:p>
            <a:pPr marL="742950" lvl="1" indent="-285750">
              <a:buFontTx/>
              <a:buChar char="-"/>
            </a:pPr>
            <a:r>
              <a:rPr lang="en-US" sz="2400" dirty="0" err="1"/>
              <a:t>pengantar</a:t>
            </a:r>
            <a:endParaRPr lang="en-US" sz="2400" dirty="0"/>
          </a:p>
          <a:p>
            <a:pPr marL="742950" lvl="1" indent="-285750">
              <a:buFontTx/>
              <a:buChar char="-"/>
            </a:pPr>
            <a:r>
              <a:rPr lang="en-US" sz="2400" dirty="0"/>
              <a:t>daftar </a:t>
            </a:r>
            <a:r>
              <a:rPr lang="en-US" sz="2400" dirty="0" err="1"/>
              <a:t>isi</a:t>
            </a:r>
            <a:endParaRPr lang="en-US" sz="2400" dirty="0"/>
          </a:p>
          <a:p>
            <a:pPr marL="742950" lvl="1" indent="-285750">
              <a:buFontTx/>
              <a:buChar char="-"/>
            </a:pPr>
            <a:r>
              <a:rPr lang="en-ID" sz="2400" dirty="0"/>
              <a:t>daftar Gambar/Tabel/</a:t>
            </a:r>
            <a:r>
              <a:rPr lang="en-ID" sz="2400" dirty="0" err="1"/>
              <a:t>Ilustrasi</a:t>
            </a:r>
            <a:endParaRPr lang="en-ID" sz="2400" dirty="0"/>
          </a:p>
          <a:p>
            <a:pPr marL="742950" lvl="1" indent="-285750">
              <a:buFontTx/>
              <a:buChar char="-"/>
            </a:pPr>
            <a:r>
              <a:rPr lang="en-ID" sz="2400" dirty="0" err="1"/>
              <a:t>ucapan</a:t>
            </a:r>
            <a:r>
              <a:rPr lang="en-ID" sz="2400" dirty="0"/>
              <a:t> </a:t>
            </a:r>
            <a:r>
              <a:rPr lang="en-ID" sz="2400" dirty="0" err="1"/>
              <a:t>Terima</a:t>
            </a:r>
            <a:r>
              <a:rPr lang="en-ID" sz="2400" dirty="0"/>
              <a:t> Kasih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800" dirty="0"/>
              <a:t>Bagian </a:t>
            </a:r>
            <a:r>
              <a:rPr lang="en-US" sz="2800" dirty="0" err="1"/>
              <a:t>isi</a:t>
            </a:r>
            <a:r>
              <a:rPr lang="en-US" sz="2800" dirty="0"/>
              <a:t> + Daftar Pustaka: 236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D1BF06-9053-AE6C-5356-0A7E87D1792A}"/>
              </a:ext>
            </a:extLst>
          </p:cNvPr>
          <p:cNvCxnSpPr/>
          <p:nvPr/>
        </p:nvCxnSpPr>
        <p:spPr>
          <a:xfrm flipH="1">
            <a:off x="2685143" y="1872343"/>
            <a:ext cx="3635889" cy="71120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057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41C9C-A906-E6D5-1A16-5E68F5D1D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D2964-B19F-F8FD-8A4A-066CADD44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5B036-A934-97F7-0E67-CB70CA64CB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9971"/>
          <a:stretch>
            <a:fillRect/>
          </a:stretch>
        </p:blipFill>
        <p:spPr>
          <a:xfrm>
            <a:off x="2313213" y="1393372"/>
            <a:ext cx="9535885" cy="1582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99ADC-1D6D-0AD0-699E-6B0764061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49" y="2975429"/>
            <a:ext cx="9308193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07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6F46CDE7-B6D2-4A62-E2F6-6E9D80BF6AA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53950" y="238194"/>
            <a:ext cx="10884100" cy="575980"/>
          </a:xfrm>
        </p:spPr>
        <p:txBody>
          <a:bodyPr vert="horz" lIns="91440" tIns="35480" rIns="91440" bIns="45720" rtlCol="0" anchor="ctr">
            <a:normAutofit fontScale="90000"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/>
              <a:t>Perkenalan (1)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5B162182-9B33-6CD0-F172-5A8292BC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3" y="1077083"/>
            <a:ext cx="5748279" cy="316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7ED8684F-039E-E6A8-9F73-EA3F8DC67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3" y="4387048"/>
            <a:ext cx="5748279" cy="209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997D4A0F-0843-6A9F-3A0F-300277FE7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715" y="1077083"/>
            <a:ext cx="5675321" cy="316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65E6DA2-E7E8-C479-9B31-6DEB5BB4803C}"/>
              </a:ext>
            </a:extLst>
          </p:cNvPr>
          <p:cNvGraphicFramePr>
            <a:graphicFrameLocks noGrp="1"/>
          </p:cNvGraphicFramePr>
          <p:nvPr/>
        </p:nvGraphicFramePr>
        <p:xfrm>
          <a:off x="6270715" y="4402407"/>
          <a:ext cx="5675321" cy="1274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2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7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092">
                <a:tc gridSpan="3"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D. RIWAYAT EDITOR/REVIEWER BUKU</a:t>
                      </a:r>
                    </a:p>
                  </a:txBody>
                  <a:tcPr marL="110592" marR="110592" marT="55351" marB="5535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092">
                <a:tc>
                  <a:txBody>
                    <a:bodyPr/>
                    <a:lstStyle/>
                    <a:p>
                      <a:r>
                        <a:rPr lang="en-US" sz="1900" dirty="0"/>
                        <a:t>1</a:t>
                      </a:r>
                    </a:p>
                  </a:txBody>
                  <a:tcPr marL="110592" marR="110592" marT="55351" marB="5535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BATAN Press</a:t>
                      </a:r>
                    </a:p>
                  </a:txBody>
                  <a:tcPr marL="110592" marR="110592" marT="55351" marB="5535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2019-2021</a:t>
                      </a:r>
                    </a:p>
                  </a:txBody>
                  <a:tcPr marL="110592" marR="110592" marT="55351" marB="553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11">
                <a:tc>
                  <a:txBody>
                    <a:bodyPr/>
                    <a:lstStyle/>
                    <a:p>
                      <a:r>
                        <a:rPr lang="en-US" sz="1900" dirty="0"/>
                        <a:t>2</a:t>
                      </a:r>
                    </a:p>
                  </a:txBody>
                  <a:tcPr marL="110592" marR="110592" marT="55351" marB="5535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BRIN Publishing</a:t>
                      </a:r>
                    </a:p>
                  </a:txBody>
                  <a:tcPr marL="110592" marR="110592" marT="55351" marB="55351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2022-2023</a:t>
                      </a:r>
                    </a:p>
                  </a:txBody>
                  <a:tcPr marL="110592" marR="110592" marT="55351" marB="553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B05781AF-61F5-963B-F563-5861A55228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1" y="446135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</a:t>
            </a:r>
            <a:r>
              <a:rPr lang="en-GB" altLang="en-US" dirty="0" err="1"/>
              <a:t>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37/2022)-e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0542923D-A472-B452-3B2E-1DEAD34DA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2992" y="1741379"/>
            <a:ext cx="8228832" cy="1382821"/>
          </a:xfrm>
        </p:spPr>
        <p:txBody>
          <a:bodyPr/>
          <a:lstStyle/>
          <a:p>
            <a:pPr marL="0" indent="0">
              <a:buNone/>
            </a:pPr>
            <a:r>
              <a:rPr lang="en-ID" dirty="0"/>
              <a:t>e. </a:t>
            </a:r>
            <a:r>
              <a:rPr lang="en-ID" dirty="0" err="1"/>
              <a:t>mempunyai</a:t>
            </a:r>
            <a:r>
              <a:rPr lang="en-ID" dirty="0"/>
              <a:t> </a:t>
            </a:r>
            <a:r>
              <a:rPr lang="en-ID" dirty="0" err="1"/>
              <a:t>alamat</a:t>
            </a:r>
            <a:r>
              <a:rPr lang="en-ID" dirty="0"/>
              <a:t> </a:t>
            </a:r>
            <a:r>
              <a:rPr lang="en-ID" dirty="0" err="1"/>
              <a:t>kantor</a:t>
            </a:r>
            <a:r>
              <a:rPr lang="en-ID" dirty="0"/>
              <a:t> yang </a:t>
            </a:r>
            <a:r>
              <a:rPr lang="en-ID" dirty="0" err="1"/>
              <a:t>jelas</a:t>
            </a:r>
            <a:r>
              <a:rPr lang="en-ID" dirty="0"/>
              <a:t> dan </a:t>
            </a:r>
            <a:r>
              <a:rPr lang="en-ID" dirty="0" err="1"/>
              <a:t>mempunyai</a:t>
            </a:r>
            <a:r>
              <a:rPr lang="en-ID" dirty="0"/>
              <a:t> </a:t>
            </a:r>
            <a:r>
              <a:rPr lang="en-ID" dirty="0" err="1"/>
              <a:t>karyawan</a:t>
            </a:r>
            <a:r>
              <a:rPr lang="en-ID" dirty="0"/>
              <a:t> yang </a:t>
            </a:r>
            <a:r>
              <a:rPr lang="en-ID" dirty="0" err="1"/>
              <a:t>ditunjukkan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surat</a:t>
            </a:r>
            <a:r>
              <a:rPr lang="en-ID" dirty="0"/>
              <a:t> </a:t>
            </a:r>
            <a:r>
              <a:rPr lang="en-ID" dirty="0" err="1"/>
              <a:t>keterangan</a:t>
            </a:r>
            <a:r>
              <a:rPr lang="en-ID" dirty="0"/>
              <a:t> </a:t>
            </a:r>
            <a:r>
              <a:rPr lang="en-ID" dirty="0" err="1"/>
              <a:t>penugasan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Penerbit</a:t>
            </a:r>
            <a:r>
              <a:rPr lang="en-ID" dirty="0"/>
              <a:t> </a:t>
            </a:r>
            <a:r>
              <a:rPr lang="en-ID" dirty="0" err="1"/>
              <a:t>Ilmiah</a:t>
            </a:r>
            <a:endParaRPr lang="en-ID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15C9C-EB13-48C8-CEE0-38082018E432}"/>
              </a:ext>
            </a:extLst>
          </p:cNvPr>
          <p:cNvSpPr txBox="1"/>
          <p:nvPr/>
        </p:nvSpPr>
        <p:spPr>
          <a:xfrm>
            <a:off x="2733232" y="3124200"/>
            <a:ext cx="6626942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/>
              <a:t>Poin</a:t>
            </a:r>
            <a:r>
              <a:rPr lang="en-US" sz="2800" dirty="0"/>
              <a:t> </a:t>
            </a:r>
            <a:r>
              <a:rPr lang="en-US" sz="2800" dirty="0" err="1"/>
              <a:t>kunci</a:t>
            </a:r>
            <a:r>
              <a:rPr lang="en-US" sz="2800" dirty="0"/>
              <a:t>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/>
              <a:t>Alamat </a:t>
            </a:r>
            <a:r>
              <a:rPr lang="en-US" sz="2800" dirty="0" err="1"/>
              <a:t>kantor</a:t>
            </a:r>
            <a:r>
              <a:rPr lang="en-US" sz="2800" dirty="0"/>
              <a:t> </a:t>
            </a:r>
            <a:r>
              <a:rPr lang="en-US" sz="2800" dirty="0" err="1"/>
              <a:t>fisik</a:t>
            </a:r>
            <a:r>
              <a:rPr lang="en-US" sz="2800" dirty="0"/>
              <a:t>, </a:t>
            </a:r>
            <a:r>
              <a:rPr lang="en-US" sz="2800" dirty="0" err="1"/>
              <a:t>bukan</a:t>
            </a:r>
            <a:r>
              <a:rPr lang="en-US" sz="2800" dirty="0"/>
              <a:t> Alamat virtual</a:t>
            </a:r>
          </a:p>
          <a:p>
            <a:pPr marL="342900" indent="-342900">
              <a:buAutoNum type="alphaLcPeriod"/>
            </a:pPr>
            <a:r>
              <a:rPr lang="en-US" sz="2800" dirty="0"/>
              <a:t>  </a:t>
            </a:r>
            <a:r>
              <a:rPr lang="en-US" sz="2800" dirty="0" err="1"/>
              <a:t>Mempunyai</a:t>
            </a:r>
            <a:r>
              <a:rPr lang="en-US" sz="2800" dirty="0"/>
              <a:t> </a:t>
            </a:r>
            <a:r>
              <a:rPr lang="en-US" sz="2800" dirty="0" err="1"/>
              <a:t>karyawan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job-desc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F247B-B456-5BC8-4D45-6CFD9F2C91D4}"/>
              </a:ext>
            </a:extLst>
          </p:cNvPr>
          <p:cNvSpPr txBox="1"/>
          <p:nvPr/>
        </p:nvSpPr>
        <p:spPr>
          <a:xfrm>
            <a:off x="4557486" y="4604227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  <a:buNone/>
            </a:pPr>
            <a:r>
              <a:rPr lang="en-ID" dirty="0">
                <a:effectLst/>
              </a:rPr>
              <a:t>Alamat </a:t>
            </a:r>
            <a:r>
              <a:rPr lang="en-ID" dirty="0" err="1">
                <a:effectLst/>
              </a:rPr>
              <a:t>kantor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adalah</a:t>
            </a:r>
            <a:r>
              <a:rPr lang="en-ID" dirty="0">
                <a:effectLst/>
              </a:rPr>
              <a:t> </a:t>
            </a:r>
            <a:r>
              <a:rPr lang="en-ID" dirty="0" err="1">
                <a:effectLst/>
              </a:rPr>
              <a:t>lokasi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fisik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resmi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suatu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perusahaan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atau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organisasi</a:t>
            </a:r>
            <a:r>
              <a:rPr lang="en-ID" dirty="0">
                <a:effectLst/>
              </a:rPr>
              <a:t> yang </a:t>
            </a:r>
            <a:r>
              <a:rPr lang="en-ID" dirty="0" err="1">
                <a:effectLst/>
              </a:rPr>
              <a:t>digunakan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untuk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kegiatan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operasional</a:t>
            </a:r>
            <a:r>
              <a:rPr lang="en-ID" dirty="0">
                <a:effectLst/>
              </a:rPr>
              <a:t>, </a:t>
            </a:r>
            <a:r>
              <a:rPr lang="en-ID" dirty="0" err="1">
                <a:effectLst/>
              </a:rPr>
              <a:t>administrasi</a:t>
            </a:r>
            <a:r>
              <a:rPr lang="en-ID" dirty="0">
                <a:effectLst/>
              </a:rPr>
              <a:t>, dan </a:t>
            </a:r>
            <a:r>
              <a:rPr lang="en-ID" dirty="0" err="1">
                <a:effectLst/>
              </a:rPr>
              <a:t>komunikasi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resmi</a:t>
            </a:r>
            <a:r>
              <a:rPr lang="en-ID" dirty="0">
                <a:effectLst/>
              </a:rPr>
              <a:t>, </a:t>
            </a:r>
            <a:r>
              <a:rPr lang="en-ID" dirty="0" err="1">
                <a:effectLst/>
              </a:rPr>
              <a:t>serta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berfungsi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sebagai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titik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kontak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untuk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menerima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surat</a:t>
            </a:r>
            <a:r>
              <a:rPr lang="en-ID" dirty="0">
                <a:effectLst/>
              </a:rPr>
              <a:t> dan </a:t>
            </a:r>
            <a:r>
              <a:rPr lang="en-ID" dirty="0" err="1">
                <a:effectLst/>
              </a:rPr>
              <a:t>pemberitahuan</a:t>
            </a:r>
            <a:r>
              <a:rPr lang="en-ID" dirty="0">
                <a:effectLst/>
              </a:rPr>
              <a:t>. Alamat </a:t>
            </a:r>
            <a:r>
              <a:rPr lang="en-ID" dirty="0" err="1">
                <a:effectLst/>
              </a:rPr>
              <a:t>ini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mencakup</a:t>
            </a:r>
            <a:r>
              <a:rPr lang="en-ID" dirty="0">
                <a:effectLst/>
              </a:rPr>
              <a:t> detail </a:t>
            </a:r>
            <a:r>
              <a:rPr lang="en-ID" dirty="0" err="1">
                <a:effectLst/>
              </a:rPr>
              <a:t>seperti</a:t>
            </a:r>
            <a:r>
              <a:rPr lang="en-ID" dirty="0">
                <a:effectLst/>
              </a:rPr>
              <a:t> nama </a:t>
            </a:r>
            <a:r>
              <a:rPr lang="en-ID" dirty="0" err="1">
                <a:effectLst/>
              </a:rPr>
              <a:t>jalan</a:t>
            </a:r>
            <a:r>
              <a:rPr lang="en-ID" dirty="0">
                <a:effectLst/>
              </a:rPr>
              <a:t>, </a:t>
            </a:r>
            <a:r>
              <a:rPr lang="en-ID" dirty="0" err="1">
                <a:effectLst/>
              </a:rPr>
              <a:t>nomor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bangunan</a:t>
            </a:r>
            <a:r>
              <a:rPr lang="en-ID" dirty="0">
                <a:effectLst/>
              </a:rPr>
              <a:t>, </a:t>
            </a:r>
            <a:r>
              <a:rPr lang="en-ID" dirty="0" err="1">
                <a:effectLst/>
              </a:rPr>
              <a:t>kelurahan</a:t>
            </a:r>
            <a:r>
              <a:rPr lang="en-ID" dirty="0">
                <a:effectLst/>
              </a:rPr>
              <a:t>, </a:t>
            </a:r>
            <a:r>
              <a:rPr lang="en-ID" dirty="0" err="1">
                <a:effectLst/>
              </a:rPr>
              <a:t>kecamatan</a:t>
            </a:r>
            <a:r>
              <a:rPr lang="en-ID" dirty="0">
                <a:effectLst/>
              </a:rPr>
              <a:t>, </a:t>
            </a:r>
            <a:r>
              <a:rPr lang="en-ID" dirty="0" err="1">
                <a:effectLst/>
              </a:rPr>
              <a:t>kota</a:t>
            </a:r>
            <a:r>
              <a:rPr lang="en-ID" dirty="0">
                <a:effectLst/>
              </a:rPr>
              <a:t>, </a:t>
            </a:r>
            <a:r>
              <a:rPr lang="en-ID" dirty="0" err="1">
                <a:effectLst/>
              </a:rPr>
              <a:t>provinsi</a:t>
            </a:r>
            <a:r>
              <a:rPr lang="en-ID" dirty="0">
                <a:effectLst/>
              </a:rPr>
              <a:t>, dan </a:t>
            </a:r>
            <a:r>
              <a:rPr lang="en-ID" dirty="0" err="1">
                <a:effectLst/>
              </a:rPr>
              <a:t>kode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pos</a:t>
            </a:r>
            <a:r>
              <a:rPr lang="en-ID" dirty="0">
                <a:effectLst/>
              </a:rPr>
              <a:t>, dan </a:t>
            </a:r>
            <a:r>
              <a:rPr lang="en-ID" dirty="0" err="1">
                <a:effectLst/>
              </a:rPr>
              <a:t>merupakan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bagian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penting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dari</a:t>
            </a:r>
            <a:r>
              <a:rPr lang="en-ID" dirty="0">
                <a:effectLst/>
              </a:rPr>
              <a:t> </a:t>
            </a:r>
            <a:r>
              <a:rPr lang="en-ID" dirty="0" err="1">
                <a:effectLst/>
              </a:rPr>
              <a:t>dokumen</a:t>
            </a:r>
            <a:r>
              <a:rPr lang="en-ID" dirty="0">
                <a:effectLst/>
              </a:rPr>
              <a:t> legal </a:t>
            </a:r>
            <a:r>
              <a:rPr lang="en-ID" dirty="0" err="1">
                <a:effectLst/>
              </a:rPr>
              <a:t>perusahaan</a:t>
            </a:r>
            <a:r>
              <a:rPr lang="en-ID" dirty="0">
                <a:effectLst/>
              </a:rPr>
              <a:t>. 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111CC-6E51-0659-D6BF-C1669ACDA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761E7-4B71-C30D-531E-FC4A9C47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F23EE-A8CE-B84C-76B8-9ACD4BC39B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9971"/>
          <a:stretch>
            <a:fillRect/>
          </a:stretch>
        </p:blipFill>
        <p:spPr>
          <a:xfrm>
            <a:off x="2313213" y="1524000"/>
            <a:ext cx="9535885" cy="1451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F2C69-D34C-03DE-A4EF-E3A96D516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563" y="2975429"/>
            <a:ext cx="9280979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62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31D41A-4B5E-F32A-724C-5868806FE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36187"/>
            <a:ext cx="6890657" cy="4896803"/>
          </a:xfrm>
        </p:spPr>
        <p:txBody>
          <a:bodyPr/>
          <a:lstStyle/>
          <a:p>
            <a:pPr marL="0" indent="0">
              <a:buNone/>
            </a:pPr>
            <a:r>
              <a:rPr lang="en-ID" dirty="0"/>
              <a:t>f. </a:t>
            </a:r>
            <a:r>
              <a:rPr lang="en-ID" dirty="0" err="1"/>
              <a:t>memiliki</a:t>
            </a:r>
            <a:r>
              <a:rPr lang="en-ID" dirty="0"/>
              <a:t> situs web </a:t>
            </a:r>
            <a:r>
              <a:rPr lang="en-ID" dirty="0" err="1"/>
              <a:t>Penerbit</a:t>
            </a:r>
            <a:r>
              <a:rPr lang="en-ID" dirty="0"/>
              <a:t> </a:t>
            </a:r>
            <a:r>
              <a:rPr lang="en-ID" dirty="0" err="1"/>
              <a:t>Ilmiah</a:t>
            </a:r>
            <a:r>
              <a:rPr lang="en-ID" dirty="0"/>
              <a:t> yang </a:t>
            </a:r>
            <a:r>
              <a:rPr lang="en-ID" dirty="0" err="1"/>
              <a:t>memberikan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paling </a:t>
            </a:r>
            <a:r>
              <a:rPr lang="en-ID" dirty="0" err="1"/>
              <a:t>sedikit</a:t>
            </a:r>
            <a:r>
              <a:rPr lang="en-ID" dirty="0"/>
              <a:t> </a:t>
            </a:r>
            <a:r>
              <a:rPr lang="en-ID" dirty="0" err="1"/>
              <a:t>berupa</a:t>
            </a:r>
            <a:r>
              <a:rPr lang="en-ID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profil</a:t>
            </a:r>
            <a:r>
              <a:rPr lang="en-ID" dirty="0"/>
              <a:t> </a:t>
            </a:r>
            <a:r>
              <a:rPr lang="en-ID" dirty="0" err="1"/>
              <a:t>Penerbit</a:t>
            </a:r>
            <a:r>
              <a:rPr lang="en-ID" dirty="0"/>
              <a:t> </a:t>
            </a:r>
            <a:r>
              <a:rPr lang="en-ID" dirty="0" err="1"/>
              <a:t>Ilmiah</a:t>
            </a:r>
            <a:r>
              <a:rPr lang="en-ID" dirty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susunan</a:t>
            </a:r>
            <a:r>
              <a:rPr lang="en-ID" dirty="0"/>
              <a:t> dewan editor;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persyaratan</a:t>
            </a:r>
            <a:r>
              <a:rPr lang="en-ID" dirty="0"/>
              <a:t> </a:t>
            </a:r>
            <a:r>
              <a:rPr lang="en-ID" dirty="0" err="1"/>
              <a:t>pengusulan</a:t>
            </a:r>
            <a:r>
              <a:rPr lang="en-ID" dirty="0"/>
              <a:t> </a:t>
            </a:r>
            <a:r>
              <a:rPr lang="en-ID" dirty="0" err="1"/>
              <a:t>naskah</a:t>
            </a:r>
            <a:r>
              <a:rPr lang="en-ID" dirty="0"/>
              <a:t>; dan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kejelasan</a:t>
            </a:r>
            <a:r>
              <a:rPr lang="en-ID" dirty="0"/>
              <a:t> </a:t>
            </a:r>
            <a:r>
              <a:rPr lang="en-ID" dirty="0" err="1"/>
              <a:t>tahapan</a:t>
            </a:r>
            <a:r>
              <a:rPr lang="en-ID" dirty="0"/>
              <a:t> dan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Penerbitan</a:t>
            </a:r>
            <a:r>
              <a:rPr lang="en-ID" dirty="0"/>
              <a:t> </a:t>
            </a:r>
            <a:r>
              <a:rPr lang="en-ID" dirty="0" err="1"/>
              <a:t>Ilmiah</a:t>
            </a:r>
            <a:endParaRPr lang="en-ID" dirty="0"/>
          </a:p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45C53CC-F440-7D0C-F2FC-B9671EFCE87A}"/>
              </a:ext>
            </a:extLst>
          </p:cNvPr>
          <p:cNvSpPr txBox="1">
            <a:spLocks noChangeArrowheads="1"/>
          </p:cNvSpPr>
          <p:nvPr/>
        </p:nvSpPr>
        <p:spPr>
          <a:xfrm>
            <a:off x="653950" y="438149"/>
            <a:ext cx="10884100" cy="1198038"/>
          </a:xfrm>
          <a:prstGeom prst="rect">
            <a:avLst/>
          </a:prstGeom>
        </p:spPr>
        <p:txBody>
          <a:bodyPr vert="horz" lIns="91440" tIns="3548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</a:t>
            </a:r>
            <a:r>
              <a:rPr lang="en-GB" altLang="en-US" dirty="0" err="1"/>
              <a:t>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12FD2-12CF-1FD9-F210-3330180B151C}"/>
              </a:ext>
            </a:extLst>
          </p:cNvPr>
          <p:cNvSpPr txBox="1"/>
          <p:nvPr/>
        </p:nvSpPr>
        <p:spPr>
          <a:xfrm>
            <a:off x="7795089" y="2305615"/>
            <a:ext cx="4015911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Poin</a:t>
            </a:r>
            <a:r>
              <a:rPr lang="en-US" sz="2800" dirty="0"/>
              <a:t> </a:t>
            </a:r>
            <a:r>
              <a:rPr lang="en-US" sz="2800" dirty="0" err="1"/>
              <a:t>kunci</a:t>
            </a:r>
            <a:r>
              <a:rPr lang="en-US" sz="2800" dirty="0"/>
              <a:t>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/>
              <a:t>situs yang valid</a:t>
            </a:r>
          </a:p>
        </p:txBody>
      </p:sp>
    </p:spTree>
    <p:extLst>
      <p:ext uri="{BB962C8B-B14F-4D97-AF65-F5344CB8AC3E}">
        <p14:creationId xmlns:p14="http://schemas.microsoft.com/office/powerpoint/2010/main" val="2547836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516BA-B674-5B7D-4068-636621633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78AE325-8B7E-AB85-0F71-9F052BC01BA5}"/>
              </a:ext>
            </a:extLst>
          </p:cNvPr>
          <p:cNvSpPr txBox="1">
            <a:spLocks noChangeArrowheads="1"/>
          </p:cNvSpPr>
          <p:nvPr/>
        </p:nvSpPr>
        <p:spPr>
          <a:xfrm>
            <a:off x="653950" y="438149"/>
            <a:ext cx="10884100" cy="1198038"/>
          </a:xfrm>
          <a:prstGeom prst="rect">
            <a:avLst/>
          </a:prstGeom>
        </p:spPr>
        <p:txBody>
          <a:bodyPr vert="horz" lIns="91440" tIns="3548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</a:t>
            </a:r>
            <a:r>
              <a:rPr lang="en-GB" altLang="en-US" dirty="0" err="1"/>
              <a:t>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37/2022)-f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2CAA5A-0671-F86C-2F3F-3012C55DD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11722" r="21704" b="8058"/>
          <a:stretch>
            <a:fillRect/>
          </a:stretch>
        </p:blipFill>
        <p:spPr>
          <a:xfrm>
            <a:off x="827314" y="1828800"/>
            <a:ext cx="4987216" cy="3628571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DECF212-E8A0-18C2-0EC1-D6A3490AC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13147" r="21942" b="2297"/>
          <a:stretch>
            <a:fillRect/>
          </a:stretch>
        </p:blipFill>
        <p:spPr>
          <a:xfrm>
            <a:off x="6377472" y="1828800"/>
            <a:ext cx="5160578" cy="3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0F03B-B9A5-F932-F8D3-FF20252C0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DC663-632F-DD7E-F4BB-A728C42F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E7C80-1F23-A345-3DE0-A21BF7F8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9971"/>
          <a:stretch>
            <a:fillRect/>
          </a:stretch>
        </p:blipFill>
        <p:spPr>
          <a:xfrm>
            <a:off x="2313213" y="1567544"/>
            <a:ext cx="9535885" cy="1407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6E71E8-DA8A-ADD1-6E9A-B5CC27FBC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565" y="2975429"/>
            <a:ext cx="9295492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83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E1394-3B06-9151-EF2F-51F2865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DF5F7D-82C2-A447-2408-74D7B1FB8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36187"/>
            <a:ext cx="11430000" cy="903813"/>
          </a:xfrm>
        </p:spPr>
        <p:txBody>
          <a:bodyPr/>
          <a:lstStyle/>
          <a:p>
            <a:pPr marL="0" indent="0">
              <a:buNone/>
            </a:pPr>
            <a:r>
              <a:rPr lang="en-ID" dirty="0"/>
              <a:t>g.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Penerbitan</a:t>
            </a:r>
            <a:r>
              <a:rPr lang="en-ID" dirty="0"/>
              <a:t> </a:t>
            </a:r>
            <a:r>
              <a:rPr lang="en-ID" dirty="0" err="1"/>
              <a:t>Ilmiah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jaringan</a:t>
            </a:r>
            <a:r>
              <a:rPr lang="en-ID" dirty="0"/>
              <a:t> (</a:t>
            </a:r>
            <a:r>
              <a:rPr lang="en-ID" i="1" dirty="0"/>
              <a:t>online</a:t>
            </a:r>
            <a:r>
              <a:rPr lang="en-ID" dirty="0"/>
              <a:t>) yang </a:t>
            </a:r>
            <a:r>
              <a:rPr lang="en-ID" dirty="0" err="1"/>
              <a:t>memuat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</a:t>
            </a:r>
            <a:r>
              <a:rPr lang="en-ID" dirty="0" err="1"/>
              <a:t>progres</a:t>
            </a:r>
            <a:r>
              <a:rPr lang="en-ID" dirty="0"/>
              <a:t> </a:t>
            </a:r>
            <a:r>
              <a:rPr lang="en-ID" dirty="0" err="1"/>
              <a:t>usulan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naskah</a:t>
            </a:r>
            <a:r>
              <a:rPr lang="en-ID" dirty="0"/>
              <a:t>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7157170-BAF9-750B-3A31-13F131BB8763}"/>
              </a:ext>
            </a:extLst>
          </p:cNvPr>
          <p:cNvSpPr txBox="1">
            <a:spLocks noChangeArrowheads="1"/>
          </p:cNvSpPr>
          <p:nvPr/>
        </p:nvSpPr>
        <p:spPr>
          <a:xfrm>
            <a:off x="653950" y="438149"/>
            <a:ext cx="10884100" cy="1198038"/>
          </a:xfrm>
          <a:prstGeom prst="rect">
            <a:avLst/>
          </a:prstGeom>
        </p:spPr>
        <p:txBody>
          <a:bodyPr vert="horz" lIns="91440" tIns="3548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</a:t>
            </a:r>
            <a:r>
              <a:rPr lang="en-GB" altLang="en-US" dirty="0" err="1"/>
              <a:t>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9B7ED-37AB-062C-98C5-DB2FA0A3DDA7}"/>
              </a:ext>
            </a:extLst>
          </p:cNvPr>
          <p:cNvSpPr txBox="1"/>
          <p:nvPr/>
        </p:nvSpPr>
        <p:spPr>
          <a:xfrm>
            <a:off x="653949" y="2834225"/>
            <a:ext cx="4759880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Poin</a:t>
            </a:r>
            <a:r>
              <a:rPr lang="en-US" sz="2400" dirty="0"/>
              <a:t> </a:t>
            </a:r>
            <a:r>
              <a:rPr lang="en-US" sz="2400" dirty="0" err="1"/>
              <a:t>kunci</a:t>
            </a:r>
            <a:r>
              <a:rPr lang="en-US" sz="2400" dirty="0"/>
              <a:t>:</a:t>
            </a:r>
          </a:p>
          <a:p>
            <a:pPr marL="342900" indent="-342900">
              <a:buFont typeface="+mj-lt"/>
              <a:buAutoNum type="alphaLcPeriod"/>
            </a:pPr>
            <a:r>
              <a:rPr lang="en-ID" sz="2400" b="1" dirty="0"/>
              <a:t>"</a:t>
            </a:r>
            <a:r>
              <a:rPr lang="en-ID" sz="2400" b="1" dirty="0" err="1"/>
              <a:t>Sistem</a:t>
            </a:r>
            <a:r>
              <a:rPr lang="en-ID" sz="2400" b="1" dirty="0"/>
              <a:t> </a:t>
            </a:r>
            <a:r>
              <a:rPr lang="en-ID" sz="2400" b="1" dirty="0" err="1"/>
              <a:t>Penerbitan</a:t>
            </a:r>
            <a:r>
              <a:rPr lang="en-ID" sz="2400" b="1" dirty="0"/>
              <a:t> </a:t>
            </a:r>
            <a:r>
              <a:rPr lang="en-ID" sz="2400" b="1" dirty="0" err="1"/>
              <a:t>Ilmiah</a:t>
            </a:r>
            <a:r>
              <a:rPr lang="en-ID" sz="2400" b="1" dirty="0"/>
              <a:t> </a:t>
            </a:r>
            <a:r>
              <a:rPr lang="en-ID" sz="2400" b="1" dirty="0" err="1"/>
              <a:t>dalam</a:t>
            </a:r>
            <a:r>
              <a:rPr lang="en-ID" sz="2400" b="1" dirty="0"/>
              <a:t> </a:t>
            </a:r>
            <a:r>
              <a:rPr lang="en-ID" sz="2400" b="1" dirty="0" err="1"/>
              <a:t>jaringan</a:t>
            </a:r>
            <a:r>
              <a:rPr lang="en-ID" sz="2400" b="1" dirty="0"/>
              <a:t> (online)"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2400" dirty="0" err="1"/>
              <a:t>Penerbit</a:t>
            </a:r>
            <a:r>
              <a:rPr lang="en-ID" sz="2400" dirty="0"/>
              <a:t> </a:t>
            </a:r>
            <a:r>
              <a:rPr lang="en-ID" sz="2400" dirty="0" err="1"/>
              <a:t>memiliki</a:t>
            </a:r>
            <a:r>
              <a:rPr lang="en-ID" sz="2400" dirty="0"/>
              <a:t> </a:t>
            </a:r>
            <a:r>
              <a:rPr lang="en-ID" sz="2400" dirty="0" err="1"/>
              <a:t>sebuah</a:t>
            </a:r>
            <a:r>
              <a:rPr lang="en-ID" sz="2400" dirty="0"/>
              <a:t> </a:t>
            </a:r>
            <a:r>
              <a:rPr lang="en-ID" sz="2400" b="1" dirty="0"/>
              <a:t>website </a:t>
            </a:r>
            <a:r>
              <a:rPr lang="en-ID" sz="2400" b="1" dirty="0" err="1"/>
              <a:t>atau</a:t>
            </a:r>
            <a:r>
              <a:rPr lang="en-ID" sz="2400" b="1" dirty="0"/>
              <a:t> portal </a:t>
            </a:r>
            <a:r>
              <a:rPr lang="en-ID" sz="2400" b="1" dirty="0" err="1"/>
              <a:t>jurnal</a:t>
            </a:r>
            <a:r>
              <a:rPr lang="en-ID" sz="2400" dirty="0"/>
              <a:t> yang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diakses</a:t>
            </a:r>
            <a:r>
              <a:rPr lang="en-ID" sz="2400" dirty="0"/>
              <a:t> </a:t>
            </a:r>
            <a:r>
              <a:rPr lang="en-ID" sz="2400" dirty="0" err="1"/>
              <a:t>secara</a:t>
            </a:r>
            <a:r>
              <a:rPr lang="en-ID" sz="2400" dirty="0"/>
              <a:t> </a:t>
            </a:r>
            <a:r>
              <a:rPr lang="en-ID" sz="2400" dirty="0" err="1"/>
              <a:t>publik</a:t>
            </a:r>
            <a:r>
              <a:rPr lang="en-ID" sz="2400" dirty="0"/>
              <a:t> </a:t>
            </a:r>
            <a:r>
              <a:rPr lang="en-ID" sz="2400" dirty="0" err="1"/>
              <a:t>melalui</a:t>
            </a:r>
            <a:r>
              <a:rPr lang="en-ID" sz="2400" dirty="0"/>
              <a:t> internet.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2400" dirty="0" err="1"/>
              <a:t>Bukan</a:t>
            </a:r>
            <a:r>
              <a:rPr lang="en-ID" sz="2400" dirty="0"/>
              <a:t> </a:t>
            </a:r>
            <a:r>
              <a:rPr lang="en-ID" sz="2400" dirty="0" err="1"/>
              <a:t>sekadar</a:t>
            </a:r>
            <a:r>
              <a:rPr lang="en-ID" sz="2400" dirty="0"/>
              <a:t> website statis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8F1E8-2786-C6EA-B436-13E6076A46D9}"/>
              </a:ext>
            </a:extLst>
          </p:cNvPr>
          <p:cNvSpPr txBox="1"/>
          <p:nvPr/>
        </p:nvSpPr>
        <p:spPr>
          <a:xfrm>
            <a:off x="6778173" y="2834225"/>
            <a:ext cx="4296228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ID" sz="2400" i="0" u="none" strike="noStrike" dirty="0" err="1">
                <a:solidFill>
                  <a:srgbClr val="404040"/>
                </a:solidFill>
                <a:effectLst/>
                <a:latin typeface="quote-cjk-patch"/>
              </a:rPr>
              <a:t>Poin</a:t>
            </a:r>
            <a:r>
              <a:rPr lang="en-ID" sz="2400" i="0" u="none" strike="noStrike" dirty="0">
                <a:solidFill>
                  <a:srgbClr val="404040"/>
                </a:solidFill>
                <a:effectLst/>
                <a:latin typeface="quote-cjk-patch"/>
              </a:rPr>
              <a:t> </a:t>
            </a:r>
            <a:r>
              <a:rPr lang="en-ID" sz="2400" i="0" u="none" strike="noStrike" dirty="0" err="1">
                <a:solidFill>
                  <a:srgbClr val="404040"/>
                </a:solidFill>
                <a:effectLst/>
                <a:latin typeface="quote-cjk-patch"/>
              </a:rPr>
              <a:t>kunci</a:t>
            </a:r>
            <a:r>
              <a:rPr lang="en-ID" sz="2400" i="0" u="none" strike="noStrike" dirty="0">
                <a:solidFill>
                  <a:srgbClr val="404040"/>
                </a:solidFill>
                <a:effectLst/>
                <a:latin typeface="quote-cjk-patch"/>
              </a:rPr>
              <a:t>:</a:t>
            </a:r>
          </a:p>
          <a:p>
            <a:pPr marL="342900" indent="-342900" algn="l">
              <a:buFont typeface="+mj-lt"/>
              <a:buAutoNum type="alphaLcPeriod" startAt="2"/>
            </a:pPr>
            <a:r>
              <a:rPr lang="en-ID" sz="2400" b="1" i="0" u="none" strike="noStrike" dirty="0">
                <a:solidFill>
                  <a:srgbClr val="404040"/>
                </a:solidFill>
                <a:effectLst/>
                <a:latin typeface="quote-cjk-patch"/>
              </a:rPr>
              <a:t>“yang </a:t>
            </a:r>
            <a:r>
              <a:rPr lang="en-ID" sz="2400" b="1" i="0" u="none" strike="noStrike" dirty="0" err="1">
                <a:solidFill>
                  <a:srgbClr val="404040"/>
                </a:solidFill>
                <a:effectLst/>
                <a:latin typeface="quote-cjk-patch"/>
              </a:rPr>
              <a:t>memuat</a:t>
            </a:r>
            <a:r>
              <a:rPr lang="en-ID" sz="2400" b="1" i="0" u="none" strike="noStrike" dirty="0">
                <a:solidFill>
                  <a:srgbClr val="404040"/>
                </a:solidFill>
                <a:effectLst/>
                <a:latin typeface="quote-cjk-patch"/>
              </a:rPr>
              <a:t> </a:t>
            </a:r>
            <a:r>
              <a:rPr lang="en-ID" sz="2400" b="1" i="0" u="none" strike="noStrike" dirty="0" err="1">
                <a:solidFill>
                  <a:srgbClr val="404040"/>
                </a:solidFill>
                <a:effectLst/>
                <a:latin typeface="quote-cjk-patch"/>
              </a:rPr>
              <a:t>informasi</a:t>
            </a:r>
            <a:r>
              <a:rPr lang="en-ID" sz="2400" b="1" i="0" u="none" strike="noStrike" dirty="0">
                <a:solidFill>
                  <a:srgbClr val="404040"/>
                </a:solidFill>
                <a:effectLst/>
                <a:latin typeface="quote-cjk-patch"/>
              </a:rPr>
              <a:t> </a:t>
            </a:r>
            <a:r>
              <a:rPr lang="en-ID" sz="2400" b="1" i="0" u="none" strike="noStrike" dirty="0" err="1">
                <a:solidFill>
                  <a:srgbClr val="404040"/>
                </a:solidFill>
                <a:effectLst/>
                <a:latin typeface="quote-cjk-patch"/>
              </a:rPr>
              <a:t>progres</a:t>
            </a:r>
            <a:r>
              <a:rPr lang="en-ID" sz="2400" b="1" i="0" u="none" strike="noStrike" dirty="0">
                <a:solidFill>
                  <a:srgbClr val="404040"/>
                </a:solidFill>
                <a:effectLst/>
                <a:latin typeface="quote-cjk-patch"/>
              </a:rPr>
              <a:t> </a:t>
            </a:r>
            <a:r>
              <a:rPr lang="en-ID" sz="2400" b="1" i="0" u="none" strike="noStrike" dirty="0" err="1">
                <a:solidFill>
                  <a:srgbClr val="404040"/>
                </a:solidFill>
                <a:effectLst/>
                <a:latin typeface="quote-cjk-patch"/>
              </a:rPr>
              <a:t>usulan</a:t>
            </a:r>
            <a:r>
              <a:rPr lang="en-ID" sz="2400" b="1" i="0" u="none" strike="noStrike" dirty="0">
                <a:solidFill>
                  <a:srgbClr val="404040"/>
                </a:solidFill>
                <a:effectLst/>
                <a:latin typeface="quote-cjk-patch"/>
              </a:rPr>
              <a:t> </a:t>
            </a:r>
            <a:r>
              <a:rPr lang="en-ID" sz="2400" b="1" i="0" u="none" strike="noStrike" dirty="0" err="1">
                <a:solidFill>
                  <a:srgbClr val="404040"/>
                </a:solidFill>
                <a:effectLst/>
                <a:latin typeface="quote-cjk-patch"/>
              </a:rPr>
              <a:t>suatu</a:t>
            </a:r>
            <a:r>
              <a:rPr lang="en-ID" sz="2400" b="1" i="0" u="none" strike="noStrike" dirty="0">
                <a:solidFill>
                  <a:srgbClr val="404040"/>
                </a:solidFill>
                <a:effectLst/>
                <a:latin typeface="quote-cjk-patch"/>
              </a:rPr>
              <a:t> </a:t>
            </a:r>
            <a:r>
              <a:rPr lang="en-ID" sz="2400" b="1" i="0" u="none" strike="noStrike" dirty="0" err="1">
                <a:solidFill>
                  <a:srgbClr val="404040"/>
                </a:solidFill>
                <a:effectLst/>
                <a:latin typeface="quote-cjk-patch"/>
              </a:rPr>
              <a:t>naskah</a:t>
            </a:r>
            <a:r>
              <a:rPr lang="en-ID" sz="2400" b="1" i="0" u="none" strike="noStrike" dirty="0">
                <a:solidFill>
                  <a:srgbClr val="404040"/>
                </a:solidFill>
                <a:effectLst/>
                <a:latin typeface="quote-cjk-patch"/>
              </a:rPr>
              <a:t>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2400" dirty="0" err="1"/>
              <a:t>Pengajuan</a:t>
            </a:r>
            <a:r>
              <a:rPr lang="en-ID" sz="2400" dirty="0"/>
              <a:t> </a:t>
            </a:r>
            <a:r>
              <a:rPr lang="en-ID" sz="2400" dirty="0" err="1"/>
              <a:t>naskah</a:t>
            </a:r>
            <a:r>
              <a:rPr lang="en-ID" sz="2400" dirty="0"/>
              <a:t> oleh </a:t>
            </a:r>
            <a:r>
              <a:rPr lang="en-ID" sz="2400" dirty="0" err="1"/>
              <a:t>penulis</a:t>
            </a:r>
            <a:r>
              <a:rPr lang="en-ID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2400" dirty="0"/>
              <a:t>Proses </a:t>
            </a:r>
            <a:r>
              <a:rPr lang="en-ID" sz="2400" i="1" dirty="0"/>
              <a:t>review</a:t>
            </a:r>
            <a:r>
              <a:rPr lang="en-ID" sz="2400" dirty="0"/>
              <a:t> oleh </a:t>
            </a:r>
            <a:r>
              <a:rPr lang="en-ID" sz="2400" dirty="0" err="1"/>
              <a:t>mitra</a:t>
            </a:r>
            <a:r>
              <a:rPr lang="en-ID" sz="2400" dirty="0"/>
              <a:t> </a:t>
            </a:r>
            <a:r>
              <a:rPr lang="en-ID" sz="2400" dirty="0" err="1"/>
              <a:t>bestari</a:t>
            </a:r>
            <a:r>
              <a:rPr lang="en-ID" sz="2400" dirty="0"/>
              <a:t> (</a:t>
            </a:r>
            <a:r>
              <a:rPr lang="en-ID" sz="2400" i="1" dirty="0"/>
              <a:t>reviewers</a:t>
            </a:r>
            <a:r>
              <a:rPr lang="en-ID" sz="2400" dirty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2400" dirty="0"/>
              <a:t>Editing oleh editor.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2400" dirty="0" err="1"/>
              <a:t>Diterima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publikasi</a:t>
            </a:r>
            <a:r>
              <a:rPr lang="en-ID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1545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03728-0B69-1D92-214F-96121021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DB793-667D-36CD-09D0-9C9E5C19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FCC3E-4C55-3562-B669-DA2765A51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9971"/>
          <a:stretch>
            <a:fillRect/>
          </a:stretch>
        </p:blipFill>
        <p:spPr>
          <a:xfrm>
            <a:off x="2313213" y="1480458"/>
            <a:ext cx="9535885" cy="1494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3D0DBD-0503-0FA3-D4DF-391AEF5C1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377" y="2975429"/>
            <a:ext cx="9293679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18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039E229-2CBB-518A-5B45-15F4F054E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2363" y="1633287"/>
            <a:ext cx="8054119" cy="900221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lphaLcPeriod"/>
            </a:pPr>
            <a:r>
              <a:rPr lang="en-ID" dirty="0" err="1"/>
              <a:t>memiliki</a:t>
            </a:r>
            <a:r>
              <a:rPr lang="en-ID" dirty="0"/>
              <a:t> dewan editor yang </a:t>
            </a:r>
            <a:r>
              <a:rPr lang="en-ID" dirty="0" err="1"/>
              <a:t>dibuktikan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surat</a:t>
            </a:r>
            <a:r>
              <a:rPr lang="en-ID" dirty="0"/>
              <a:t> </a:t>
            </a:r>
            <a:r>
              <a:rPr lang="en-ID" dirty="0" err="1"/>
              <a:t>keterangan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pimpinan</a:t>
            </a:r>
            <a:r>
              <a:rPr lang="en-ID" dirty="0"/>
              <a:t> </a:t>
            </a:r>
            <a:r>
              <a:rPr lang="en-ID" dirty="0" err="1"/>
              <a:t>Penerbit</a:t>
            </a:r>
            <a:r>
              <a:rPr lang="en-ID" dirty="0"/>
              <a:t> </a:t>
            </a:r>
            <a:r>
              <a:rPr lang="en-ID" dirty="0" err="1"/>
              <a:t>Ilmiah</a:t>
            </a:r>
            <a:endParaRPr lang="en-ID" dirty="0"/>
          </a:p>
          <a:p>
            <a:pPr marL="0" indent="0">
              <a:buNone/>
            </a:pPr>
            <a:endParaRPr lang="en-ID" dirty="0"/>
          </a:p>
        </p:txBody>
      </p:sp>
      <p:sp>
        <p:nvSpPr>
          <p:cNvPr id="59394" name="Rectangle 1">
            <a:extLst>
              <a:ext uri="{FF2B5EF4-FFF2-40B4-BE49-F238E27FC236}">
                <a16:creationId xmlns:a16="http://schemas.microsoft.com/office/drawing/2014/main" id="{6B134FFB-D6F0-4066-2E55-A8D0C60F16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1" y="435249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Teknis</a:t>
            </a:r>
            <a:br>
              <a:rPr lang="en-GB" altLang="en-US" dirty="0"/>
            </a:br>
            <a:r>
              <a:rPr lang="en-GB" altLang="en-US" dirty="0"/>
              <a:t>(Pasal 19-20 </a:t>
            </a:r>
            <a:r>
              <a:rPr lang="en-GB" altLang="en-US" dirty="0" err="1"/>
              <a:t>PerBRIN</a:t>
            </a:r>
            <a:r>
              <a:rPr lang="en-GB" altLang="en-US" dirty="0"/>
              <a:t> 37/2022)-a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0C59D-C615-5238-1D71-549CB7295AFA}"/>
              </a:ext>
            </a:extLst>
          </p:cNvPr>
          <p:cNvSpPr txBox="1"/>
          <p:nvPr/>
        </p:nvSpPr>
        <p:spPr>
          <a:xfrm>
            <a:off x="1141570" y="2533508"/>
            <a:ext cx="4533516" cy="3970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Poin</a:t>
            </a:r>
            <a:r>
              <a:rPr lang="en-US" sz="2800" dirty="0"/>
              <a:t> </a:t>
            </a:r>
            <a:r>
              <a:rPr lang="en-US" sz="2800" dirty="0" err="1"/>
              <a:t>kunci</a:t>
            </a:r>
            <a:r>
              <a:rPr lang="en-US" sz="2800" dirty="0"/>
              <a:t>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/>
              <a:t>Surat </a:t>
            </a:r>
            <a:r>
              <a:rPr lang="en-US" sz="2800" dirty="0" err="1"/>
              <a:t>keterangan</a:t>
            </a:r>
            <a:r>
              <a:rPr lang="en-US" sz="2800" dirty="0"/>
              <a:t> 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/>
              <a:t>susunan</a:t>
            </a:r>
            <a:r>
              <a:rPr lang="en-US" sz="2800" dirty="0"/>
              <a:t> dewan editor</a:t>
            </a:r>
          </a:p>
          <a:p>
            <a:pPr lvl="1"/>
            <a:r>
              <a:rPr lang="en-ID" sz="2400" dirty="0"/>
              <a:t>- paling </a:t>
            </a:r>
            <a:r>
              <a:rPr lang="en-ID" sz="2400" dirty="0" err="1"/>
              <a:t>sedikit</a:t>
            </a:r>
            <a:r>
              <a:rPr lang="en-ID" sz="2400" dirty="0"/>
              <a:t> </a:t>
            </a:r>
            <a:r>
              <a:rPr lang="en-ID" sz="2400" dirty="0" err="1"/>
              <a:t>terdiri</a:t>
            </a:r>
            <a:r>
              <a:rPr lang="en-ID" sz="2400" dirty="0"/>
              <a:t> </a:t>
            </a:r>
            <a:r>
              <a:rPr lang="en-ID" sz="2400" dirty="0" err="1"/>
              <a:t>atas</a:t>
            </a:r>
            <a:r>
              <a:rPr lang="en-ID" sz="2400" dirty="0"/>
              <a:t>:</a:t>
            </a:r>
          </a:p>
          <a:p>
            <a:pPr lvl="1"/>
            <a:r>
              <a:rPr lang="en-ID" sz="2400" dirty="0"/>
              <a:t>a. </a:t>
            </a:r>
            <a:r>
              <a:rPr lang="en-ID" sz="2400" dirty="0" err="1"/>
              <a:t>ketua</a:t>
            </a:r>
            <a:r>
              <a:rPr lang="en-ID" sz="2400" dirty="0"/>
              <a:t>; dan</a:t>
            </a:r>
          </a:p>
          <a:p>
            <a:pPr lvl="1"/>
            <a:r>
              <a:rPr lang="en-ID" sz="2400" dirty="0"/>
              <a:t>b. editor </a:t>
            </a:r>
            <a:r>
              <a:rPr lang="en-ID" sz="2400" dirty="0" err="1"/>
              <a:t>teknis</a:t>
            </a:r>
            <a:endParaRPr lang="en-ID" sz="2400" dirty="0"/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ijazah  D3 </a:t>
            </a:r>
            <a:r>
              <a:rPr lang="en-US" sz="2400" dirty="0" err="1"/>
              <a:t>bidang</a:t>
            </a:r>
            <a:r>
              <a:rPr lang="en-US" sz="2400" dirty="0"/>
              <a:t> yang </a:t>
            </a:r>
            <a:r>
              <a:rPr lang="en-US" sz="2400" dirty="0" err="1"/>
              <a:t>relevan</a:t>
            </a:r>
            <a:endParaRPr lang="en-US" sz="2400" dirty="0"/>
          </a:p>
          <a:p>
            <a:pPr marL="457200" indent="-457200">
              <a:buFont typeface="+mj-lt"/>
              <a:buAutoNum type="alphaLcPeriod"/>
            </a:pPr>
            <a:r>
              <a:rPr lang="en-US" sz="2400" dirty="0" err="1"/>
              <a:t>sertifikat</a:t>
            </a:r>
            <a:r>
              <a:rPr lang="en-US" sz="2400" dirty="0"/>
              <a:t> </a:t>
            </a:r>
            <a:r>
              <a:rPr lang="en-US" sz="2400" dirty="0" err="1"/>
              <a:t>pelatihan</a:t>
            </a:r>
            <a:r>
              <a:rPr lang="en-US" sz="2400" dirty="0"/>
              <a:t> </a:t>
            </a:r>
            <a:r>
              <a:rPr lang="en-US" sz="2400" dirty="0" err="1"/>
              <a:t>terkait</a:t>
            </a:r>
            <a:r>
              <a:rPr lang="en-US" sz="2400" dirty="0"/>
              <a:t> </a:t>
            </a:r>
            <a:r>
              <a:rPr lang="en-US" sz="2400" dirty="0" err="1"/>
              <a:t>penerbitan</a:t>
            </a:r>
            <a:r>
              <a:rPr lang="en-US" sz="2400" dirty="0"/>
              <a:t> &amp; </a:t>
            </a:r>
            <a:r>
              <a:rPr lang="en-US" sz="2400" dirty="0" err="1"/>
              <a:t>pengelolaan</a:t>
            </a:r>
            <a:r>
              <a:rPr lang="en-US" sz="2400" dirty="0"/>
              <a:t> </a:t>
            </a:r>
            <a:r>
              <a:rPr lang="en-US" sz="2400" dirty="0" err="1"/>
              <a:t>penerbit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40704-F472-F18C-B755-2CDAFEFA2ABF}"/>
              </a:ext>
            </a:extLst>
          </p:cNvPr>
          <p:cNvSpPr txBox="1"/>
          <p:nvPr/>
        </p:nvSpPr>
        <p:spPr>
          <a:xfrm>
            <a:off x="5776687" y="2533508"/>
            <a:ext cx="6096000" cy="41549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Pasal 20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angka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(2): </a:t>
            </a:r>
          </a:p>
          <a:p>
            <a:pPr>
              <a:buNone/>
            </a:pP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Editor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teknis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harus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memiliki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paling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sedikit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:</a:t>
            </a:r>
          </a:p>
          <a:p>
            <a:pPr marL="342900" indent="-342900">
              <a:buFont typeface="+mj-lt"/>
              <a:buAutoNum type="alphaLcPeriod"/>
            </a:pP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ijazah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pendidikan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formal di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bidang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yang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relevan</a:t>
            </a:r>
            <a:endParaRPr lang="en-ID" sz="220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dengan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Penerbitan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Ilmiah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paling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rendah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setingkat</a:t>
            </a:r>
            <a:r>
              <a:rPr lang="en-ID" sz="2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Diploma Tiga (D3);</a:t>
            </a:r>
          </a:p>
          <a:p>
            <a:pPr marL="342900" indent="-342900">
              <a:buFont typeface="+mj-lt"/>
              <a:buAutoNum type="alphaLcPeriod"/>
            </a:pP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sertifikat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pelatihan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terkait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dengan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tugas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dan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fungsi</a:t>
            </a:r>
            <a:r>
              <a:rPr lang="en-ID" sz="2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yang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relevan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di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bidang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Penerbitan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Ilmiah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;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atau</a:t>
            </a:r>
            <a:r>
              <a:rPr lang="en-ID" sz="2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sertifikat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kompetensi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lainnya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terkait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dengan</a:t>
            </a:r>
            <a:r>
              <a:rPr lang="en-ID" sz="2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pengelolaan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Penerbit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2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Ilmiah</a:t>
            </a:r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EA978-B2FC-2787-E887-259C986E1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299FEF-5C18-2CAE-1532-DA15F8DBD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Program Studi </a:t>
            </a:r>
            <a:r>
              <a:rPr lang="en-ID" dirty="0" err="1"/>
              <a:t>Penerbitan</a:t>
            </a:r>
            <a:r>
              <a:rPr lang="en-ID" dirty="0"/>
              <a:t> di </a:t>
            </a:r>
            <a:r>
              <a:rPr lang="en-ID" dirty="0" err="1"/>
              <a:t>Politeknik</a:t>
            </a:r>
            <a:r>
              <a:rPr lang="en-ID" dirty="0"/>
              <a:t> Negeri Media </a:t>
            </a:r>
            <a:r>
              <a:rPr lang="en-ID" dirty="0" err="1"/>
              <a:t>Kreatif</a:t>
            </a:r>
            <a:r>
              <a:rPr lang="en-ID" dirty="0"/>
              <a:t> (</a:t>
            </a:r>
            <a:r>
              <a:rPr lang="en-ID" dirty="0" err="1"/>
              <a:t>Polimedia</a:t>
            </a:r>
            <a:r>
              <a:rPr lang="en-ID" dirty="0"/>
              <a:t>) </a:t>
            </a:r>
          </a:p>
          <a:p>
            <a:r>
              <a:rPr lang="en-ID" dirty="0"/>
              <a:t>Program Teknik </a:t>
            </a:r>
            <a:r>
              <a:rPr lang="en-ID" dirty="0" err="1"/>
              <a:t>Grafika</a:t>
            </a:r>
            <a:r>
              <a:rPr lang="en-ID" dirty="0"/>
              <a:t> </a:t>
            </a:r>
            <a:r>
              <a:rPr lang="en-ID" dirty="0" err="1"/>
              <a:t>Penerbitan</a:t>
            </a:r>
            <a:r>
              <a:rPr lang="en-ID" dirty="0"/>
              <a:t> di </a:t>
            </a:r>
            <a:r>
              <a:rPr lang="en-ID" dirty="0" err="1"/>
              <a:t>Politeknik</a:t>
            </a:r>
            <a:r>
              <a:rPr lang="en-ID" dirty="0"/>
              <a:t> Negeri Jakarta (PNJ)</a:t>
            </a:r>
            <a:endParaRPr lang="en-ID" b="1" dirty="0"/>
          </a:p>
          <a:p>
            <a:r>
              <a:rPr lang="en-ID" b="1" dirty="0" err="1"/>
              <a:t>Ilmu</a:t>
            </a:r>
            <a:r>
              <a:rPr lang="en-ID" b="1" dirty="0"/>
              <a:t> </a:t>
            </a:r>
            <a:r>
              <a:rPr lang="en-ID" b="1" dirty="0" err="1"/>
              <a:t>Perpustakaan</a:t>
            </a:r>
            <a:r>
              <a:rPr lang="en-ID" b="1" dirty="0"/>
              <a:t> &amp; </a:t>
            </a:r>
            <a:r>
              <a:rPr lang="en-ID" b="1" dirty="0" err="1"/>
              <a:t>Informasi</a:t>
            </a:r>
            <a:endParaRPr lang="en-ID" b="1" dirty="0"/>
          </a:p>
          <a:p>
            <a:r>
              <a:rPr lang="en-ID" b="1" dirty="0" err="1"/>
              <a:t>Manajemen</a:t>
            </a:r>
            <a:r>
              <a:rPr lang="en-ID" b="1" dirty="0"/>
              <a:t> </a:t>
            </a:r>
            <a:r>
              <a:rPr lang="en-ID" b="1" dirty="0" err="1"/>
              <a:t>Penerbitan</a:t>
            </a:r>
            <a:endParaRPr lang="en-ID" b="1" dirty="0"/>
          </a:p>
          <a:p>
            <a:r>
              <a:rPr lang="en-ID" b="1" dirty="0" err="1"/>
              <a:t>Sistem</a:t>
            </a:r>
            <a:r>
              <a:rPr lang="en-ID" b="1" dirty="0"/>
              <a:t> </a:t>
            </a:r>
            <a:r>
              <a:rPr lang="en-ID" b="1" dirty="0" err="1"/>
              <a:t>Informasi</a:t>
            </a:r>
            <a:endParaRPr lang="en-ID" b="1" dirty="0"/>
          </a:p>
          <a:p>
            <a:r>
              <a:rPr lang="en-ID" b="1" dirty="0" err="1"/>
              <a:t>Teknologi</a:t>
            </a:r>
            <a:r>
              <a:rPr lang="en-ID" b="1" dirty="0"/>
              <a:t> </a:t>
            </a:r>
            <a:r>
              <a:rPr lang="en-ID" b="1" dirty="0" err="1"/>
              <a:t>Informasi</a:t>
            </a:r>
            <a:endParaRPr lang="en-ID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115735-A658-55DC-E538-74962B5A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Pendidikan Formal yang </a:t>
            </a:r>
            <a:r>
              <a:rPr lang="en-US" dirty="0" err="1"/>
              <a:t>relevan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513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7332F6-C5D9-D932-47CF-94C112B13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Tempo Institute: </a:t>
            </a:r>
            <a:r>
              <a:rPr lang="en-ID" b="1" dirty="0" err="1"/>
              <a:t>Menulis</a:t>
            </a:r>
            <a:r>
              <a:rPr lang="en-ID" b="1" dirty="0"/>
              <a:t> dan </a:t>
            </a:r>
            <a:r>
              <a:rPr lang="en-ID" b="1" dirty="0" err="1"/>
              <a:t>Menerbitkan</a:t>
            </a:r>
            <a:r>
              <a:rPr lang="en-ID" b="1" dirty="0"/>
              <a:t> </a:t>
            </a:r>
            <a:r>
              <a:rPr lang="en-ID" b="1" dirty="0" err="1"/>
              <a:t>Buku</a:t>
            </a:r>
            <a:endParaRPr lang="en-ID" b="1" dirty="0"/>
          </a:p>
          <a:p>
            <a:pPr lvl="1"/>
            <a:r>
              <a:rPr lang="en-ID" dirty="0" err="1"/>
              <a:t>menggali</a:t>
            </a:r>
            <a:r>
              <a:rPr lang="en-ID" dirty="0"/>
              <a:t> ide, angle, dan </a:t>
            </a:r>
            <a:r>
              <a:rPr lang="en-ID" dirty="0" err="1"/>
              <a:t>konsep</a:t>
            </a:r>
            <a:r>
              <a:rPr lang="en-ID" dirty="0"/>
              <a:t> </a:t>
            </a:r>
            <a:r>
              <a:rPr lang="en-ID" dirty="0" err="1"/>
              <a:t>buku</a:t>
            </a:r>
            <a:r>
              <a:rPr lang="en-ID" dirty="0"/>
              <a:t>; </a:t>
            </a:r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rancangan</a:t>
            </a:r>
            <a:r>
              <a:rPr lang="en-ID" dirty="0"/>
              <a:t> </a:t>
            </a:r>
            <a:r>
              <a:rPr lang="en-ID" dirty="0" err="1"/>
              <a:t>buku</a:t>
            </a:r>
            <a:r>
              <a:rPr lang="en-ID" dirty="0"/>
              <a:t>; </a:t>
            </a:r>
            <a:r>
              <a:rPr lang="en-ID" dirty="0" err="1"/>
              <a:t>tahapan</a:t>
            </a:r>
            <a:r>
              <a:rPr lang="en-ID" dirty="0"/>
              <a:t> </a:t>
            </a:r>
            <a:r>
              <a:rPr lang="en-ID" dirty="0" err="1"/>
              <a:t>menulis</a:t>
            </a:r>
            <a:r>
              <a:rPr lang="en-ID" dirty="0"/>
              <a:t> </a:t>
            </a:r>
            <a:r>
              <a:rPr lang="en-ID" dirty="0" err="1"/>
              <a:t>buku</a:t>
            </a:r>
            <a:r>
              <a:rPr lang="en-ID" dirty="0"/>
              <a:t>; </a:t>
            </a:r>
            <a:r>
              <a:rPr lang="en-ID" dirty="0" err="1"/>
              <a:t>melezatkan</a:t>
            </a:r>
            <a:r>
              <a:rPr lang="en-ID" dirty="0"/>
              <a:t> tulisan; </a:t>
            </a:r>
            <a:r>
              <a:rPr lang="en-ID" dirty="0" err="1"/>
              <a:t>hingga</a:t>
            </a:r>
            <a:r>
              <a:rPr lang="en-ID" dirty="0"/>
              <a:t> </a:t>
            </a:r>
            <a:r>
              <a:rPr lang="en-ID" dirty="0" err="1"/>
              <a:t>cara</a:t>
            </a:r>
            <a:r>
              <a:rPr lang="en-ID" dirty="0"/>
              <a:t> </a:t>
            </a:r>
            <a:r>
              <a:rPr lang="en-ID" dirty="0" err="1"/>
              <a:t>menerbitkannya</a:t>
            </a:r>
            <a:r>
              <a:rPr lang="en-ID" dirty="0"/>
              <a:t>.</a:t>
            </a:r>
            <a:endParaRPr lang="en-US" dirty="0"/>
          </a:p>
          <a:p>
            <a:r>
              <a:rPr lang="en-ID" dirty="0"/>
              <a:t>ESAS Management: </a:t>
            </a:r>
            <a:r>
              <a:rPr lang="en-ID" b="1" dirty="0"/>
              <a:t>Book Editor – Certified Editor Book (</a:t>
            </a:r>
            <a:r>
              <a:rPr lang="en-ID" b="1" dirty="0" err="1"/>
              <a:t>C.Ed</a:t>
            </a:r>
            <a:r>
              <a:rPr lang="en-ID" b="1" dirty="0"/>
              <a:t>.)</a:t>
            </a:r>
          </a:p>
          <a:p>
            <a:pPr lvl="1" fontAlgn="base"/>
            <a:r>
              <a:rPr lang="en-ID" dirty="0" err="1"/>
              <a:t>Esensi</a:t>
            </a:r>
            <a:r>
              <a:rPr lang="en-ID" dirty="0"/>
              <a:t> Editor, Peran dan </a:t>
            </a:r>
            <a:r>
              <a:rPr lang="en-ID" dirty="0" err="1"/>
              <a:t>Tanggung</a:t>
            </a:r>
            <a:r>
              <a:rPr lang="en-ID" dirty="0"/>
              <a:t> Jawab Editor, </a:t>
            </a:r>
            <a:r>
              <a:rPr lang="en-ID" dirty="0" err="1"/>
              <a:t>Keterampilan</a:t>
            </a:r>
            <a:r>
              <a:rPr lang="en-ID" dirty="0"/>
              <a:t> &amp; </a:t>
            </a:r>
            <a:r>
              <a:rPr lang="en-ID" dirty="0" err="1"/>
              <a:t>Pengetahuan</a:t>
            </a:r>
            <a:r>
              <a:rPr lang="en-ID" dirty="0"/>
              <a:t> Editor, </a:t>
            </a:r>
            <a:r>
              <a:rPr lang="en-ID" dirty="0" err="1"/>
              <a:t>Kepribadian</a:t>
            </a:r>
            <a:r>
              <a:rPr lang="en-ID" dirty="0"/>
              <a:t> Editor, Langkah </a:t>
            </a:r>
            <a:r>
              <a:rPr lang="en-ID" dirty="0" err="1"/>
              <a:t>Praktis</a:t>
            </a:r>
            <a:r>
              <a:rPr lang="en-ID" dirty="0"/>
              <a:t> Editing </a:t>
            </a:r>
            <a:r>
              <a:rPr lang="en-ID" dirty="0" err="1"/>
              <a:t>Naskah</a:t>
            </a:r>
            <a:r>
              <a:rPr lang="en-ID" dirty="0"/>
              <a:t>, Teknik &amp; Tools Sitasi-</a:t>
            </a:r>
            <a:r>
              <a:rPr lang="en-ID" dirty="0" err="1"/>
              <a:t>Parafrasa</a:t>
            </a:r>
            <a:endParaRPr lang="en-ID" dirty="0"/>
          </a:p>
          <a:p>
            <a:pPr fontAlgn="base"/>
            <a:r>
              <a:rPr lang="en-ID" dirty="0"/>
              <a:t>Magenta Permata Jaya: </a:t>
            </a:r>
            <a:r>
              <a:rPr lang="en-ID" dirty="0" err="1"/>
              <a:t>Pengelola</a:t>
            </a:r>
            <a:r>
              <a:rPr lang="en-ID" dirty="0"/>
              <a:t> </a:t>
            </a:r>
            <a:r>
              <a:rPr lang="en-ID" dirty="0" err="1"/>
              <a:t>Penerbitan</a:t>
            </a:r>
            <a:r>
              <a:rPr lang="en-ID" dirty="0"/>
              <a:t> </a:t>
            </a:r>
            <a:r>
              <a:rPr lang="en-ID" dirty="0" err="1"/>
              <a:t>Ilmiah</a:t>
            </a:r>
            <a:endParaRPr lang="en-ID" dirty="0"/>
          </a:p>
          <a:p>
            <a:pPr lvl="1" fontAlgn="base"/>
            <a:r>
              <a:rPr lang="en-ID" dirty="0"/>
              <a:t> </a:t>
            </a:r>
            <a:r>
              <a:rPr lang="en-ID" dirty="0" err="1"/>
              <a:t>standar</a:t>
            </a:r>
            <a:r>
              <a:rPr lang="en-ID" dirty="0"/>
              <a:t> </a:t>
            </a:r>
            <a:r>
              <a:rPr lang="en-ID" dirty="0" err="1"/>
              <a:t>penerbitan</a:t>
            </a:r>
            <a:r>
              <a:rPr lang="en-ID" dirty="0"/>
              <a:t>, </a:t>
            </a:r>
            <a:r>
              <a:rPr lang="en-ID" dirty="0" err="1"/>
              <a:t>manajemen</a:t>
            </a:r>
            <a:r>
              <a:rPr lang="en-ID" dirty="0"/>
              <a:t> </a:t>
            </a:r>
            <a:r>
              <a:rPr lang="en-ID" dirty="0" err="1"/>
              <a:t>naskah</a:t>
            </a:r>
            <a:r>
              <a:rPr lang="en-ID" dirty="0"/>
              <a:t>, proses editorial, </a:t>
            </a:r>
            <a:r>
              <a:rPr lang="en-ID" dirty="0" err="1"/>
              <a:t>sistem</a:t>
            </a:r>
            <a:r>
              <a:rPr lang="en-ID" dirty="0"/>
              <a:t> peer-review,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etika</a:t>
            </a:r>
            <a:r>
              <a:rPr lang="en-ID" dirty="0"/>
              <a:t> dan </a:t>
            </a:r>
            <a:r>
              <a:rPr lang="en-ID" dirty="0" err="1"/>
              <a:t>regulasi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publikasi</a:t>
            </a:r>
            <a:r>
              <a:rPr lang="en-ID" dirty="0"/>
              <a:t> </a:t>
            </a:r>
            <a:r>
              <a:rPr lang="en-ID" dirty="0" err="1"/>
              <a:t>ilmiah</a:t>
            </a:r>
            <a:endParaRPr lang="en-ID" dirty="0"/>
          </a:p>
          <a:p>
            <a:pPr lvl="1"/>
            <a:endParaRPr lang="en-ID" b="1" dirty="0"/>
          </a:p>
          <a:p>
            <a:pPr marL="0" indent="0">
              <a:buNone/>
            </a:pPr>
            <a:endParaRPr lang="en-ID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3F12DA-352E-10A4-BB8F-CE1B10AC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Pelatihan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69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0BCD4580-917A-89AF-D7D9-F2EC5FEA1B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52991" y="207353"/>
            <a:ext cx="10884100" cy="575980"/>
          </a:xfrm>
        </p:spPr>
        <p:txBody>
          <a:bodyPr vert="horz" lIns="91440" tIns="35480" rIns="91440" bIns="45720" rtlCol="0" anchor="ctr">
            <a:normAutofit fontScale="90000"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/>
              <a:t>Perkenalan (2)</a:t>
            </a:r>
          </a:p>
        </p:txBody>
      </p:sp>
      <p:sp>
        <p:nvSpPr>
          <p:cNvPr id="45058" name="TextBox 1">
            <a:extLst>
              <a:ext uri="{FF2B5EF4-FFF2-40B4-BE49-F238E27FC236}">
                <a16:creationId xmlns:a16="http://schemas.microsoft.com/office/drawing/2014/main" id="{2A2C8404-332C-8497-5835-412A30BC7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9595" y="175220"/>
            <a:ext cx="2972801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spcBef>
                <a:spcPts val="16"/>
              </a:spcBef>
              <a:spcAft>
                <a:spcPts val="16"/>
              </a:spcAft>
              <a:buClr>
                <a:srgbClr val="000000"/>
              </a:buClr>
              <a:buSzPct val="100000"/>
            </a:pPr>
            <a:r>
              <a:rPr lang="en-US" altLang="en-US" sz="4000" dirty="0"/>
              <a:t>F. </a:t>
            </a:r>
            <a:r>
              <a:rPr lang="en-US" altLang="en-US" sz="4000" dirty="0" err="1"/>
              <a:t>Buku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Terbit</a:t>
            </a:r>
            <a:endParaRPr lang="en-US" altLang="en-US" sz="4000" dirty="0"/>
          </a:p>
        </p:txBody>
      </p:sp>
      <p:pic>
        <p:nvPicPr>
          <p:cNvPr id="45059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00C73C-89D2-27CB-EC7E-6AC22E17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4" t="18343" r="23105" b="3093"/>
          <a:stretch>
            <a:fillRect/>
          </a:stretch>
        </p:blipFill>
        <p:spPr bwMode="auto">
          <a:xfrm>
            <a:off x="478278" y="1265237"/>
            <a:ext cx="5414211" cy="51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2D1CB5F-C890-B2EE-C5BB-59EFCEF89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19952" r="32368" b="52837"/>
          <a:stretch>
            <a:fillRect/>
          </a:stretch>
        </p:blipFill>
        <p:spPr bwMode="auto">
          <a:xfrm>
            <a:off x="6345593" y="1247957"/>
            <a:ext cx="5485247" cy="22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A86475F-C62C-8BAC-DBD3-222E0669A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40578" r="32370" b="23846"/>
          <a:stretch>
            <a:fillRect/>
          </a:stretch>
        </p:blipFill>
        <p:spPr bwMode="auto">
          <a:xfrm>
            <a:off x="6345593" y="3511558"/>
            <a:ext cx="5485247" cy="287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AA94D-20F3-6BE5-F710-4BB8B4746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4039-A870-7102-B657-41EB3A59B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F6EFD-BC77-14B8-C734-96CA2062AB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1480458"/>
            <a:ext cx="9535885" cy="1262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E5FADC-5AAA-8D26-4CC4-204877EBE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817586"/>
            <a:ext cx="9298218" cy="424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8EAFB7-7A0A-3834-A641-5A8F8A652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8" y="3241987"/>
            <a:ext cx="9405259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6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1C666-3CC5-9F9C-21F2-F587FBCE9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E3DF-FAE3-FD2B-A12F-AB031E01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17B1E-D7D7-0949-BDC5-FF09652980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1480458"/>
            <a:ext cx="9535885" cy="1262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91C4ED-DF86-5DF2-8929-D09BF4F28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817586"/>
            <a:ext cx="9298218" cy="424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8EEB2-7573-8893-3E5D-80A2D38A6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9" y="3241987"/>
            <a:ext cx="9298218" cy="35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85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657B2-F166-A25D-2B68-5C70D3CF1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C0E1-37FF-4B6B-2C39-12AC89B2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E2073-BC35-1EBB-20C4-46D3295CD2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1480458"/>
            <a:ext cx="9535885" cy="1262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1DC0B3-30FE-766F-6AB6-DC6556C4F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817586"/>
            <a:ext cx="9298218" cy="424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E2A76F-5D26-9B73-BD85-8EC0B995F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9" y="3241987"/>
            <a:ext cx="9298218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60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C9D44-DF3B-6794-2FC3-20815F105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B7785-56B8-782B-19A6-0D18E147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C5873-D2B3-66E7-2040-6A3164FE5B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1480458"/>
            <a:ext cx="9535885" cy="1262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868080-4AD5-636A-B831-DF99BFF15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817586"/>
            <a:ext cx="9298218" cy="424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8F440-9ACD-4AE4-3FC8-1D65581AF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9" y="3241987"/>
            <a:ext cx="9298218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61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36186-5C2B-6155-BC4A-A701A0385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0F71699-3649-3038-A881-A25C3EDF4A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2363" y="1633287"/>
            <a:ext cx="8054119" cy="90022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ID" dirty="0"/>
              <a:t>b.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pedoman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panduan</a:t>
            </a:r>
            <a:r>
              <a:rPr lang="en-ID" dirty="0"/>
              <a:t> </a:t>
            </a:r>
            <a:r>
              <a:rPr lang="en-ID" dirty="0" err="1"/>
              <a:t>standar</a:t>
            </a:r>
            <a:r>
              <a:rPr lang="en-ID" dirty="0"/>
              <a:t> </a:t>
            </a:r>
            <a:r>
              <a:rPr lang="en-ID" dirty="0" err="1"/>
              <a:t>Penerbitan</a:t>
            </a:r>
            <a:r>
              <a:rPr lang="en-ID" dirty="0"/>
              <a:t> </a:t>
            </a:r>
            <a:r>
              <a:rPr lang="en-ID" dirty="0" err="1"/>
              <a:t>Ilmiah</a:t>
            </a:r>
            <a:r>
              <a:rPr lang="en-ID" dirty="0"/>
              <a:t> yang </a:t>
            </a:r>
            <a:r>
              <a:rPr lang="en-ID" dirty="0" err="1"/>
              <a:t>dicantumkan</a:t>
            </a:r>
            <a:r>
              <a:rPr lang="en-ID" dirty="0"/>
              <a:t> di situs web </a:t>
            </a:r>
            <a:r>
              <a:rPr lang="en-ID" dirty="0" err="1"/>
              <a:t>penerbit</a:t>
            </a:r>
            <a:endParaRPr lang="en-ID" dirty="0"/>
          </a:p>
          <a:p>
            <a:pPr marL="0" indent="0">
              <a:buNone/>
            </a:pPr>
            <a:endParaRPr lang="en-ID" dirty="0"/>
          </a:p>
        </p:txBody>
      </p:sp>
      <p:sp>
        <p:nvSpPr>
          <p:cNvPr id="59394" name="Rectangle 1">
            <a:extLst>
              <a:ext uri="{FF2B5EF4-FFF2-40B4-BE49-F238E27FC236}">
                <a16:creationId xmlns:a16="http://schemas.microsoft.com/office/drawing/2014/main" id="{EED1CB26-33E3-4742-2966-16B4E400C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1" y="435249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Teknis</a:t>
            </a:r>
            <a:br>
              <a:rPr lang="en-GB" altLang="en-US" dirty="0"/>
            </a:br>
            <a:r>
              <a:rPr lang="en-GB" altLang="en-US" dirty="0"/>
              <a:t>(Pasal 19 &amp; 21 </a:t>
            </a:r>
            <a:r>
              <a:rPr lang="en-GB" altLang="en-US" dirty="0" err="1"/>
              <a:t>PerBRIN</a:t>
            </a:r>
            <a:r>
              <a:rPr lang="en-GB" altLang="en-US" dirty="0"/>
              <a:t> 37/2022)-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C0978-9A51-3C12-5E15-D7B2B3B83251}"/>
              </a:ext>
            </a:extLst>
          </p:cNvPr>
          <p:cNvSpPr txBox="1"/>
          <p:nvPr/>
        </p:nvSpPr>
        <p:spPr>
          <a:xfrm>
            <a:off x="652991" y="2533508"/>
            <a:ext cx="4533516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Poin</a:t>
            </a:r>
            <a:r>
              <a:rPr lang="en-US" sz="2800" dirty="0"/>
              <a:t> </a:t>
            </a:r>
            <a:r>
              <a:rPr lang="en-US" sz="2800" dirty="0" err="1"/>
              <a:t>kunci</a:t>
            </a:r>
            <a:r>
              <a:rPr lang="en-US" sz="2800" dirty="0"/>
              <a:t>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/>
              <a:t>Pedoman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Panduan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/>
              <a:t>dicantumkan</a:t>
            </a:r>
            <a:r>
              <a:rPr lang="en-US" sz="2800" dirty="0"/>
              <a:t> di situs web </a:t>
            </a:r>
            <a:r>
              <a:rPr lang="en-US" sz="2800" dirty="0" err="1"/>
              <a:t>penerbit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26B19-4D97-8A46-0C7C-46E8F9A6217B}"/>
              </a:ext>
            </a:extLst>
          </p:cNvPr>
          <p:cNvSpPr txBox="1"/>
          <p:nvPr/>
        </p:nvSpPr>
        <p:spPr>
          <a:xfrm>
            <a:off x="5317135" y="2533508"/>
            <a:ext cx="655555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Pasal 21 </a:t>
            </a:r>
            <a:r>
              <a:rPr lang="en-ID" sz="2400" dirty="0" err="1"/>
              <a:t>Pedoman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panduan</a:t>
            </a:r>
            <a:r>
              <a:rPr lang="en-ID" sz="2400" dirty="0"/>
              <a:t> </a:t>
            </a:r>
            <a:r>
              <a:rPr lang="en-ID" sz="2400" dirty="0" err="1"/>
              <a:t>standar</a:t>
            </a:r>
            <a:r>
              <a:rPr lang="en-ID" sz="2400" dirty="0"/>
              <a:t> </a:t>
            </a:r>
            <a:r>
              <a:rPr lang="en-ID" sz="2400" dirty="0" err="1"/>
              <a:t>menjadi</a:t>
            </a:r>
            <a:r>
              <a:rPr lang="en-ID" sz="2400" dirty="0"/>
              <a:t> </a:t>
            </a:r>
            <a:r>
              <a:rPr lang="en-ID" sz="2400" dirty="0" err="1"/>
              <a:t>acuan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proses </a:t>
            </a:r>
            <a:r>
              <a:rPr lang="en-ID" sz="2400" dirty="0" err="1"/>
              <a:t>Penerbitan</a:t>
            </a:r>
            <a:r>
              <a:rPr lang="en-ID" sz="2400" dirty="0"/>
              <a:t> </a:t>
            </a:r>
            <a:r>
              <a:rPr lang="en-ID" sz="2400" dirty="0" err="1"/>
              <a:t>Ilmiah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internal </a:t>
            </a:r>
            <a:r>
              <a:rPr lang="en-ID" sz="2400" dirty="0" err="1"/>
              <a:t>Penerbit</a:t>
            </a:r>
            <a:r>
              <a:rPr lang="en-ID" sz="2400" dirty="0"/>
              <a:t> </a:t>
            </a:r>
            <a:r>
              <a:rPr lang="en-ID" sz="2400" dirty="0" err="1"/>
              <a:t>Ilmiah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bagi</a:t>
            </a:r>
            <a:r>
              <a:rPr lang="en-ID" sz="2400" dirty="0"/>
              <a:t> </a:t>
            </a:r>
            <a:r>
              <a:rPr lang="en-ID" sz="2400" dirty="0" err="1"/>
              <a:t>calon</a:t>
            </a:r>
            <a:r>
              <a:rPr lang="en-ID" sz="2400" dirty="0"/>
              <a:t> </a:t>
            </a:r>
            <a:r>
              <a:rPr lang="en-ID" sz="2400" dirty="0" err="1"/>
              <a:t>Penulis</a:t>
            </a:r>
            <a:r>
              <a:rPr lang="en-ID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65125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749D-D169-CCCC-93FF-CB9893D6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dirty="0" err="1"/>
              <a:t>Pedoman</a:t>
            </a:r>
            <a:r>
              <a:rPr lang="en-US" dirty="0"/>
              <a:t> </a:t>
            </a:r>
            <a:r>
              <a:rPr lang="en-US" dirty="0" err="1"/>
              <a:t>Penerbit</a:t>
            </a:r>
            <a:r>
              <a:rPr lang="en-US" dirty="0"/>
              <a:t> BRIN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59C429-B90C-5A0D-02D4-601F3F631898}"/>
              </a:ext>
            </a:extLst>
          </p:cNvPr>
          <p:cNvSpPr txBox="1"/>
          <p:nvPr/>
        </p:nvSpPr>
        <p:spPr>
          <a:xfrm>
            <a:off x="898071" y="1474320"/>
            <a:ext cx="45738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Open Sans" panose="020B0606030504020204" pitchFamily="34" charset="0"/>
              </a:rPr>
              <a:t>1. Panduan </a:t>
            </a:r>
            <a:r>
              <a:rPr lang="en-ID" sz="2400" dirty="0" err="1">
                <a:latin typeface="Open Sans" panose="020B0606030504020204" pitchFamily="34" charset="0"/>
              </a:rPr>
              <a:t>untuk</a:t>
            </a:r>
            <a:r>
              <a:rPr lang="en-ID" sz="2400" dirty="0">
                <a:latin typeface="Open Sans" panose="020B0606030504020204" pitchFamily="34" charset="0"/>
              </a:rPr>
              <a:t> </a:t>
            </a:r>
            <a:r>
              <a:rPr lang="en-ID" sz="2400" dirty="0" err="1">
                <a:latin typeface="Open Sans" panose="020B0606030504020204" pitchFamily="34" charset="0"/>
              </a:rPr>
              <a:t>penulis</a:t>
            </a:r>
            <a:endParaRPr lang="en-ID" sz="2400" dirty="0">
              <a:latin typeface="Open Sans" panose="020B0606030504020204" pitchFamily="34" charset="0"/>
            </a:endParaRPr>
          </a:p>
          <a:p>
            <a:r>
              <a:rPr lang="en-ID" sz="2400" dirty="0">
                <a:latin typeface="Open Sans" panose="020B0606030504020204" pitchFamily="34" charset="0"/>
              </a:rPr>
              <a:t>2. </a:t>
            </a:r>
            <a:r>
              <a:rPr lang="en-ID" sz="2400" dirty="0" err="1">
                <a:latin typeface="Open Sans" panose="020B0606030504020204" pitchFamily="34" charset="0"/>
              </a:rPr>
              <a:t>Biaya</a:t>
            </a:r>
            <a:r>
              <a:rPr lang="en-ID" sz="2400" dirty="0">
                <a:latin typeface="Open Sans" panose="020B0606030504020204" pitchFamily="34" charset="0"/>
              </a:rPr>
              <a:t> </a:t>
            </a:r>
            <a:r>
              <a:rPr lang="en-ID" sz="2400" dirty="0" err="1">
                <a:latin typeface="Open Sans" panose="020B0606030504020204" pitchFamily="34" charset="0"/>
              </a:rPr>
              <a:t>untuk</a:t>
            </a:r>
            <a:r>
              <a:rPr lang="en-ID" sz="2400" dirty="0">
                <a:latin typeface="Open Sans" panose="020B0606030504020204" pitchFamily="34" charset="0"/>
              </a:rPr>
              <a:t> </a:t>
            </a:r>
            <a:r>
              <a:rPr lang="en-ID" sz="2400" dirty="0" err="1">
                <a:latin typeface="Open Sans" panose="020B0606030504020204" pitchFamily="34" charset="0"/>
              </a:rPr>
              <a:t>publikasi</a:t>
            </a:r>
            <a:endParaRPr lang="en-ID" sz="2400" dirty="0">
              <a:latin typeface="Open Sans" panose="020B0606030504020204" pitchFamily="34" charset="0"/>
            </a:endParaRPr>
          </a:p>
          <a:p>
            <a:r>
              <a:rPr lang="en-ID" sz="2400" dirty="0">
                <a:latin typeface="Open Sans" panose="020B0606030504020204" pitchFamily="34" charset="0"/>
              </a:rPr>
              <a:t>3. Proses review </a:t>
            </a:r>
            <a:r>
              <a:rPr lang="en-ID" sz="2400" dirty="0" err="1">
                <a:latin typeface="Open Sans" panose="020B0606030504020204" pitchFamily="34" charset="0"/>
              </a:rPr>
              <a:t>mitra-bestari</a:t>
            </a:r>
            <a:endParaRPr lang="en-ID" sz="2400" dirty="0">
              <a:latin typeface="Open Sans" panose="020B0606030504020204" pitchFamily="34" charset="0"/>
            </a:endParaRPr>
          </a:p>
          <a:p>
            <a:r>
              <a:rPr lang="en-ID" sz="2400" dirty="0">
                <a:latin typeface="Open Sans" panose="020B0606030504020204" pitchFamily="34" charset="0"/>
              </a:rPr>
              <a:t>4. Daftar reviewer</a:t>
            </a:r>
          </a:p>
          <a:p>
            <a:r>
              <a:rPr lang="en-ID" sz="2400" dirty="0">
                <a:latin typeface="Open Sans" panose="020B0606030504020204" pitchFamily="34" charset="0"/>
              </a:rPr>
              <a:t>5. Copyright  &amp; Licensing</a:t>
            </a:r>
          </a:p>
          <a:p>
            <a:r>
              <a:rPr lang="en-ID" sz="2400" dirty="0">
                <a:latin typeface="Open Sans" panose="020B0606030504020204" pitchFamily="34" charset="0"/>
              </a:rPr>
              <a:t>6. Open Access Policy</a:t>
            </a:r>
            <a:endParaRPr lang="en-US" sz="2400" dirty="0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F0A8F5F-CB56-88A6-7E8C-1B52690B3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11980" r="18021" b="7050"/>
          <a:stretch>
            <a:fillRect/>
          </a:stretch>
        </p:blipFill>
        <p:spPr>
          <a:xfrm>
            <a:off x="6134098" y="1469855"/>
            <a:ext cx="5312228" cy="393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33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38A26-13E6-0829-C3B1-1D2E71F97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FCBD8-68F2-00A8-C36D-EDA96AA6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dirty="0" err="1"/>
              <a:t>Pedoman</a:t>
            </a:r>
            <a:r>
              <a:rPr lang="en-US" dirty="0"/>
              <a:t> </a:t>
            </a:r>
            <a:r>
              <a:rPr lang="en-US" dirty="0" err="1"/>
              <a:t>Penerbit</a:t>
            </a:r>
            <a:r>
              <a:rPr lang="en-US" dirty="0"/>
              <a:t> BRIN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299E17-B9AA-1318-200A-A5BD5C0D65E9}"/>
              </a:ext>
            </a:extLst>
          </p:cNvPr>
          <p:cNvSpPr txBox="1"/>
          <p:nvPr/>
        </p:nvSpPr>
        <p:spPr>
          <a:xfrm>
            <a:off x="898071" y="1474320"/>
            <a:ext cx="457381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Open Sans" panose="020B0606030504020204" pitchFamily="34" charset="0"/>
              </a:rPr>
              <a:t>1. Springer Nature: https://</a:t>
            </a:r>
            <a:r>
              <a:rPr lang="en-ID" sz="2400" dirty="0" err="1">
                <a:latin typeface="Open Sans" panose="020B0606030504020204" pitchFamily="34" charset="0"/>
              </a:rPr>
              <a:t>www.springernature.com</a:t>
            </a:r>
            <a:r>
              <a:rPr lang="en-ID" sz="2400" dirty="0">
                <a:latin typeface="Open Sans" panose="020B0606030504020204" pitchFamily="34" charset="0"/>
              </a:rPr>
              <a:t>/</a:t>
            </a:r>
            <a:r>
              <a:rPr lang="en-ID" sz="2400" dirty="0" err="1">
                <a:latin typeface="Open Sans" panose="020B0606030504020204" pitchFamily="34" charset="0"/>
              </a:rPr>
              <a:t>gp</a:t>
            </a:r>
            <a:r>
              <a:rPr lang="en-ID" sz="2400" dirty="0">
                <a:latin typeface="Open Sans" panose="020B0606030504020204" pitchFamily="34" charset="0"/>
              </a:rPr>
              <a:t>/authors/publish-a-book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B558A3-7470-6C44-0B78-9FD2118A8B8B}"/>
              </a:ext>
            </a:extLst>
          </p:cNvPr>
          <p:cNvSpPr txBox="1"/>
          <p:nvPr/>
        </p:nvSpPr>
        <p:spPr>
          <a:xfrm>
            <a:off x="6261099" y="1474320"/>
            <a:ext cx="4573815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Open Sans" panose="020B0606030504020204" pitchFamily="34" charset="0"/>
              </a:rPr>
              <a:t>2. Emerald Publishing: https://</a:t>
            </a:r>
            <a:r>
              <a:rPr lang="en-ID" sz="2400" dirty="0" err="1">
                <a:latin typeface="Open Sans" panose="020B0606030504020204" pitchFamily="34" charset="0"/>
              </a:rPr>
              <a:t>www.emeraldgrouppublishing.com</a:t>
            </a:r>
            <a:r>
              <a:rPr lang="en-ID" sz="2400" dirty="0">
                <a:latin typeface="Open Sans" panose="020B0606030504020204" pitchFamily="34" charset="0"/>
              </a:rPr>
              <a:t>/books/prepare-your-manuscript/books-publishing-author-guidelines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0D587-CA29-2C46-33CA-69B0EFA5D900}"/>
              </a:ext>
            </a:extLst>
          </p:cNvPr>
          <p:cNvSpPr txBox="1"/>
          <p:nvPr/>
        </p:nvSpPr>
        <p:spPr>
          <a:xfrm>
            <a:off x="898071" y="3398522"/>
            <a:ext cx="4573815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3. Taylor &amp;Francis</a:t>
            </a:r>
          </a:p>
          <a:p>
            <a:r>
              <a:rPr lang="en-US" sz="2400" dirty="0"/>
              <a:t>https://</a:t>
            </a:r>
            <a:r>
              <a:rPr lang="en-US" sz="2400" dirty="0" err="1"/>
              <a:t>authorservices.taylorandfrancis.com</a:t>
            </a:r>
            <a:r>
              <a:rPr lang="en-US" sz="2400" dirty="0"/>
              <a:t>/publish-your-book/writing-editing-services/publishing-guidelines/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F9C4A2-BBA8-5BA1-47E8-C65438A48C70}"/>
              </a:ext>
            </a:extLst>
          </p:cNvPr>
          <p:cNvSpPr txBox="1"/>
          <p:nvPr/>
        </p:nvSpPr>
        <p:spPr>
          <a:xfrm>
            <a:off x="6261099" y="3823392"/>
            <a:ext cx="4573815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4. </a:t>
            </a:r>
            <a:r>
              <a:rPr lang="en-US" sz="2400" dirty="0" err="1"/>
              <a:t>OpenBook</a:t>
            </a:r>
            <a:r>
              <a:rPr lang="en-US" sz="2400" dirty="0"/>
              <a:t> Publishers</a:t>
            </a:r>
          </a:p>
          <a:p>
            <a:r>
              <a:rPr lang="en-US" sz="2400" dirty="0"/>
              <a:t>https://</a:t>
            </a:r>
            <a:r>
              <a:rPr lang="en-US" sz="2400" dirty="0" err="1"/>
              <a:t>cdn.openbookpublishers.com</a:t>
            </a:r>
            <a:r>
              <a:rPr lang="en-US" sz="2400" dirty="0"/>
              <a:t>/OBP_Author_guide_db7e369687.pdf</a:t>
            </a:r>
          </a:p>
        </p:txBody>
      </p:sp>
    </p:spTree>
    <p:extLst>
      <p:ext uri="{BB962C8B-B14F-4D97-AF65-F5344CB8AC3E}">
        <p14:creationId xmlns:p14="http://schemas.microsoft.com/office/powerpoint/2010/main" val="1047659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0A6E5-39DE-3B45-CDE9-74CEC7C5B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D4577-D5BB-AA1F-7AA8-8128977C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4C3DF-FCB8-C37B-0073-9F0140537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1480458"/>
            <a:ext cx="9535885" cy="1262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249F28-91D6-DC97-19A0-A04837B09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817586"/>
            <a:ext cx="9298218" cy="424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4649F7-2F51-2DB4-F56C-FF43DB72E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811" y="3241987"/>
            <a:ext cx="9327246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85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8572E-0CDF-3335-1F71-68B846D6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3C70C55-A256-D744-47AD-65ECD31AD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2363" y="1517175"/>
            <a:ext cx="8054119" cy="900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/>
              <a:t>c.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pangkalan</a:t>
            </a:r>
            <a:r>
              <a:rPr lang="en-ID" dirty="0"/>
              <a:t> data Mitra Bestari </a:t>
            </a:r>
            <a:r>
              <a:rPr lang="en-ID" dirty="0" err="1"/>
              <a:t>berdasarkan</a:t>
            </a:r>
            <a:r>
              <a:rPr lang="en-ID" dirty="0"/>
              <a:t> </a:t>
            </a:r>
            <a:r>
              <a:rPr lang="en-ID" dirty="0" err="1"/>
              <a:t>kepakaran</a:t>
            </a:r>
            <a:r>
              <a:rPr lang="en-ID" dirty="0"/>
              <a:t> dan/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keilmuan</a:t>
            </a:r>
            <a:endParaRPr lang="en-ID" dirty="0"/>
          </a:p>
          <a:p>
            <a:pPr marL="0" indent="0">
              <a:buNone/>
            </a:pPr>
            <a:endParaRPr lang="en-ID" dirty="0"/>
          </a:p>
        </p:txBody>
      </p:sp>
      <p:sp>
        <p:nvSpPr>
          <p:cNvPr id="59394" name="Rectangle 1">
            <a:extLst>
              <a:ext uri="{FF2B5EF4-FFF2-40B4-BE49-F238E27FC236}">
                <a16:creationId xmlns:a16="http://schemas.microsoft.com/office/drawing/2014/main" id="{E54D845D-9A6B-D6E0-7A20-E90472F79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1" y="435249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Teknis</a:t>
            </a:r>
            <a:br>
              <a:rPr lang="en-GB" altLang="en-US" dirty="0"/>
            </a:br>
            <a:r>
              <a:rPr lang="en-GB" altLang="en-US" dirty="0"/>
              <a:t>(Pasal 19 &amp; 22 </a:t>
            </a:r>
            <a:r>
              <a:rPr lang="en-GB" altLang="en-US" dirty="0" err="1"/>
              <a:t>PerBRIN</a:t>
            </a:r>
            <a:r>
              <a:rPr lang="en-GB" altLang="en-US" dirty="0"/>
              <a:t> 37/2022)- 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A629A3-5DA8-2593-785C-10C10F8455E0}"/>
              </a:ext>
            </a:extLst>
          </p:cNvPr>
          <p:cNvSpPr txBox="1"/>
          <p:nvPr/>
        </p:nvSpPr>
        <p:spPr>
          <a:xfrm>
            <a:off x="652991" y="2359340"/>
            <a:ext cx="4533516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Poin</a:t>
            </a:r>
            <a:r>
              <a:rPr lang="en-US" sz="2800" dirty="0"/>
              <a:t> </a:t>
            </a:r>
            <a:r>
              <a:rPr lang="en-US" sz="2800" dirty="0" err="1"/>
              <a:t>kunci</a:t>
            </a:r>
            <a:r>
              <a:rPr lang="en-US" sz="2800" dirty="0"/>
              <a:t>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/>
              <a:t>pangkalan</a:t>
            </a:r>
            <a:r>
              <a:rPr lang="en-US" sz="2800" dirty="0"/>
              <a:t> data </a:t>
            </a:r>
            <a:r>
              <a:rPr lang="en-US" sz="2800" dirty="0" err="1"/>
              <a:t>mitra</a:t>
            </a:r>
            <a:r>
              <a:rPr lang="en-US" sz="2800" dirty="0"/>
              <a:t> </a:t>
            </a:r>
            <a:r>
              <a:rPr lang="en-US" sz="2800" dirty="0" err="1"/>
              <a:t>bestari</a:t>
            </a:r>
            <a:r>
              <a:rPr lang="en-US" sz="2800" dirty="0"/>
              <a:t> 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/>
              <a:t>mitra</a:t>
            </a:r>
            <a:r>
              <a:rPr lang="en-US" sz="2800" dirty="0"/>
              <a:t> </a:t>
            </a:r>
            <a:r>
              <a:rPr lang="en-US" sz="2800" dirty="0" err="1"/>
              <a:t>bestari</a:t>
            </a:r>
            <a:r>
              <a:rPr lang="en-US" sz="2800" dirty="0"/>
              <a:t> </a:t>
            </a:r>
            <a:r>
              <a:rPr lang="en-US" sz="2800" dirty="0" err="1"/>
              <a:t>dikelompokkan</a:t>
            </a:r>
            <a:r>
              <a:rPr lang="en-US" sz="2800" dirty="0"/>
              <a:t> </a:t>
            </a:r>
            <a:r>
              <a:rPr lang="en-US" sz="2800" dirty="0" err="1"/>
              <a:t>berdasar</a:t>
            </a:r>
            <a:r>
              <a:rPr lang="en-US" sz="2800" dirty="0"/>
              <a:t> </a:t>
            </a:r>
            <a:r>
              <a:rPr lang="en-US" sz="2800" dirty="0" err="1"/>
              <a:t>kepakaran</a:t>
            </a:r>
            <a:r>
              <a:rPr lang="en-US" sz="2800" dirty="0"/>
              <a:t> dan/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keilmuan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A2978-6652-8ECF-2A61-04A48B5C311E}"/>
              </a:ext>
            </a:extLst>
          </p:cNvPr>
          <p:cNvSpPr txBox="1"/>
          <p:nvPr/>
        </p:nvSpPr>
        <p:spPr>
          <a:xfrm>
            <a:off x="5317135" y="2359340"/>
            <a:ext cx="6555552" cy="43088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Pasal 22 </a:t>
            </a:r>
          </a:p>
          <a:p>
            <a:r>
              <a:rPr lang="en-ID" dirty="0"/>
              <a:t>(1) </a:t>
            </a:r>
            <a:r>
              <a:rPr lang="en-ID" dirty="0" err="1"/>
              <a:t>Pangkalan</a:t>
            </a:r>
            <a:r>
              <a:rPr lang="en-ID" dirty="0"/>
              <a:t> Data </a:t>
            </a:r>
            <a:r>
              <a:rPr lang="en-ID" dirty="0" err="1"/>
              <a:t>memuat</a:t>
            </a:r>
            <a:r>
              <a:rPr lang="en-ID" dirty="0"/>
              <a:t>:</a:t>
            </a:r>
          </a:p>
          <a:p>
            <a:r>
              <a:rPr lang="en-ID" dirty="0"/>
              <a:t>a. nama;</a:t>
            </a:r>
          </a:p>
          <a:p>
            <a:r>
              <a:rPr lang="en-ID" dirty="0"/>
              <a:t>b. </a:t>
            </a:r>
            <a:r>
              <a:rPr lang="en-ID" dirty="0" err="1"/>
              <a:t>afiliasi</a:t>
            </a:r>
            <a:r>
              <a:rPr lang="en-ID" dirty="0"/>
              <a:t>;</a:t>
            </a:r>
          </a:p>
          <a:p>
            <a:r>
              <a:rPr lang="en-ID" dirty="0"/>
              <a:t>c. </a:t>
            </a:r>
            <a:r>
              <a:rPr lang="en-ID" dirty="0" err="1"/>
              <a:t>kepakaran</a:t>
            </a:r>
            <a:r>
              <a:rPr lang="en-ID" dirty="0"/>
              <a:t>/</a:t>
            </a:r>
            <a:r>
              <a:rPr lang="en-ID" dirty="0" err="1"/>
              <a:t>bidang</a:t>
            </a:r>
            <a:r>
              <a:rPr lang="en-ID" dirty="0"/>
              <a:t> </a:t>
            </a:r>
            <a:r>
              <a:rPr lang="en-ID" dirty="0" err="1"/>
              <a:t>ilmu</a:t>
            </a:r>
            <a:r>
              <a:rPr lang="en-ID" dirty="0"/>
              <a:t>;</a:t>
            </a:r>
          </a:p>
          <a:p>
            <a:r>
              <a:rPr lang="en-ID" dirty="0"/>
              <a:t>d. daftar </a:t>
            </a:r>
            <a:r>
              <a:rPr lang="en-ID" dirty="0" err="1"/>
              <a:t>publikasi</a:t>
            </a:r>
            <a:r>
              <a:rPr lang="en-ID" dirty="0"/>
              <a:t> </a:t>
            </a:r>
            <a:r>
              <a:rPr lang="en-ID" dirty="0" err="1"/>
              <a:t>buku</a:t>
            </a:r>
            <a:r>
              <a:rPr lang="en-ID" dirty="0"/>
              <a:t> dan/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jurnal</a:t>
            </a:r>
            <a:r>
              <a:rPr lang="en-ID" dirty="0"/>
              <a:t> </a:t>
            </a:r>
            <a:r>
              <a:rPr lang="en-ID" dirty="0" err="1"/>
              <a:t>ilmiah</a:t>
            </a:r>
            <a:r>
              <a:rPr lang="en-ID" dirty="0"/>
              <a:t>; dan</a:t>
            </a:r>
          </a:p>
          <a:p>
            <a:r>
              <a:rPr lang="en-ID" dirty="0"/>
              <a:t>e. </a:t>
            </a:r>
            <a:r>
              <a:rPr lang="en-ID" dirty="0" err="1"/>
              <a:t>nilai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skor</a:t>
            </a:r>
            <a:r>
              <a:rPr lang="en-ID" dirty="0"/>
              <a:t> </a:t>
            </a:r>
            <a:r>
              <a:rPr lang="en-ID" dirty="0" err="1"/>
              <a:t>indeks</a:t>
            </a:r>
            <a:r>
              <a:rPr lang="en-ID" dirty="0"/>
              <a:t> </a:t>
            </a:r>
            <a:r>
              <a:rPr lang="en-ID" dirty="0" err="1"/>
              <a:t>karya</a:t>
            </a:r>
            <a:r>
              <a:rPr lang="en-ID" dirty="0"/>
              <a:t> </a:t>
            </a:r>
            <a:r>
              <a:rPr lang="en-ID" dirty="0" err="1"/>
              <a:t>ilmiah</a:t>
            </a:r>
            <a:r>
              <a:rPr lang="en-ID" dirty="0"/>
              <a:t> yang </a:t>
            </a:r>
            <a:r>
              <a:rPr lang="en-ID" dirty="0" err="1"/>
              <a:t>dimiliki</a:t>
            </a:r>
            <a:r>
              <a:rPr lang="en-ID" dirty="0"/>
              <a:t>.</a:t>
            </a:r>
          </a:p>
          <a:p>
            <a:r>
              <a:rPr lang="en-ID" dirty="0"/>
              <a:t>(2) Mitra Bestari </a:t>
            </a:r>
            <a:r>
              <a:rPr lang="en-ID" dirty="0" err="1"/>
              <a:t>memiliki</a:t>
            </a:r>
            <a:r>
              <a:rPr lang="en-ID" dirty="0"/>
              <a:t>:</a:t>
            </a:r>
          </a:p>
          <a:p>
            <a:r>
              <a:rPr lang="en-ID" dirty="0"/>
              <a:t>a. 5 (lima) </a:t>
            </a:r>
            <a:r>
              <a:rPr lang="en-ID" dirty="0" err="1"/>
              <a:t>terbitan</a:t>
            </a:r>
            <a:r>
              <a:rPr lang="en-ID" dirty="0"/>
              <a:t> </a:t>
            </a:r>
            <a:r>
              <a:rPr lang="en-ID" dirty="0" err="1"/>
              <a:t>Buku</a:t>
            </a:r>
            <a:r>
              <a:rPr lang="en-ID" dirty="0"/>
              <a:t> </a:t>
            </a:r>
            <a:r>
              <a:rPr lang="en-ID" dirty="0" err="1"/>
              <a:t>Ilmiah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penulis</a:t>
            </a:r>
            <a:r>
              <a:rPr lang="en-ID" dirty="0"/>
              <a:t>; </a:t>
            </a:r>
            <a:r>
              <a:rPr lang="en-ID" dirty="0">
                <a:solidFill>
                  <a:srgbClr val="FF0000"/>
                </a:solidFill>
              </a:rPr>
              <a:t>ATAU</a:t>
            </a:r>
          </a:p>
          <a:p>
            <a:r>
              <a:rPr lang="en-ID" dirty="0"/>
              <a:t>b. </a:t>
            </a:r>
            <a:r>
              <a:rPr lang="en-ID" dirty="0" err="1"/>
              <a:t>karya</a:t>
            </a:r>
            <a:r>
              <a:rPr lang="en-ID" dirty="0"/>
              <a:t> </a:t>
            </a:r>
            <a:r>
              <a:rPr lang="en-ID" dirty="0" err="1"/>
              <a:t>ilmiah</a:t>
            </a:r>
            <a:r>
              <a:rPr lang="en-ID" dirty="0"/>
              <a:t> yang </a:t>
            </a:r>
            <a:r>
              <a:rPr lang="en-ID" dirty="0" err="1"/>
              <a:t>diindeks</a:t>
            </a:r>
            <a:r>
              <a:rPr lang="en-ID" dirty="0"/>
              <a:t> oleh </a:t>
            </a:r>
            <a:r>
              <a:rPr lang="en-ID" dirty="0" err="1"/>
              <a:t>komunitas</a:t>
            </a:r>
            <a:r>
              <a:rPr lang="en-ID" dirty="0"/>
              <a:t> </a:t>
            </a:r>
            <a:r>
              <a:rPr lang="en-ID" dirty="0" err="1"/>
              <a:t>keilmuan</a:t>
            </a:r>
            <a:endParaRPr lang="en-ID" dirty="0"/>
          </a:p>
          <a:p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skor</a:t>
            </a:r>
            <a:r>
              <a:rPr lang="en-ID" dirty="0"/>
              <a:t> paling </a:t>
            </a:r>
            <a:r>
              <a:rPr lang="en-ID" dirty="0" err="1"/>
              <a:t>sedikit</a:t>
            </a:r>
            <a:r>
              <a:rPr lang="en-ID" dirty="0"/>
              <a:t> 10 (</a:t>
            </a:r>
            <a:r>
              <a:rPr lang="en-ID" dirty="0" err="1"/>
              <a:t>sepuluh</a:t>
            </a:r>
            <a:r>
              <a:rPr lang="en-ID" dirty="0"/>
              <a:t>) </a:t>
            </a:r>
            <a:r>
              <a:rPr lang="en-ID" dirty="0">
                <a:solidFill>
                  <a:srgbClr val="FF0000"/>
                </a:solidFill>
              </a:rPr>
              <a:t>dan</a:t>
            </a:r>
            <a:r>
              <a:rPr lang="en-ID" dirty="0"/>
              <a:t> paling</a:t>
            </a:r>
          </a:p>
          <a:p>
            <a:r>
              <a:rPr lang="en-ID" dirty="0" err="1"/>
              <a:t>sedikit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2 (dua) </a:t>
            </a:r>
            <a:r>
              <a:rPr lang="en-ID" dirty="0" err="1"/>
              <a:t>terbitan</a:t>
            </a:r>
            <a:r>
              <a:rPr lang="en-ID" dirty="0"/>
              <a:t> </a:t>
            </a:r>
            <a:r>
              <a:rPr lang="en-ID" dirty="0" err="1"/>
              <a:t>Buku</a:t>
            </a:r>
            <a:r>
              <a:rPr lang="en-ID" dirty="0"/>
              <a:t> </a:t>
            </a:r>
            <a:r>
              <a:rPr lang="en-ID" dirty="0" err="1"/>
              <a:t>Ilmiah</a:t>
            </a:r>
            <a:r>
              <a:rPr lang="en-ID" dirty="0"/>
              <a:t> </a:t>
            </a:r>
            <a:r>
              <a:rPr lang="en-ID" dirty="0" err="1"/>
              <a:t>sebagai</a:t>
            </a:r>
            <a:endParaRPr lang="en-ID" dirty="0"/>
          </a:p>
          <a:p>
            <a:r>
              <a:rPr lang="en-ID" dirty="0" err="1"/>
              <a:t>penulis</a:t>
            </a:r>
            <a:r>
              <a:rPr lang="en-ID" dirty="0"/>
              <a:t>.</a:t>
            </a:r>
          </a:p>
          <a:p>
            <a:r>
              <a:rPr lang="en-ID" dirty="0"/>
              <a:t>(3) </a:t>
            </a:r>
            <a:r>
              <a:rPr lang="en-ID" dirty="0" err="1"/>
              <a:t>Perubahan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skor</a:t>
            </a:r>
            <a:r>
              <a:rPr lang="en-ID" dirty="0"/>
              <a:t> paling </a:t>
            </a:r>
            <a:r>
              <a:rPr lang="en-ID" dirty="0" err="1"/>
              <a:t>sedikit</a:t>
            </a:r>
            <a:r>
              <a:rPr lang="en-ID" dirty="0"/>
              <a:t> 10 (</a:t>
            </a:r>
            <a:r>
              <a:rPr lang="en-ID" dirty="0" err="1"/>
              <a:t>sepuluh</a:t>
            </a:r>
            <a:r>
              <a:rPr lang="en-ID" dirty="0"/>
              <a:t>) </a:t>
            </a:r>
            <a:r>
              <a:rPr lang="en-ID" dirty="0" err="1"/>
              <a:t>ditetapkan</a:t>
            </a:r>
            <a:endParaRPr lang="en-ID" dirty="0"/>
          </a:p>
          <a:p>
            <a:r>
              <a:rPr lang="en-ID" dirty="0"/>
              <a:t>oleh </a:t>
            </a:r>
            <a:r>
              <a:rPr lang="en-ID" dirty="0" err="1"/>
              <a:t>Kepala</a:t>
            </a:r>
            <a:r>
              <a:rPr lang="en-ID" dirty="0"/>
              <a:t> BRIN.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320E8-9399-E1CC-E59F-218FE5B50AD0}"/>
              </a:ext>
            </a:extLst>
          </p:cNvPr>
          <p:cNvSpPr txBox="1"/>
          <p:nvPr/>
        </p:nvSpPr>
        <p:spPr>
          <a:xfrm>
            <a:off x="652991" y="5486050"/>
            <a:ext cx="4533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skor</a:t>
            </a:r>
            <a:r>
              <a:rPr lang="en-US" sz="2000" dirty="0"/>
              <a:t>/</a:t>
            </a:r>
            <a:r>
              <a:rPr lang="en-US" sz="2000" dirty="0" err="1"/>
              <a:t>indeks</a:t>
            </a:r>
            <a:r>
              <a:rPr lang="en-US" sz="2000" dirty="0"/>
              <a:t>: Scopus/</a:t>
            </a:r>
            <a:r>
              <a:rPr lang="en-US" sz="2000" dirty="0" err="1"/>
              <a:t>WoS</a:t>
            </a:r>
            <a:r>
              <a:rPr lang="en-US" sz="2000" dirty="0"/>
              <a:t>/Google Scholar/Sinta?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E9799-A0A6-499A-631D-CB0EBF9347B2}"/>
              </a:ext>
            </a:extLst>
          </p:cNvPr>
          <p:cNvSpPr txBox="1"/>
          <p:nvPr/>
        </p:nvSpPr>
        <p:spPr>
          <a:xfrm>
            <a:off x="8294762" y="2359340"/>
            <a:ext cx="357792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Penulis</a:t>
            </a:r>
            <a:r>
              <a:rPr lang="en-US" sz="2000" dirty="0"/>
              <a:t> Tunggal, Bersama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buku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479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22E70-FE18-BCE6-C780-F5C7676D2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BFF9-B584-3BD0-ABCC-61142924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D336F-D561-A669-C874-E9C5D03156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885373"/>
            <a:ext cx="9535885" cy="1262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CA723-49E3-FB6D-961F-3BD518E53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135417"/>
            <a:ext cx="9298218" cy="424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E59ED-F0B5-B33F-BCE5-3FCFBC3DA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365" y="2559818"/>
            <a:ext cx="933269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21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E6F39719-3E79-9049-2C98-BA5721ED0B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1" y="326389"/>
            <a:ext cx="10884100" cy="1198038"/>
          </a:xfrm>
        </p:spPr>
        <p:txBody>
          <a:bodyPr vert="horz" lIns="91440" tIns="35480" rIns="91440" bIns="45720" rtlCol="0" anchor="ctr">
            <a:norm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/>
              <a:t>TUJUAN PEMBELAJARAN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B243397C-7C77-EA63-BB48-3A6F75EEEEB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47722" y="1417618"/>
            <a:ext cx="8752973" cy="4531545"/>
          </a:xfrm>
        </p:spPr>
        <p:txBody>
          <a:bodyPr vert="horz" lIns="91440" tIns="21503" rIns="91440" bIns="45720" rtlCol="0" anchor="ctr">
            <a:normAutofit fontScale="92500"/>
          </a:bodyPr>
          <a:lstStyle/>
          <a:p>
            <a:pPr marL="0" indent="0">
              <a:spcAft>
                <a:spcPts val="16"/>
              </a:spcAft>
              <a:buNone/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  <a:defRPr/>
            </a:pPr>
            <a:r>
              <a:rPr lang="en-GB" altLang="en-US" dirty="0" err="1"/>
              <a:t>Setelah</a:t>
            </a:r>
            <a:r>
              <a:rPr lang="en-GB" altLang="en-US" dirty="0"/>
              <a:t> </a:t>
            </a:r>
            <a:r>
              <a:rPr lang="en-GB" altLang="en-US" dirty="0" err="1"/>
              <a:t>mengikuti</a:t>
            </a:r>
            <a:r>
              <a:rPr lang="en-GB" altLang="en-US" dirty="0"/>
              <a:t> </a:t>
            </a:r>
            <a:r>
              <a:rPr lang="en-GB" altLang="en-US" dirty="0" err="1"/>
              <a:t>pembelajaran</a:t>
            </a:r>
            <a:r>
              <a:rPr lang="en-GB" altLang="en-US" dirty="0"/>
              <a:t> </a:t>
            </a:r>
            <a:r>
              <a:rPr lang="en-GB" altLang="en-US" dirty="0" err="1"/>
              <a:t>ini</a:t>
            </a:r>
            <a:r>
              <a:rPr lang="en-GB" altLang="en-US" dirty="0"/>
              <a:t>, </a:t>
            </a:r>
            <a:r>
              <a:rPr lang="en-GB" altLang="en-US" dirty="0" err="1"/>
              <a:t>peserta</a:t>
            </a:r>
            <a:r>
              <a:rPr lang="en-GB" altLang="en-US" dirty="0"/>
              <a:t> </a:t>
            </a:r>
            <a:r>
              <a:rPr lang="en-GB" altLang="en-US" dirty="0" err="1"/>
              <a:t>diharapkan</a:t>
            </a:r>
            <a:r>
              <a:rPr lang="en-GB" altLang="en-US" dirty="0"/>
              <a:t> </a:t>
            </a:r>
            <a:r>
              <a:rPr lang="en-GB" altLang="en-US" dirty="0" err="1"/>
              <a:t>mampu</a:t>
            </a:r>
            <a:r>
              <a:rPr lang="en-GB" altLang="en-US" dirty="0"/>
              <a:t>:</a:t>
            </a:r>
          </a:p>
          <a:p>
            <a:r>
              <a:rPr lang="en-ID" b="1" dirty="0" err="1"/>
              <a:t>Memahami</a:t>
            </a:r>
            <a:r>
              <a:rPr lang="en-ID" dirty="0"/>
              <a:t> </a:t>
            </a:r>
            <a:r>
              <a:rPr lang="en-ID" dirty="0" err="1"/>
              <a:t>dasar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dan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lingkup</a:t>
            </a:r>
            <a:r>
              <a:rPr lang="en-ID" dirty="0"/>
              <a:t> </a:t>
            </a:r>
            <a:r>
              <a:rPr lang="en-ID" dirty="0" err="1"/>
              <a:t>verifikasi</a:t>
            </a:r>
            <a:r>
              <a:rPr lang="en-ID" dirty="0"/>
              <a:t> dan </a:t>
            </a:r>
            <a:r>
              <a:rPr lang="en-ID" dirty="0" err="1"/>
              <a:t>penilaian</a:t>
            </a:r>
            <a:r>
              <a:rPr lang="en-ID" dirty="0"/>
              <a:t> </a:t>
            </a:r>
            <a:r>
              <a:rPr lang="en-ID" dirty="0" err="1"/>
              <a:t>berdasarkan</a:t>
            </a:r>
            <a:r>
              <a:rPr lang="en-ID" dirty="0"/>
              <a:t> </a:t>
            </a:r>
            <a:r>
              <a:rPr lang="en-ID" dirty="0" err="1"/>
              <a:t>PerBRIN</a:t>
            </a:r>
            <a:r>
              <a:rPr lang="en-ID" dirty="0"/>
              <a:t> 37/2022.</a:t>
            </a:r>
          </a:p>
          <a:p>
            <a:r>
              <a:rPr lang="en-ID" b="1" dirty="0" err="1"/>
              <a:t>Mengidentifikasi</a:t>
            </a:r>
            <a:r>
              <a:rPr lang="en-ID" dirty="0"/>
              <a:t> </a:t>
            </a:r>
            <a:r>
              <a:rPr lang="en-ID" dirty="0" err="1"/>
              <a:t>komponen-komponen</a:t>
            </a:r>
            <a:r>
              <a:rPr lang="en-ID" dirty="0"/>
              <a:t> </a:t>
            </a:r>
            <a:r>
              <a:rPr lang="en-ID" dirty="0" err="1"/>
              <a:t>kritis</a:t>
            </a:r>
            <a:r>
              <a:rPr lang="en-ID" dirty="0"/>
              <a:t> yang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objek</a:t>
            </a:r>
            <a:r>
              <a:rPr lang="en-ID" dirty="0"/>
              <a:t> </a:t>
            </a:r>
            <a:r>
              <a:rPr lang="en-ID" dirty="0" err="1"/>
              <a:t>verifikasi</a:t>
            </a:r>
            <a:r>
              <a:rPr lang="en-ID" dirty="0"/>
              <a:t>.</a:t>
            </a:r>
          </a:p>
          <a:p>
            <a:r>
              <a:rPr lang="en-ID" b="1" dirty="0" err="1"/>
              <a:t>Menerapkan</a:t>
            </a:r>
            <a:r>
              <a:rPr lang="en-ID" dirty="0"/>
              <a:t> </a:t>
            </a:r>
            <a:r>
              <a:rPr lang="en-ID" dirty="0" err="1"/>
              <a:t>teknik</a:t>
            </a:r>
            <a:r>
              <a:rPr lang="en-ID" dirty="0"/>
              <a:t> </a:t>
            </a:r>
            <a:r>
              <a:rPr lang="en-ID" dirty="0" err="1"/>
              <a:t>verifikasi</a:t>
            </a:r>
            <a:r>
              <a:rPr lang="en-ID" dirty="0"/>
              <a:t> yang </a:t>
            </a:r>
            <a:r>
              <a:rPr lang="en-ID" dirty="0" err="1"/>
              <a:t>efektif</a:t>
            </a:r>
            <a:r>
              <a:rPr lang="en-ID" dirty="0"/>
              <a:t>, </a:t>
            </a:r>
            <a:r>
              <a:rPr lang="en-ID" dirty="0" err="1"/>
              <a:t>termasuk</a:t>
            </a:r>
            <a:r>
              <a:rPr lang="en-ID" dirty="0"/>
              <a:t> </a:t>
            </a:r>
            <a:r>
              <a:rPr lang="en-ID" dirty="0" err="1"/>
              <a:t>studi</a:t>
            </a:r>
            <a:r>
              <a:rPr lang="en-ID" dirty="0"/>
              <a:t> </a:t>
            </a:r>
            <a:r>
              <a:rPr lang="en-ID" dirty="0" err="1"/>
              <a:t>dokumen</a:t>
            </a:r>
            <a:r>
              <a:rPr lang="en-ID" dirty="0"/>
              <a:t>, </a:t>
            </a:r>
            <a:r>
              <a:rPr lang="en-ID" dirty="0" err="1"/>
              <a:t>wawancara</a:t>
            </a:r>
            <a:r>
              <a:rPr lang="en-ID" dirty="0"/>
              <a:t>, dan </a:t>
            </a:r>
            <a:r>
              <a:rPr lang="en-ID" dirty="0" err="1"/>
              <a:t>observasi</a:t>
            </a:r>
            <a:r>
              <a:rPr lang="en-ID" dirty="0"/>
              <a:t>.</a:t>
            </a:r>
          </a:p>
          <a:p>
            <a:r>
              <a:rPr lang="en-ID" b="1" dirty="0"/>
              <a:t>Menyusun</a:t>
            </a:r>
            <a:r>
              <a:rPr lang="en-ID" dirty="0"/>
              <a:t> </a:t>
            </a:r>
            <a:r>
              <a:rPr lang="en-ID" dirty="0" err="1"/>
              <a:t>bukti</a:t>
            </a:r>
            <a:r>
              <a:rPr lang="en-ID" dirty="0"/>
              <a:t> dan </a:t>
            </a:r>
            <a:r>
              <a:rPr lang="en-ID" dirty="0" err="1"/>
              <a:t>dokumentasi</a:t>
            </a:r>
            <a:r>
              <a:rPr lang="en-ID" dirty="0"/>
              <a:t> </a:t>
            </a:r>
            <a:r>
              <a:rPr lang="en-ID" dirty="0" err="1"/>
              <a:t>verifikasi</a:t>
            </a:r>
            <a:r>
              <a:rPr lang="en-ID" dirty="0"/>
              <a:t> yang </a:t>
            </a:r>
            <a:r>
              <a:rPr lang="en-ID" dirty="0" err="1"/>
              <a:t>objektif</a:t>
            </a:r>
            <a:r>
              <a:rPr lang="en-ID" dirty="0"/>
              <a:t> dan </a:t>
            </a:r>
            <a:r>
              <a:rPr lang="en-ID" dirty="0" err="1"/>
              <a:t>kuat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mendukung</a:t>
            </a:r>
            <a:r>
              <a:rPr lang="en-ID" dirty="0"/>
              <a:t> </a:t>
            </a:r>
            <a:r>
              <a:rPr lang="en-ID" dirty="0" err="1"/>
              <a:t>rekomendasi</a:t>
            </a:r>
            <a:r>
              <a:rPr lang="en-ID" dirty="0"/>
              <a:t> </a:t>
            </a:r>
            <a:r>
              <a:rPr lang="en-ID" dirty="0" err="1"/>
              <a:t>penilaian</a:t>
            </a:r>
            <a:r>
              <a:rPr lang="en-ID" dirty="0"/>
              <a:t>.</a:t>
            </a:r>
          </a:p>
        </p:txBody>
      </p:sp>
      <p:pic>
        <p:nvPicPr>
          <p:cNvPr id="47107" name="Picture 2" descr="A person writing on a board&#10;&#10;AI-generated content may be incorrect.">
            <a:extLst>
              <a:ext uri="{FF2B5EF4-FFF2-40B4-BE49-F238E27FC236}">
                <a16:creationId xmlns:a16="http://schemas.microsoft.com/office/drawing/2014/main" id="{7F0BA449-D577-E451-90FF-873E03BA3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311" y="2035127"/>
            <a:ext cx="3196689" cy="329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3">
            <a:extLst>
              <a:ext uri="{FF2B5EF4-FFF2-40B4-BE49-F238E27FC236}">
                <a16:creationId xmlns:a16="http://schemas.microsoft.com/office/drawing/2014/main" id="{EAB06BF2-15B2-274D-F2AB-DF519A63D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8057" y="5406531"/>
            <a:ext cx="3263886" cy="2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16"/>
              </a:spcBef>
              <a:spcAft>
                <a:spcPts val="16"/>
              </a:spcAft>
              <a:buClr>
                <a:srgbClr val="000000"/>
              </a:buClr>
              <a:buSzPct val="100000"/>
            </a:pPr>
            <a:r>
              <a:rPr lang="en-US" altLang="en-US" sz="847">
                <a:hlinkClick r:id="rId4" tooltip="https://hot.yukbisnis.com/bisnis-jadi-otomatis-dengan-5-langkah-ini/"/>
              </a:rPr>
              <a:t>This Photo</a:t>
            </a:r>
            <a:r>
              <a:rPr lang="en-US" altLang="en-US" sz="847"/>
              <a:t> by Unknown Author is licensed under </a:t>
            </a:r>
            <a:r>
              <a:rPr lang="en-US" altLang="en-US" sz="847">
                <a:hlinkClick r:id="rId5" tooltip="https://creativecommons.org/licenses/by-nc-sa/3.0/"/>
              </a:rPr>
              <a:t>CC BY-SA-NC</a:t>
            </a:r>
            <a:endParaRPr lang="en-US" altLang="en-US" sz="847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9F00E-4902-A56A-963F-7C6D35794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A90AA-B9F7-F725-2E71-BCEEE73F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A9FBD9-D5BD-3471-CF87-EE332FC54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885373"/>
            <a:ext cx="9535885" cy="1262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9E8DCB-4BE2-9BFE-D99D-BAAB94811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135417"/>
            <a:ext cx="9298218" cy="424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9EC99A-A09A-72CD-1F28-2B05232A6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297" y="2516276"/>
            <a:ext cx="9341760" cy="419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22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03DD8-855C-47F1-08E6-4964533A3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E2B4BC2-2A4F-E7EA-75FE-F96AD2FFC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2363" y="1517175"/>
            <a:ext cx="8054119" cy="9002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D" dirty="0"/>
              <a:t>d.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dokumen</a:t>
            </a:r>
            <a:r>
              <a:rPr lang="en-ID" dirty="0"/>
              <a:t> </a:t>
            </a:r>
            <a:r>
              <a:rPr lang="en-ID" dirty="0" err="1"/>
              <a:t>perencanaan</a:t>
            </a:r>
            <a:r>
              <a:rPr lang="en-ID" dirty="0"/>
              <a:t> dan </a:t>
            </a:r>
            <a:r>
              <a:rPr lang="en-ID" dirty="0" err="1"/>
              <a:t>evaluasi</a:t>
            </a:r>
            <a:r>
              <a:rPr lang="en-ID" dirty="0"/>
              <a:t> </a:t>
            </a:r>
            <a:r>
              <a:rPr lang="en-ID" dirty="0" err="1"/>
              <a:t>kerja</a:t>
            </a:r>
            <a:r>
              <a:rPr lang="en-ID" dirty="0"/>
              <a:t> </a:t>
            </a:r>
            <a:r>
              <a:rPr lang="en-ID" dirty="0" err="1"/>
              <a:t>Penerbitan</a:t>
            </a:r>
            <a:r>
              <a:rPr lang="en-ID" dirty="0"/>
              <a:t> </a:t>
            </a:r>
            <a:r>
              <a:rPr lang="en-ID" dirty="0" err="1"/>
              <a:t>Ilmiah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periodik</a:t>
            </a:r>
            <a:r>
              <a:rPr lang="en-ID" dirty="0"/>
              <a:t> </a:t>
            </a:r>
            <a:r>
              <a:rPr lang="en-ID" dirty="0" err="1"/>
              <a:t>bulanan</a:t>
            </a:r>
            <a:r>
              <a:rPr lang="en-ID" dirty="0"/>
              <a:t>, </a:t>
            </a:r>
            <a:r>
              <a:rPr lang="en-ID" dirty="0" err="1"/>
              <a:t>triwulanan</a:t>
            </a:r>
            <a:r>
              <a:rPr lang="en-ID" dirty="0"/>
              <a:t>, </a:t>
            </a:r>
            <a:r>
              <a:rPr lang="en-ID" dirty="0" err="1"/>
              <a:t>semesteran</a:t>
            </a:r>
            <a:r>
              <a:rPr lang="en-ID" dirty="0"/>
              <a:t>, dan/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tahunan</a:t>
            </a:r>
            <a:endParaRPr lang="en-ID" dirty="0"/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endParaRPr lang="en-ID" dirty="0"/>
          </a:p>
        </p:txBody>
      </p:sp>
      <p:sp>
        <p:nvSpPr>
          <p:cNvPr id="59394" name="Rectangle 1">
            <a:extLst>
              <a:ext uri="{FF2B5EF4-FFF2-40B4-BE49-F238E27FC236}">
                <a16:creationId xmlns:a16="http://schemas.microsoft.com/office/drawing/2014/main" id="{C5748FB5-092D-A983-790F-B6D98487AB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1" y="435249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Teknis</a:t>
            </a:r>
            <a:br>
              <a:rPr lang="en-GB" altLang="en-US" dirty="0"/>
            </a:br>
            <a:r>
              <a:rPr lang="en-GB" altLang="en-US" dirty="0"/>
              <a:t>(Pasal 19 </a:t>
            </a:r>
            <a:r>
              <a:rPr lang="en-GB" altLang="en-US" dirty="0" err="1"/>
              <a:t>PerBRIN</a:t>
            </a:r>
            <a:r>
              <a:rPr lang="en-GB" altLang="en-US" dirty="0"/>
              <a:t> 37/2022)- 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063F3-8D40-B3C0-D4D1-4605585350B1}"/>
              </a:ext>
            </a:extLst>
          </p:cNvPr>
          <p:cNvSpPr txBox="1"/>
          <p:nvPr/>
        </p:nvSpPr>
        <p:spPr>
          <a:xfrm>
            <a:off x="652991" y="2359340"/>
            <a:ext cx="4533516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Poin</a:t>
            </a:r>
            <a:r>
              <a:rPr lang="en-US" sz="2800" dirty="0"/>
              <a:t> </a:t>
            </a:r>
            <a:r>
              <a:rPr lang="en-US" sz="2800" dirty="0" err="1"/>
              <a:t>kunci</a:t>
            </a:r>
            <a:r>
              <a:rPr lang="en-US" sz="2800" dirty="0"/>
              <a:t>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/>
              <a:t>dokumen</a:t>
            </a:r>
            <a:r>
              <a:rPr lang="en-US" sz="2800" dirty="0"/>
              <a:t> </a:t>
            </a:r>
            <a:r>
              <a:rPr lang="en-US" sz="2800" dirty="0" err="1"/>
              <a:t>perencanaan</a:t>
            </a:r>
            <a:endParaRPr lang="en-US" sz="2800" dirty="0"/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/>
              <a:t>dokumen</a:t>
            </a:r>
            <a:r>
              <a:rPr lang="en-US" sz="2800" dirty="0"/>
              <a:t> </a:t>
            </a:r>
            <a:r>
              <a:rPr lang="en-US" sz="2800" dirty="0" err="1"/>
              <a:t>evaluasi</a:t>
            </a:r>
            <a:endParaRPr lang="en-US" sz="2800" dirty="0"/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/>
              <a:t>periodik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D86BB-5FE9-F5BD-D349-C017720C91C9}"/>
              </a:ext>
            </a:extLst>
          </p:cNvPr>
          <p:cNvSpPr txBox="1"/>
          <p:nvPr/>
        </p:nvSpPr>
        <p:spPr>
          <a:xfrm>
            <a:off x="5317135" y="2359340"/>
            <a:ext cx="6555552" cy="3693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Praktik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: dan/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atau</a:t>
            </a:r>
            <a:endParaRPr lang="en-ID" sz="240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ID" sz="2400" dirty="0" err="1"/>
              <a:t>Mempertimbangkan</a:t>
            </a:r>
            <a:r>
              <a:rPr lang="en-ID" sz="2400" dirty="0"/>
              <a:t> </a:t>
            </a:r>
            <a:r>
              <a:rPr lang="en-ID" sz="2400" dirty="0" err="1"/>
              <a:t>realitas</a:t>
            </a:r>
            <a:r>
              <a:rPr lang="en-ID" sz="2400" dirty="0"/>
              <a:t> </a:t>
            </a:r>
            <a:r>
              <a:rPr lang="en-ID" sz="2400" dirty="0" err="1"/>
              <a:t>perbedaan</a:t>
            </a:r>
            <a:r>
              <a:rPr lang="en-ID" sz="2400" dirty="0"/>
              <a:t> </a:t>
            </a:r>
            <a:r>
              <a:rPr lang="en-ID" sz="2400" dirty="0" err="1"/>
              <a:t>kapasitas</a:t>
            </a:r>
            <a:r>
              <a:rPr lang="en-ID" sz="2400" dirty="0"/>
              <a:t> dan </a:t>
            </a:r>
            <a:r>
              <a:rPr lang="en-ID" sz="2400" dirty="0" err="1"/>
              <a:t>sumber</a:t>
            </a:r>
            <a:r>
              <a:rPr lang="en-ID" sz="2400" dirty="0"/>
              <a:t> </a:t>
            </a:r>
            <a:r>
              <a:rPr lang="en-ID" sz="2400" dirty="0" err="1"/>
              <a:t>daya</a:t>
            </a:r>
            <a:r>
              <a:rPr lang="en-ID" sz="2400" dirty="0"/>
              <a:t> di </a:t>
            </a:r>
            <a:r>
              <a:rPr lang="en-ID" sz="2400" dirty="0" err="1"/>
              <a:t>antara</a:t>
            </a:r>
            <a:r>
              <a:rPr lang="en-ID" sz="2400" dirty="0"/>
              <a:t> </a:t>
            </a:r>
            <a:r>
              <a:rPr lang="en-ID" sz="2400" dirty="0" err="1"/>
              <a:t>berbagai</a:t>
            </a:r>
            <a:r>
              <a:rPr lang="en-ID" sz="2400" dirty="0"/>
              <a:t> </a:t>
            </a:r>
            <a:r>
              <a:rPr lang="en-ID" sz="2400" dirty="0" err="1"/>
              <a:t>penerbit</a:t>
            </a:r>
            <a:r>
              <a:rPr lang="en-ID" sz="2400" dirty="0"/>
              <a:t> </a:t>
            </a:r>
            <a:r>
              <a:rPr lang="en-ID" sz="2400" dirty="0" err="1"/>
              <a:t>ilmiah</a:t>
            </a:r>
            <a:r>
              <a:rPr lang="en-ID" sz="2400" dirty="0"/>
              <a:t>.</a:t>
            </a:r>
          </a:p>
          <a:p>
            <a:pPr marL="285750" indent="-285750">
              <a:buFontTx/>
              <a:buChar char="-"/>
            </a:pPr>
            <a:r>
              <a:rPr lang="en-ID" sz="2400" dirty="0" err="1"/>
              <a:t>Penerbit</a:t>
            </a:r>
            <a:r>
              <a:rPr lang="en-ID" sz="2400" dirty="0"/>
              <a:t> </a:t>
            </a:r>
            <a:r>
              <a:rPr lang="en-ID" sz="2400" dirty="0" err="1"/>
              <a:t>harus</a:t>
            </a:r>
            <a:r>
              <a:rPr lang="en-ID" sz="2400" dirty="0"/>
              <a:t> </a:t>
            </a:r>
            <a:r>
              <a:rPr lang="en-ID" sz="2400" dirty="0" err="1"/>
              <a:t>memiliki</a:t>
            </a:r>
            <a:r>
              <a:rPr lang="en-ID" sz="2400" dirty="0"/>
              <a:t> </a:t>
            </a:r>
            <a:r>
              <a:rPr lang="en-ID" sz="2400" dirty="0" err="1"/>
              <a:t>dokumen</a:t>
            </a:r>
            <a:r>
              <a:rPr lang="en-ID" sz="2400" dirty="0"/>
              <a:t> </a:t>
            </a:r>
            <a:r>
              <a:rPr lang="en-ID" sz="2400" dirty="0" err="1"/>
              <a:t>perencanaan</a:t>
            </a:r>
            <a:r>
              <a:rPr lang="en-ID" sz="2400" dirty="0"/>
              <a:t>,  dan </a:t>
            </a:r>
            <a:r>
              <a:rPr lang="en-ID" sz="2400" dirty="0" err="1"/>
              <a:t>evaluasi</a:t>
            </a:r>
            <a:r>
              <a:rPr lang="en-ID" sz="2400" dirty="0"/>
              <a:t> </a:t>
            </a:r>
            <a:r>
              <a:rPr lang="en-ID" sz="2400" dirty="0" err="1"/>
              <a:t>secara</a:t>
            </a:r>
            <a:r>
              <a:rPr lang="en-ID" sz="2400" dirty="0"/>
              <a:t> </a:t>
            </a:r>
            <a:r>
              <a:rPr lang="en-ID" sz="2400" dirty="0" err="1"/>
              <a:t>bulanan</a:t>
            </a:r>
            <a:r>
              <a:rPr lang="en-ID" sz="2400" dirty="0"/>
              <a:t> ATAU </a:t>
            </a:r>
            <a:r>
              <a:rPr lang="en-ID" sz="2400" dirty="0" err="1"/>
              <a:t>triwulanan</a:t>
            </a:r>
            <a:r>
              <a:rPr lang="en-ID" sz="2400" dirty="0"/>
              <a:t> ATAU </a:t>
            </a:r>
            <a:r>
              <a:rPr lang="en-ID" sz="2400" dirty="0" err="1"/>
              <a:t>semesteran</a:t>
            </a:r>
            <a:r>
              <a:rPr lang="en-ID" sz="2400" dirty="0"/>
              <a:t> ATAU </a:t>
            </a:r>
            <a:r>
              <a:rPr lang="en-ID" sz="2400" dirty="0" err="1"/>
              <a:t>tahunan</a:t>
            </a:r>
            <a:r>
              <a:rPr lang="en-ID" sz="2400" dirty="0"/>
              <a:t>,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kombinasi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</a:t>
            </a:r>
            <a:r>
              <a:rPr lang="en-ID" sz="2400" dirty="0" err="1"/>
              <a:t>periode-periode</a:t>
            </a:r>
            <a:r>
              <a:rPr lang="en-ID" sz="2400" dirty="0"/>
              <a:t> </a:t>
            </a:r>
            <a:r>
              <a:rPr lang="en-ID" sz="2400" dirty="0" err="1"/>
              <a:t>tersebut</a:t>
            </a:r>
            <a:r>
              <a:rPr lang="en-ID" sz="2400" dirty="0"/>
              <a:t>, </a:t>
            </a:r>
            <a:r>
              <a:rPr lang="en-ID" sz="2400" dirty="0" err="1"/>
              <a:t>sesuai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kemampuan</a:t>
            </a:r>
            <a:r>
              <a:rPr lang="en-ID" sz="2400" dirty="0"/>
              <a:t> dan </a:t>
            </a:r>
            <a:r>
              <a:rPr lang="en-ID" sz="2400" dirty="0" err="1"/>
              <a:t>kebutuhan</a:t>
            </a:r>
            <a:r>
              <a:rPr lang="en-ID" sz="2400" dirty="0"/>
              <a:t>.</a:t>
            </a:r>
          </a:p>
          <a:p>
            <a:pPr marL="285750" indent="-285750">
              <a:buFontTx/>
              <a:buChar char="-"/>
            </a:pPr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B5616-0A86-FAFB-D7DA-EC56E2143B16}"/>
              </a:ext>
            </a:extLst>
          </p:cNvPr>
          <p:cNvSpPr txBox="1"/>
          <p:nvPr/>
        </p:nvSpPr>
        <p:spPr>
          <a:xfrm>
            <a:off x="652992" y="5689600"/>
            <a:ext cx="4533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skor</a:t>
            </a:r>
            <a:r>
              <a:rPr lang="en-US" sz="2000" dirty="0"/>
              <a:t>/</a:t>
            </a:r>
            <a:r>
              <a:rPr lang="en-US" sz="2000" dirty="0" err="1"/>
              <a:t>indeks</a:t>
            </a:r>
            <a:r>
              <a:rPr lang="en-US" sz="2000" dirty="0"/>
              <a:t>: Scopus/</a:t>
            </a:r>
            <a:r>
              <a:rPr lang="en-US" sz="2000" dirty="0" err="1"/>
              <a:t>WoS</a:t>
            </a:r>
            <a:r>
              <a:rPr lang="en-US" sz="2000" dirty="0"/>
              <a:t>/Google Scholar/Sinta?</a:t>
            </a:r>
          </a:p>
        </p:txBody>
      </p:sp>
    </p:spTree>
    <p:extLst>
      <p:ext uri="{BB962C8B-B14F-4D97-AF65-F5344CB8AC3E}">
        <p14:creationId xmlns:p14="http://schemas.microsoft.com/office/powerpoint/2010/main" val="12007507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2B5A5-F3B7-A227-B2F4-DE6835DEB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CE48F-A24C-429B-90CD-07E13FFE9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56F2D-2836-884F-D309-81BA72D70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1480458"/>
            <a:ext cx="9535885" cy="1262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99C422-A4C1-A051-0EB3-FEA36A45C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817586"/>
            <a:ext cx="9298218" cy="424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670D85-14F3-C58A-64A8-CD802100F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9" y="3241987"/>
            <a:ext cx="9298218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00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F220B-B7A9-67F5-C2C3-5B35D1E20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F659A67-D2B4-A557-BF4F-7D2D88C4A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2363" y="1517176"/>
            <a:ext cx="8054119" cy="4567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/>
              <a:t>e.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dokumen</a:t>
            </a:r>
            <a:r>
              <a:rPr lang="en-ID" dirty="0"/>
              <a:t> </a:t>
            </a:r>
            <a:r>
              <a:rPr lang="en-ID" dirty="0" err="1"/>
              <a:t>analisis</a:t>
            </a:r>
            <a:r>
              <a:rPr lang="en-ID" dirty="0"/>
              <a:t> </a:t>
            </a:r>
            <a:r>
              <a:rPr lang="en-ID" dirty="0" err="1"/>
              <a:t>risiko</a:t>
            </a:r>
            <a:endParaRPr lang="en-ID" dirty="0"/>
          </a:p>
          <a:p>
            <a:pPr marL="0" indent="0">
              <a:buNone/>
            </a:pPr>
            <a:endParaRPr lang="en-ID" dirty="0"/>
          </a:p>
        </p:txBody>
      </p:sp>
      <p:sp>
        <p:nvSpPr>
          <p:cNvPr id="59394" name="Rectangle 1">
            <a:extLst>
              <a:ext uri="{FF2B5EF4-FFF2-40B4-BE49-F238E27FC236}">
                <a16:creationId xmlns:a16="http://schemas.microsoft.com/office/drawing/2014/main" id="{158E98A8-2556-7125-2D81-3ECC721D1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1" y="435249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Teknis</a:t>
            </a:r>
            <a:br>
              <a:rPr lang="en-GB" altLang="en-US" dirty="0"/>
            </a:br>
            <a:r>
              <a:rPr lang="en-GB" altLang="en-US" dirty="0"/>
              <a:t>(Pasal 19 &amp; 23 </a:t>
            </a:r>
            <a:r>
              <a:rPr lang="en-GB" altLang="en-US" dirty="0" err="1"/>
              <a:t>PerBRIN</a:t>
            </a:r>
            <a:r>
              <a:rPr lang="en-GB" altLang="en-US" dirty="0"/>
              <a:t> 37/2022)- 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70FAD5-643D-6B54-AABC-5DA16FBF453E}"/>
              </a:ext>
            </a:extLst>
          </p:cNvPr>
          <p:cNvSpPr txBox="1"/>
          <p:nvPr/>
        </p:nvSpPr>
        <p:spPr>
          <a:xfrm>
            <a:off x="652991" y="2054539"/>
            <a:ext cx="4533516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Poin</a:t>
            </a:r>
            <a:r>
              <a:rPr lang="en-US" sz="2800" dirty="0"/>
              <a:t> </a:t>
            </a:r>
            <a:r>
              <a:rPr lang="en-US" sz="2800" dirty="0" err="1"/>
              <a:t>kunci</a:t>
            </a:r>
            <a:r>
              <a:rPr lang="en-US" sz="2800" dirty="0"/>
              <a:t>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/>
              <a:t>dokumen</a:t>
            </a:r>
            <a:r>
              <a:rPr lang="en-US" sz="2800" dirty="0"/>
              <a:t> </a:t>
            </a:r>
            <a:r>
              <a:rPr lang="en-US" sz="2800" dirty="0" err="1"/>
              <a:t>analisis</a:t>
            </a:r>
            <a:r>
              <a:rPr lang="en-US" sz="2800" dirty="0"/>
              <a:t> </a:t>
            </a:r>
            <a:r>
              <a:rPr lang="en-US" sz="2800" dirty="0" err="1"/>
              <a:t>risiko</a:t>
            </a:r>
            <a:endParaRPr lang="en-US" sz="28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 err="1"/>
              <a:t>mitigasi</a:t>
            </a:r>
            <a:endParaRPr lang="en-US" sz="28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 err="1"/>
              <a:t>penanggulangan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F519F-C888-5209-5ADE-8BB013E74E5F}"/>
              </a:ext>
            </a:extLst>
          </p:cNvPr>
          <p:cNvSpPr txBox="1"/>
          <p:nvPr/>
        </p:nvSpPr>
        <p:spPr>
          <a:xfrm>
            <a:off x="5298706" y="2054539"/>
            <a:ext cx="6555552" cy="29546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Pasal 23:  </a:t>
            </a:r>
          </a:p>
          <a:p>
            <a:r>
              <a:rPr lang="en-ID" sz="2400" dirty="0" err="1"/>
              <a:t>Dokumen</a:t>
            </a:r>
            <a:r>
              <a:rPr lang="en-ID" sz="2400" dirty="0"/>
              <a:t> </a:t>
            </a:r>
            <a:r>
              <a:rPr lang="en-ID" sz="2400" dirty="0" err="1"/>
              <a:t>analisis</a:t>
            </a:r>
            <a:r>
              <a:rPr lang="en-ID" sz="2400" dirty="0"/>
              <a:t> </a:t>
            </a:r>
            <a:r>
              <a:rPr lang="en-ID" sz="2400" dirty="0" err="1"/>
              <a:t>risiko</a:t>
            </a:r>
            <a:r>
              <a:rPr lang="en-ID" sz="2400" dirty="0"/>
              <a:t> </a:t>
            </a:r>
            <a:r>
              <a:rPr lang="en-ID" sz="2400" dirty="0" err="1"/>
              <a:t>memuat</a:t>
            </a:r>
            <a:r>
              <a:rPr lang="en-ID" sz="2400" dirty="0"/>
              <a:t> </a:t>
            </a:r>
            <a:r>
              <a:rPr lang="en-ID" sz="2400" dirty="0" err="1"/>
              <a:t>upaya</a:t>
            </a:r>
            <a:r>
              <a:rPr lang="en-ID" sz="2400" dirty="0"/>
              <a:t> </a:t>
            </a:r>
            <a:r>
              <a:rPr lang="en-ID" sz="2400" dirty="0" err="1"/>
              <a:t>mitigasi</a:t>
            </a:r>
            <a:r>
              <a:rPr lang="en-ID" sz="2400" dirty="0"/>
              <a:t> dan </a:t>
            </a:r>
            <a:r>
              <a:rPr lang="en-ID" sz="2400" dirty="0" err="1"/>
              <a:t>penanggulangan</a:t>
            </a:r>
            <a:r>
              <a:rPr lang="en-ID" sz="2400" dirty="0"/>
              <a:t>:</a:t>
            </a:r>
          </a:p>
          <a:p>
            <a:pPr marL="342900" indent="-342900">
              <a:buFont typeface="+mj-lt"/>
              <a:buAutoNum type="alphaLcPeriod"/>
            </a:pPr>
            <a:r>
              <a:rPr lang="en-ID" sz="2400" dirty="0" err="1"/>
              <a:t>keterlambatan</a:t>
            </a:r>
            <a:r>
              <a:rPr lang="en-ID" sz="2400" dirty="0"/>
              <a:t> </a:t>
            </a:r>
            <a:r>
              <a:rPr lang="en-ID" sz="2400" dirty="0" err="1"/>
              <a:t>setiap</a:t>
            </a:r>
            <a:r>
              <a:rPr lang="en-ID" sz="2400" dirty="0"/>
              <a:t> </a:t>
            </a:r>
            <a:r>
              <a:rPr lang="en-ID" sz="2400" dirty="0" err="1"/>
              <a:t>tahapan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proses </a:t>
            </a:r>
            <a:r>
              <a:rPr lang="en-ID" sz="2400" dirty="0" err="1"/>
              <a:t>bisnis</a:t>
            </a:r>
            <a:r>
              <a:rPr lang="en-ID" sz="2400" dirty="0"/>
              <a:t> </a:t>
            </a:r>
            <a:r>
              <a:rPr lang="en-ID" sz="2400" dirty="0" err="1"/>
              <a:t>penerbitan</a:t>
            </a:r>
            <a:r>
              <a:rPr lang="en-ID" sz="2400" dirty="0"/>
              <a:t> </a:t>
            </a:r>
            <a:r>
              <a:rPr lang="en-ID" sz="2400" dirty="0" err="1"/>
              <a:t>ilmiah</a:t>
            </a:r>
            <a:r>
              <a:rPr lang="en-ID" sz="2400" dirty="0"/>
              <a:t>; dan</a:t>
            </a:r>
          </a:p>
          <a:p>
            <a:pPr marL="342900" indent="-342900">
              <a:buFont typeface="+mj-lt"/>
              <a:buAutoNum type="alphaLcPeriod"/>
            </a:pPr>
            <a:r>
              <a:rPr lang="en-ID" sz="2400" dirty="0" err="1"/>
              <a:t>terjadinya</a:t>
            </a:r>
            <a:r>
              <a:rPr lang="en-ID" sz="2400" dirty="0"/>
              <a:t> </a:t>
            </a:r>
            <a:r>
              <a:rPr lang="en-ID" sz="2400" dirty="0" err="1"/>
              <a:t>pelanggaran</a:t>
            </a:r>
            <a:r>
              <a:rPr lang="en-ID" sz="2400" dirty="0"/>
              <a:t> </a:t>
            </a:r>
            <a:r>
              <a:rPr lang="en-ID" sz="2400" dirty="0" err="1"/>
              <a:t>etika</a:t>
            </a:r>
            <a:r>
              <a:rPr lang="en-ID" sz="2400" dirty="0"/>
              <a:t> </a:t>
            </a:r>
            <a:r>
              <a:rPr lang="en-ID" sz="2400" dirty="0" err="1"/>
              <a:t>berupa</a:t>
            </a:r>
            <a:r>
              <a:rPr lang="en-ID" sz="2400" dirty="0"/>
              <a:t> </a:t>
            </a:r>
            <a:r>
              <a:rPr lang="en-ID" sz="2400" dirty="0" err="1"/>
              <a:t>plagiasi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pelanggaran</a:t>
            </a:r>
            <a:r>
              <a:rPr lang="en-ID" sz="2400" dirty="0"/>
              <a:t> </a:t>
            </a:r>
            <a:r>
              <a:rPr lang="en-ID" sz="2400" dirty="0" err="1"/>
              <a:t>etika</a:t>
            </a:r>
            <a:r>
              <a:rPr lang="en-ID" sz="2400" dirty="0"/>
              <a:t> </a:t>
            </a:r>
            <a:r>
              <a:rPr lang="en-ID" sz="2400" dirty="0" err="1"/>
              <a:t>lainnya</a:t>
            </a:r>
            <a:r>
              <a:rPr lang="en-ID" sz="2400" dirty="0"/>
              <a:t>.</a:t>
            </a:r>
          </a:p>
          <a:p>
            <a:pPr marL="285750" indent="-285750">
              <a:buFontTx/>
              <a:buChar char="-"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137259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6D970-E417-DB4F-4BDE-2CDD49C2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dirty="0" err="1"/>
              <a:t>Masalah</a:t>
            </a:r>
            <a:r>
              <a:rPr lang="en-US" dirty="0"/>
              <a:t> Etika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A6DAAE7-67DE-2513-66E3-B34CC7100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267501"/>
              </p:ext>
            </p:extLst>
          </p:nvPr>
        </p:nvGraphicFramePr>
        <p:xfrm>
          <a:off x="419098" y="1459895"/>
          <a:ext cx="11430000" cy="540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931">
                  <a:extLst>
                    <a:ext uri="{9D8B030D-6E8A-4147-A177-3AD203B41FA5}">
                      <a16:colId xmlns:a16="http://schemas.microsoft.com/office/drawing/2014/main" val="1715489153"/>
                    </a:ext>
                  </a:extLst>
                </a:gridCol>
                <a:gridCol w="2930069">
                  <a:extLst>
                    <a:ext uri="{9D8B030D-6E8A-4147-A177-3AD203B41FA5}">
                      <a16:colId xmlns:a16="http://schemas.microsoft.com/office/drawing/2014/main" val="184122864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93298534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71424410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04245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Tahap</a:t>
                      </a:r>
                      <a:r>
                        <a:rPr lang="en-US" dirty="0"/>
                        <a:t> Proses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Risiko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Keterlambatan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Penyebab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Potensial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Dampak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Tindakan </a:t>
                      </a:r>
                      <a:r>
                        <a:rPr lang="en-US" dirty="0" err="1"/>
                        <a:t>Mitigasi</a:t>
                      </a:r>
                      <a:r>
                        <a:rPr lang="en-US" dirty="0"/>
                        <a:t> dan </a:t>
                      </a:r>
                      <a:r>
                        <a:rPr lang="en-US" dirty="0" err="1"/>
                        <a:t>Penanggulangan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Pelanggaran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plagiasi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Tuntutan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penulis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diplagiasi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Penulis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dengan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sengaja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tidak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sengaja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menjiplak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Reputasi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penerbit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susak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terkena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dampak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hukum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Mitigasi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cek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plagiarisme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untuk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semua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(e.g., Turnitin).</a:t>
                      </a:r>
                      <a:br>
                        <a:rPr lang="en-ID" dirty="0"/>
                      </a:b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Sertakan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pernyataan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orisinalitas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595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</a:t>
                      </a:r>
                      <a:r>
                        <a:rPr lang="en-ID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TARIK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buku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tersebut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secara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resmi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br>
                        <a:rPr lang="en-ID" dirty="0"/>
                      </a:b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Terbitkan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pemberitahuan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penarikan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beserta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alasan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br>
                        <a:rPr lang="en-ID" dirty="0"/>
                      </a:b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Laporkan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institusi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penulis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330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287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802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944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4C8BC-CC35-6A7A-DF58-261452901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A490-EBD4-85BC-1AC7-7ECB56C40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dirty="0" err="1"/>
              <a:t>Mitigasi</a:t>
            </a:r>
            <a:r>
              <a:rPr lang="en-US" dirty="0"/>
              <a:t> </a:t>
            </a:r>
            <a:r>
              <a:rPr lang="en-US" dirty="0" err="1"/>
              <a:t>keterlambatan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87584E-FB3B-7C50-E2A0-9037790D012F}"/>
              </a:ext>
            </a:extLst>
          </p:cNvPr>
          <p:cNvGraphicFramePr>
            <a:graphicFrameLocks noGrp="1"/>
          </p:cNvGraphicFramePr>
          <p:nvPr/>
        </p:nvGraphicFramePr>
        <p:xfrm>
          <a:off x="419098" y="1459895"/>
          <a:ext cx="11430000" cy="430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931">
                  <a:extLst>
                    <a:ext uri="{9D8B030D-6E8A-4147-A177-3AD203B41FA5}">
                      <a16:colId xmlns:a16="http://schemas.microsoft.com/office/drawing/2014/main" val="1715489153"/>
                    </a:ext>
                  </a:extLst>
                </a:gridCol>
                <a:gridCol w="2930069">
                  <a:extLst>
                    <a:ext uri="{9D8B030D-6E8A-4147-A177-3AD203B41FA5}">
                      <a16:colId xmlns:a16="http://schemas.microsoft.com/office/drawing/2014/main" val="184122864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93298534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71424410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04245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Tahap</a:t>
                      </a:r>
                      <a:r>
                        <a:rPr lang="en-US" dirty="0"/>
                        <a:t> Proses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Risiko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Keterlambatan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Penyebab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Potensial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Dampak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Tindakan </a:t>
                      </a:r>
                      <a:r>
                        <a:rPr lang="en-US" dirty="0" err="1"/>
                        <a:t>Mitigasi</a:t>
                      </a:r>
                      <a:r>
                        <a:rPr lang="en-US" dirty="0"/>
                        <a:t> dan </a:t>
                      </a:r>
                      <a:r>
                        <a:rPr lang="en-US" dirty="0" err="1"/>
                        <a:t>Penanggulangan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Pra</a:t>
                      </a:r>
                      <a:r>
                        <a:rPr lang="en-US" dirty="0"/>
                        <a:t>-Review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Keterlambatan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screening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awal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Editor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kelebihan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beban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atau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tidak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tersedia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Penumpukan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penulis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kecewa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Mitigasi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Menunjuk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beberapa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Asisten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Editor.</a:t>
                      </a:r>
                      <a:br>
                        <a:rPr lang="en-ID" dirty="0"/>
                      </a:b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Buat SOP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dengan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batas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waktu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maksimal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3-5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hari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595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Penanggulangan</a:t>
                      </a:r>
                      <a:r>
                        <a:rPr lang="en-US" dirty="0"/>
                        <a:t>:</a:t>
                      </a:r>
                    </a:p>
                    <a:p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Redistribusi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secara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manual oleh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Pemimpin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Redaksi</a:t>
                      </a:r>
                      <a:r>
                        <a:rPr lang="en-ID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330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287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802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0272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75C77-983F-C463-42A7-5703656BD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ADABF-42CD-7962-BD11-ADB6FCA7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F67E95-1BEF-18C6-D772-2A5A885C6D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1480458"/>
            <a:ext cx="9535885" cy="1262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585025-F7C8-CA31-669E-09E91BF1A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817586"/>
            <a:ext cx="9298218" cy="424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DD76A-7FD8-9D68-8350-B9EBD8FD0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9" y="3241987"/>
            <a:ext cx="9298218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42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7B079-2373-E84E-DBA1-D1525FE0C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6F6AB-4D03-7B3D-B180-4F636AAB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8B703-3370-E9F9-D763-2F248D3001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1480458"/>
            <a:ext cx="9535885" cy="1262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604E6C-738F-1B6C-AA43-1D9628439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817586"/>
            <a:ext cx="9298218" cy="424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D2B532-43AC-554A-023A-65592284A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9" y="3241987"/>
            <a:ext cx="9298218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94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7C524-3E5A-BDAC-68E4-390343B41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5612121-BE55-6180-F7C9-7362C1D9DF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2363" y="1517175"/>
            <a:ext cx="11331895" cy="17855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ID" sz="4400" dirty="0"/>
              <a:t>f. </a:t>
            </a:r>
            <a:r>
              <a:rPr lang="en-ID" sz="4400" dirty="0" err="1"/>
              <a:t>menjunjung</a:t>
            </a:r>
            <a:r>
              <a:rPr lang="en-ID" sz="4400" dirty="0"/>
              <a:t> </a:t>
            </a:r>
            <a:r>
              <a:rPr lang="en-ID" sz="4400" dirty="0" err="1"/>
              <a:t>tinggi</a:t>
            </a:r>
            <a:r>
              <a:rPr lang="en-ID" sz="4400" dirty="0"/>
              <a:t> </a:t>
            </a:r>
            <a:r>
              <a:rPr lang="en-ID" sz="4400" dirty="0" err="1"/>
              <a:t>nilai</a:t>
            </a:r>
            <a:r>
              <a:rPr lang="en-ID" sz="4400" dirty="0"/>
              <a:t> </a:t>
            </a:r>
            <a:r>
              <a:rPr lang="en-ID" sz="4400" dirty="0" err="1"/>
              <a:t>keberagaman</a:t>
            </a:r>
            <a:r>
              <a:rPr lang="en-ID" sz="4400" dirty="0"/>
              <a:t> dan </a:t>
            </a:r>
            <a:r>
              <a:rPr lang="en-ID" sz="4400" dirty="0" err="1"/>
              <a:t>inklusi</a:t>
            </a:r>
            <a:r>
              <a:rPr lang="en-ID" sz="4400" dirty="0"/>
              <a:t> </a:t>
            </a:r>
            <a:r>
              <a:rPr lang="en-ID" sz="4400" dirty="0" err="1"/>
              <a:t>dalam</a:t>
            </a:r>
            <a:endParaRPr lang="en-ID" sz="4400" dirty="0"/>
          </a:p>
          <a:p>
            <a:pPr marL="0" indent="0">
              <a:buNone/>
            </a:pPr>
            <a:r>
              <a:rPr lang="en-ID" sz="4400" dirty="0"/>
              <a:t>proses </a:t>
            </a:r>
            <a:r>
              <a:rPr lang="en-ID" sz="4400" dirty="0" err="1"/>
              <a:t>Penerbitan</a:t>
            </a:r>
            <a:r>
              <a:rPr lang="en-ID" sz="4400" dirty="0"/>
              <a:t> </a:t>
            </a:r>
            <a:r>
              <a:rPr lang="en-ID" sz="4400" dirty="0" err="1"/>
              <a:t>Ilmiah</a:t>
            </a:r>
            <a:r>
              <a:rPr lang="en-ID" sz="4400" dirty="0"/>
              <a:t> yang </a:t>
            </a:r>
            <a:r>
              <a:rPr lang="en-ID" sz="4400" dirty="0" err="1"/>
              <a:t>dibuktikan</a:t>
            </a:r>
            <a:r>
              <a:rPr lang="en-ID" sz="4400" dirty="0"/>
              <a:t> paling </a:t>
            </a:r>
            <a:r>
              <a:rPr lang="en-ID" sz="4400" dirty="0" err="1"/>
              <a:t>sedikit</a:t>
            </a:r>
            <a:endParaRPr lang="en-ID" sz="4400" dirty="0"/>
          </a:p>
          <a:p>
            <a:pPr marL="0" indent="0">
              <a:buNone/>
            </a:pPr>
            <a:r>
              <a:rPr lang="en-ID" sz="4400" dirty="0" err="1"/>
              <a:t>dengan</a:t>
            </a:r>
            <a:r>
              <a:rPr lang="en-ID" sz="4400" dirty="0"/>
              <a:t> </a:t>
            </a:r>
            <a:r>
              <a:rPr lang="en-ID" sz="4400" dirty="0" err="1"/>
              <a:t>pemberian</a:t>
            </a:r>
            <a:r>
              <a:rPr lang="en-ID" sz="4400" dirty="0"/>
              <a:t> </a:t>
            </a:r>
            <a:r>
              <a:rPr lang="en-ID" sz="4400" dirty="0" err="1"/>
              <a:t>informasi</a:t>
            </a:r>
            <a:r>
              <a:rPr lang="en-ID" sz="4400" dirty="0"/>
              <a:t> pada situs web </a:t>
            </a:r>
            <a:r>
              <a:rPr lang="en-ID" sz="4400" dirty="0" err="1"/>
              <a:t>Penerbit</a:t>
            </a:r>
            <a:endParaRPr lang="en-ID" sz="4400" dirty="0"/>
          </a:p>
          <a:p>
            <a:pPr marL="0" indent="0">
              <a:buNone/>
            </a:pPr>
            <a:r>
              <a:rPr lang="en-ID" sz="4400" dirty="0" err="1"/>
              <a:t>Ilmiah</a:t>
            </a:r>
            <a:endParaRPr lang="en-ID" sz="4400" dirty="0"/>
          </a:p>
          <a:p>
            <a:pPr marL="0" indent="0">
              <a:buNone/>
            </a:pPr>
            <a:endParaRPr lang="en-ID" sz="9600" dirty="0"/>
          </a:p>
        </p:txBody>
      </p:sp>
      <p:sp>
        <p:nvSpPr>
          <p:cNvPr id="59394" name="Rectangle 1">
            <a:extLst>
              <a:ext uri="{FF2B5EF4-FFF2-40B4-BE49-F238E27FC236}">
                <a16:creationId xmlns:a16="http://schemas.microsoft.com/office/drawing/2014/main" id="{78D79923-4218-7E92-154B-9262E8FBF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1" y="435249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Teknis</a:t>
            </a:r>
            <a:br>
              <a:rPr lang="en-GB" altLang="en-US" dirty="0"/>
            </a:br>
            <a:r>
              <a:rPr lang="en-GB" altLang="en-US" dirty="0"/>
              <a:t>(Pasal 19 </a:t>
            </a:r>
            <a:r>
              <a:rPr lang="en-GB" altLang="en-US" dirty="0" err="1"/>
              <a:t>PerBRIN</a:t>
            </a:r>
            <a:r>
              <a:rPr lang="en-GB" altLang="en-US" dirty="0"/>
              <a:t> 37/2022)- 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DBF5A-BDFE-96D9-1AFF-6158AC574C96}"/>
              </a:ext>
            </a:extLst>
          </p:cNvPr>
          <p:cNvSpPr txBox="1"/>
          <p:nvPr/>
        </p:nvSpPr>
        <p:spPr>
          <a:xfrm>
            <a:off x="652991" y="3312388"/>
            <a:ext cx="4533516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Poin</a:t>
            </a:r>
            <a:r>
              <a:rPr lang="en-US" sz="2800" dirty="0"/>
              <a:t> </a:t>
            </a:r>
            <a:r>
              <a:rPr lang="en-US" sz="2800" dirty="0" err="1"/>
              <a:t>kunci</a:t>
            </a:r>
            <a:r>
              <a:rPr lang="en-US" sz="2800" dirty="0"/>
              <a:t>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/>
              <a:t>Informasi</a:t>
            </a:r>
            <a:r>
              <a:rPr lang="en-US" sz="2800" dirty="0"/>
              <a:t> pada situs web </a:t>
            </a:r>
            <a:r>
              <a:rPr lang="en-US" sz="2800" dirty="0" err="1"/>
              <a:t>Penerbit</a:t>
            </a:r>
            <a:endParaRPr lang="en-US" sz="28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 err="1"/>
              <a:t>keberagaman</a:t>
            </a:r>
            <a:endParaRPr lang="en-US" sz="28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 err="1"/>
              <a:t>inklusi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47B6D6-BE28-C7C3-60B8-C35392DE2676}"/>
              </a:ext>
            </a:extLst>
          </p:cNvPr>
          <p:cNvSpPr txBox="1"/>
          <p:nvPr/>
        </p:nvSpPr>
        <p:spPr>
          <a:xfrm>
            <a:off x="5298706" y="3302767"/>
            <a:ext cx="65555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513888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E318E-A0C2-22C4-9D4E-C0213E052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671A-1424-CFE3-37AE-0A79C9E7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DFE87-0ED9-17F5-F52F-D77636DCE2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1480458"/>
            <a:ext cx="9535885" cy="1262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40DC7-243A-5535-6869-24451B5AB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817586"/>
            <a:ext cx="9298218" cy="424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B0B4EA-F7E8-6380-7E10-50F9AF186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8" y="3241987"/>
            <a:ext cx="9298217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67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90A400F-AF43-B2ED-C42E-1363DEB5DA1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130555" indent="0">
              <a:buSzPct val="45000"/>
              <a:buNone/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b="1" dirty="0"/>
              <a:t>Pasal 17</a:t>
            </a:r>
          </a:p>
          <a:p>
            <a:pPr marL="522219" indent="-391664">
              <a:buSzPct val="45000"/>
              <a:buFont typeface="Wingdings" pitchFamily="2" charset="2"/>
              <a:buChar char=""/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b="1" dirty="0"/>
              <a:t>LAPI </a:t>
            </a:r>
            <a:r>
              <a:rPr lang="en-GB" altLang="en-US" b="1" dirty="0" err="1"/>
              <a:t>melaksanakan</a:t>
            </a:r>
            <a:r>
              <a:rPr lang="en-GB" altLang="en-US" b="1" dirty="0"/>
              <a:t> </a:t>
            </a:r>
            <a:r>
              <a:rPr lang="en-GB" altLang="en-US" b="1" dirty="0" err="1"/>
              <a:t>Akreditasi</a:t>
            </a:r>
            <a:r>
              <a:rPr lang="en-GB" altLang="en-US" b="1" dirty="0"/>
              <a:t> PI </a:t>
            </a:r>
          </a:p>
          <a:p>
            <a:pPr marL="522219" indent="-391664">
              <a:buSzPct val="45000"/>
              <a:buFont typeface="Wingdings" pitchFamily="2" charset="2"/>
              <a:buChar char=""/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b="1" dirty="0" err="1"/>
              <a:t>Akreditasi</a:t>
            </a:r>
            <a:r>
              <a:rPr lang="en-GB" altLang="en-US" b="1" dirty="0"/>
              <a:t> PI: </a:t>
            </a:r>
            <a:r>
              <a:rPr lang="en-GB" altLang="en-US" dirty="0" err="1"/>
              <a:t>setelah</a:t>
            </a:r>
            <a:r>
              <a:rPr lang="en-GB" altLang="en-US" dirty="0"/>
              <a:t> </a:t>
            </a:r>
            <a:r>
              <a:rPr lang="en-GB" altLang="en-US" dirty="0" err="1"/>
              <a:t>memenuhi</a:t>
            </a:r>
            <a:r>
              <a:rPr lang="en-GB" altLang="en-US" dirty="0"/>
              <a:t> </a:t>
            </a:r>
            <a:r>
              <a:rPr lang="en-GB" altLang="en-US" dirty="0" err="1"/>
              <a:t>persyaratan</a:t>
            </a:r>
            <a:r>
              <a:rPr lang="en-GB" altLang="en-US" dirty="0"/>
              <a:t> </a:t>
            </a:r>
            <a:r>
              <a:rPr lang="en-GB" altLang="en-US" dirty="0" err="1"/>
              <a:t>adimnistrasi</a:t>
            </a:r>
            <a:r>
              <a:rPr lang="en-GB" altLang="en-US" dirty="0"/>
              <a:t> dan </a:t>
            </a:r>
            <a:r>
              <a:rPr lang="en-GB" altLang="en-US" dirty="0" err="1"/>
              <a:t>persyaratan</a:t>
            </a:r>
            <a:r>
              <a:rPr lang="en-GB" altLang="en-US" dirty="0"/>
              <a:t> </a:t>
            </a:r>
            <a:r>
              <a:rPr lang="en-GB" altLang="en-US" dirty="0" err="1"/>
              <a:t>teknis</a:t>
            </a:r>
            <a:endParaRPr lang="en-GB" altLang="en-US" dirty="0"/>
          </a:p>
        </p:txBody>
      </p:sp>
      <p:pic>
        <p:nvPicPr>
          <p:cNvPr id="9218" name="Picture 2" descr="career development ...">
            <a:extLst>
              <a:ext uri="{FF2B5EF4-FFF2-40B4-BE49-F238E27FC236}">
                <a16:creationId xmlns:a16="http://schemas.microsoft.com/office/drawing/2014/main" id="{009A676F-D6F9-0FC7-7998-E483FD6FD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545594"/>
            <a:ext cx="5181600" cy="29114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9153" name="Rectangle 1">
            <a:extLst>
              <a:ext uri="{FF2B5EF4-FFF2-40B4-BE49-F238E27FC236}">
                <a16:creationId xmlns:a16="http://schemas.microsoft.com/office/drawing/2014/main" id="{8A8AD2E1-0B55-6098-92DD-78FB0EC5D9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 vert="horz" lIns="91440" tIns="35480" rIns="91440" bIns="45720" rtlCol="0" anchor="ctr">
            <a:norm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 err="1"/>
              <a:t>Pelaksanaan</a:t>
            </a:r>
            <a:r>
              <a:rPr lang="en-GB" altLang="en-US" dirty="0"/>
              <a:t> </a:t>
            </a:r>
            <a:r>
              <a:rPr lang="en-GB" altLang="en-US" dirty="0" err="1"/>
              <a:t>Akreditasi</a:t>
            </a:r>
            <a:r>
              <a:rPr lang="en-GB" altLang="en-US" dirty="0"/>
              <a:t> PI oleh LAPI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F28EB-D636-304D-AABD-973EFB3ABF3B}"/>
              </a:ext>
            </a:extLst>
          </p:cNvPr>
          <p:cNvSpPr txBox="1"/>
          <p:nvPr/>
        </p:nvSpPr>
        <p:spPr>
          <a:xfrm>
            <a:off x="6172200" y="5530632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https://www.academia21.com/blog/wp-content/accreditation_3.jpg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8E56D-A08F-C9A0-C762-F12A5E39F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59AA79F-C767-4954-888D-108B53E89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2363" y="1517175"/>
            <a:ext cx="11331895" cy="587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/>
              <a:t>g.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dokumen</a:t>
            </a:r>
            <a:r>
              <a:rPr lang="en-ID" dirty="0"/>
              <a:t> proses </a:t>
            </a:r>
            <a:r>
              <a:rPr lang="en-ID" dirty="0" err="1"/>
              <a:t>bisnis</a:t>
            </a:r>
            <a:r>
              <a:rPr lang="en-ID" dirty="0"/>
              <a:t> </a:t>
            </a:r>
            <a:r>
              <a:rPr lang="en-ID" dirty="0" err="1"/>
              <a:t>Penerbitan</a:t>
            </a:r>
            <a:r>
              <a:rPr lang="en-ID" dirty="0"/>
              <a:t> </a:t>
            </a:r>
            <a:r>
              <a:rPr lang="en-ID" dirty="0" err="1"/>
              <a:t>Ilmiah</a:t>
            </a:r>
            <a:endParaRPr lang="en-ID" dirty="0"/>
          </a:p>
        </p:txBody>
      </p:sp>
      <p:sp>
        <p:nvSpPr>
          <p:cNvPr id="59394" name="Rectangle 1">
            <a:extLst>
              <a:ext uri="{FF2B5EF4-FFF2-40B4-BE49-F238E27FC236}">
                <a16:creationId xmlns:a16="http://schemas.microsoft.com/office/drawing/2014/main" id="{BFC4AFB5-8A2A-F9A2-2E2F-AC48499D4B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1" y="435249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Teknis</a:t>
            </a:r>
            <a:br>
              <a:rPr lang="en-GB" altLang="en-US" dirty="0"/>
            </a:br>
            <a:r>
              <a:rPr lang="en-GB" altLang="en-US" dirty="0"/>
              <a:t>(Pasal 19 &amp; 24 </a:t>
            </a:r>
            <a:r>
              <a:rPr lang="en-GB" altLang="en-US" dirty="0" err="1"/>
              <a:t>PerBRIN</a:t>
            </a:r>
            <a:r>
              <a:rPr lang="en-GB" altLang="en-US" dirty="0"/>
              <a:t> 37/2022)- 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FB0FE-1582-86CF-4158-0EF25C814622}"/>
              </a:ext>
            </a:extLst>
          </p:cNvPr>
          <p:cNvSpPr txBox="1"/>
          <p:nvPr/>
        </p:nvSpPr>
        <p:spPr>
          <a:xfrm>
            <a:off x="652991" y="2305615"/>
            <a:ext cx="453351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Poin</a:t>
            </a:r>
            <a:r>
              <a:rPr lang="en-US" sz="2800" dirty="0"/>
              <a:t> </a:t>
            </a:r>
            <a:r>
              <a:rPr lang="en-US" sz="2800" dirty="0" err="1"/>
              <a:t>kunci</a:t>
            </a:r>
            <a:r>
              <a:rPr lang="en-US" sz="2800" dirty="0"/>
              <a:t>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/>
              <a:t>dokumen</a:t>
            </a:r>
            <a:r>
              <a:rPr lang="en-US" sz="2800" dirty="0"/>
              <a:t> proses </a:t>
            </a:r>
            <a:r>
              <a:rPr lang="en-US" sz="2800" dirty="0" err="1"/>
              <a:t>bisnis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AC918-EC82-150F-8C6D-0C75A5FBFD00}"/>
              </a:ext>
            </a:extLst>
          </p:cNvPr>
          <p:cNvSpPr txBox="1"/>
          <p:nvPr/>
        </p:nvSpPr>
        <p:spPr>
          <a:xfrm>
            <a:off x="5298706" y="2305615"/>
            <a:ext cx="6555552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/>
              <a:t>Pasal 24</a:t>
            </a:r>
          </a:p>
          <a:p>
            <a:r>
              <a:rPr lang="en-ID" sz="2800" dirty="0"/>
              <a:t>Proses </a:t>
            </a:r>
            <a:r>
              <a:rPr lang="en-ID" sz="2800" dirty="0" err="1"/>
              <a:t>bisnis</a:t>
            </a:r>
            <a:r>
              <a:rPr lang="en-ID" sz="2800" dirty="0"/>
              <a:t> </a:t>
            </a:r>
            <a:r>
              <a:rPr lang="en-ID" sz="2800" dirty="0" err="1"/>
              <a:t>Penerbitan</a:t>
            </a:r>
            <a:r>
              <a:rPr lang="en-ID" sz="2800" dirty="0"/>
              <a:t> </a:t>
            </a:r>
            <a:r>
              <a:rPr lang="en-ID" sz="2800" dirty="0" err="1"/>
              <a:t>Ilmiah</a:t>
            </a:r>
            <a:r>
              <a:rPr lang="en-ID" sz="2800" dirty="0"/>
              <a:t> </a:t>
            </a:r>
            <a:r>
              <a:rPr lang="en-ID" sz="2800" dirty="0" err="1"/>
              <a:t>terdiri</a:t>
            </a:r>
            <a:r>
              <a:rPr lang="en-ID" sz="2800" dirty="0"/>
              <a:t> </a:t>
            </a:r>
            <a:r>
              <a:rPr lang="en-ID" sz="2800" dirty="0" err="1"/>
              <a:t>atas</a:t>
            </a:r>
            <a:r>
              <a:rPr lang="en-ID" sz="2800" dirty="0"/>
              <a:t>:</a:t>
            </a:r>
          </a:p>
          <a:p>
            <a:r>
              <a:rPr lang="en-ID" sz="2800" dirty="0"/>
              <a:t>a. </a:t>
            </a:r>
            <a:r>
              <a:rPr lang="en-ID" sz="2800" dirty="0" err="1"/>
              <a:t>pemerolehan</a:t>
            </a:r>
            <a:r>
              <a:rPr lang="en-ID" sz="2800" dirty="0"/>
              <a:t> </a:t>
            </a:r>
            <a:r>
              <a:rPr lang="en-ID" sz="2800" dirty="0" err="1"/>
              <a:t>naskah</a:t>
            </a:r>
            <a:r>
              <a:rPr lang="en-ID" sz="2800" dirty="0"/>
              <a:t>;</a:t>
            </a:r>
          </a:p>
          <a:p>
            <a:r>
              <a:rPr lang="en-ID" sz="2800" dirty="0"/>
              <a:t>b. </a:t>
            </a:r>
            <a:r>
              <a:rPr lang="en-ID" sz="2800" dirty="0" err="1"/>
              <a:t>Penelaahan</a:t>
            </a:r>
            <a:r>
              <a:rPr lang="en-ID" sz="2800" dirty="0"/>
              <a:t> dan </a:t>
            </a:r>
            <a:r>
              <a:rPr lang="en-ID" sz="2800" dirty="0" err="1"/>
              <a:t>penilaian</a:t>
            </a:r>
            <a:r>
              <a:rPr lang="en-ID" sz="2800" dirty="0"/>
              <a:t> </a:t>
            </a:r>
            <a:r>
              <a:rPr lang="en-ID" sz="2800" dirty="0" err="1"/>
              <a:t>substansi</a:t>
            </a:r>
            <a:r>
              <a:rPr lang="en-ID" sz="2800" dirty="0"/>
              <a:t> </a:t>
            </a:r>
            <a:r>
              <a:rPr lang="en-ID" sz="2800" dirty="0" err="1"/>
              <a:t>naskah</a:t>
            </a:r>
            <a:r>
              <a:rPr lang="en-ID" sz="2800" dirty="0"/>
              <a:t>;</a:t>
            </a:r>
          </a:p>
          <a:p>
            <a:r>
              <a:rPr lang="en-ID" sz="2800" dirty="0"/>
              <a:t>c. </a:t>
            </a:r>
            <a:r>
              <a:rPr lang="en-ID" sz="2800" dirty="0" err="1"/>
              <a:t>pengemasan</a:t>
            </a:r>
            <a:r>
              <a:rPr lang="en-ID" sz="2800" dirty="0"/>
              <a:t> </a:t>
            </a:r>
            <a:r>
              <a:rPr lang="en-ID" sz="2800" dirty="0" err="1"/>
              <a:t>naskah</a:t>
            </a:r>
            <a:r>
              <a:rPr lang="en-ID" sz="2800" dirty="0"/>
              <a:t>; dan</a:t>
            </a:r>
          </a:p>
          <a:p>
            <a:r>
              <a:rPr lang="en-ID" sz="2800" dirty="0"/>
              <a:t>d. </a:t>
            </a:r>
            <a:r>
              <a:rPr lang="en-ID" sz="2800" dirty="0" err="1"/>
              <a:t>penyebarluasan</a:t>
            </a:r>
            <a:r>
              <a:rPr lang="en-ID" sz="2800" dirty="0"/>
              <a:t> </a:t>
            </a:r>
            <a:r>
              <a:rPr lang="en-ID" sz="2800" dirty="0" err="1"/>
              <a:t>terbitan</a:t>
            </a:r>
            <a:r>
              <a:rPr lang="en-ID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50042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1BA93-ADBA-02CE-12C4-CB584FB0D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Proses </a:t>
            </a:r>
            <a:r>
              <a:rPr lang="en-US" dirty="0" err="1"/>
              <a:t>Bisnis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D7E4D1C-290C-7637-DDA5-3DED300DE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70509"/>
              </p:ext>
            </p:extLst>
          </p:nvPr>
        </p:nvGraphicFramePr>
        <p:xfrm>
          <a:off x="317498" y="741074"/>
          <a:ext cx="115316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900">
                  <a:extLst>
                    <a:ext uri="{9D8B030D-6E8A-4147-A177-3AD203B41FA5}">
                      <a16:colId xmlns:a16="http://schemas.microsoft.com/office/drawing/2014/main" val="3938263638"/>
                    </a:ext>
                  </a:extLst>
                </a:gridCol>
                <a:gridCol w="2882900">
                  <a:extLst>
                    <a:ext uri="{9D8B030D-6E8A-4147-A177-3AD203B41FA5}">
                      <a16:colId xmlns:a16="http://schemas.microsoft.com/office/drawing/2014/main" val="2994443048"/>
                    </a:ext>
                  </a:extLst>
                </a:gridCol>
                <a:gridCol w="2882900">
                  <a:extLst>
                    <a:ext uri="{9D8B030D-6E8A-4147-A177-3AD203B41FA5}">
                      <a16:colId xmlns:a16="http://schemas.microsoft.com/office/drawing/2014/main" val="3815135672"/>
                    </a:ext>
                  </a:extLst>
                </a:gridCol>
                <a:gridCol w="2882900">
                  <a:extLst>
                    <a:ext uri="{9D8B030D-6E8A-4147-A177-3AD203B41FA5}">
                      <a16:colId xmlns:a16="http://schemas.microsoft.com/office/drawing/2014/main" val="32694058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pemerolehan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(Ps. 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penelaahan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penilaian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substansi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(Ps. 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pengemasan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endParaRPr lang="en-ID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(Ps. 27)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penyebarluasan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terbitan</a:t>
                      </a:r>
                      <a:endParaRPr lang="en-ID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dirty="0"/>
                        <a:t>(ps. 28)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7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pencarian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potensial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penerimaan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dan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penyeleksian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hasil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pengembangan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pengkajian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dan/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atau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penerapan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sesuai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dengan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ketentuan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ditetapkan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oleh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Penerbit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Ilmiah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tingkat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kebaruan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gagasan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dan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kontribusi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terhadap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perkembangan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ilmu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pengetahuan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peluang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peningkatan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sitasi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dari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tingkat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pemenuhan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kriteria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sebuah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karya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tulis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layak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diterbitkan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sebagai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Buku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Ilmiah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ketelitian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data dan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fakta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dan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kelegalan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kepatutan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Penyuntingan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pendesainan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dan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pengoreksian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penandatangan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perjanjian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antara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pengarang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Penulis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Penerbit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Ilmiah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pelaksanaan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kewajiban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simpan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sesuai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dengan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ketentuan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peraturan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perundang-undangan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dan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penjaminan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visibilitas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aksesibilitas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terbitan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buku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kepada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masyarakat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377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penelaahan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penilaian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dilakukan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oleh Mitra Bestari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45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7908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7A5D9-4F97-B63E-0EEC-93BF02AA7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C765-D5D4-6DD1-87E2-ECDA3EB0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Pengemasan</a:t>
            </a:r>
            <a:r>
              <a:rPr lang="en-US" dirty="0"/>
              <a:t> </a:t>
            </a:r>
            <a:r>
              <a:rPr lang="en-US" dirty="0" err="1"/>
              <a:t>Naskah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4CF65B1-811F-CA33-98AD-9E188B41D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664073"/>
              </p:ext>
            </p:extLst>
          </p:nvPr>
        </p:nvGraphicFramePr>
        <p:xfrm>
          <a:off x="419098" y="1016846"/>
          <a:ext cx="11430000" cy="247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3938263638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994443048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3815135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Penyuntingan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Ps.27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Pendesainan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Ps. 27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Pengoreksian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Ps. 27.4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7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kelengkapan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sistematika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kebahasaan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keterbacaan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dan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kejelasan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dan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konsistensi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perujukan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silang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penentuan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format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buku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berupa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bentuk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ukuran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buku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dan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penataan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berbagai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elemen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visual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sebuah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buku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berupa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penggunaan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jenis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ukuran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huruf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dan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ilustrasi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pemeriksaan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naskah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hasil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pendesainan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dan</a:t>
                      </a:r>
                    </a:p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penulis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untuk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diterbitkan</a:t>
                      </a:r>
                      <a:endParaRPr lang="en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377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45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16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1C2551-FB85-940C-ADBD-2936B348A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839" y="2632389"/>
            <a:ext cx="9298218" cy="3782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22C4EB-D716-9DC5-531B-13F3B814D2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3083"/>
          <a:stretch>
            <a:fillRect/>
          </a:stretch>
        </p:blipFill>
        <p:spPr>
          <a:xfrm>
            <a:off x="2313213" y="943430"/>
            <a:ext cx="9535885" cy="126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47325-94F5-B354-484E-6116C2FA4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9" y="2222502"/>
            <a:ext cx="9298218" cy="4244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67B22C-7B1E-866B-6F1D-DCA1C204D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522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F532F-B0C0-8133-5268-AAB905C5C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A280F6-2B1D-7AA5-1A90-DAFBDAC38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943430"/>
            <a:ext cx="9535885" cy="126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2C09FB-C3F1-866B-316B-1DC644787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222502"/>
            <a:ext cx="9298218" cy="4244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032518C-D323-7B66-5228-9B2CA297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A276A3-360C-23DA-6ECC-C8929295D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8" y="2663233"/>
            <a:ext cx="9298217" cy="37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377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C57DB-CDC6-1234-087E-5BB86B42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43AFFC-26E6-CA1C-AEE1-82EB3F3595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943430"/>
            <a:ext cx="9535885" cy="126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31A31-75CB-83CF-8EB4-908C5631B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222502"/>
            <a:ext cx="9298218" cy="4244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F190144-C4E1-B02D-F739-D747F76A0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48E7B-E562-D2F3-2B56-76A7A01F2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9" y="2646903"/>
            <a:ext cx="9298218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798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84853-6B1A-3E2F-97F5-5FF8E9591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0E2A5D-EA29-154F-D977-F3F558C758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943430"/>
            <a:ext cx="9535885" cy="126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7819C-708E-5865-0EED-36244E6F0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222502"/>
            <a:ext cx="9298218" cy="4244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682F58A-AB68-B814-D1FA-B3E7632B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09ABC4-1546-335F-DCA5-C1E09762F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324" y="2565328"/>
            <a:ext cx="9405259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380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BA92-47D0-93FF-F55D-A31557CBA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D85C51-3E52-D9F5-A787-B867490C41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943430"/>
            <a:ext cx="9535885" cy="126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83EC6-0FB1-D789-2A9A-6C4B4EE78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222502"/>
            <a:ext cx="9298218" cy="4244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F8D6EA6-28CD-E6BC-C86E-157EF094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A6598-37E5-054A-8021-8DB96537F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9" y="2663233"/>
            <a:ext cx="9298218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191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CC794-359C-E2D9-30E0-2456277FD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F61B1A-8F63-733E-B8D7-4D5B7833F1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943430"/>
            <a:ext cx="9535885" cy="126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DD6D71-1B9F-53EF-ADFA-F3E8658A2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222502"/>
            <a:ext cx="9298218" cy="4244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F63F63-CD5D-826F-5096-0ECFA4F00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CDBE4D-1E2A-CF54-4F30-1C4B45EBF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9" y="2646903"/>
            <a:ext cx="9298218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272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9798B-3AAF-B405-A9A2-89D639DF1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E8B108-897B-3624-6EC9-426A85728F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083"/>
          <a:stretch>
            <a:fillRect/>
          </a:stretch>
        </p:blipFill>
        <p:spPr>
          <a:xfrm>
            <a:off x="2313213" y="943430"/>
            <a:ext cx="9535885" cy="126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A156F-FD33-8366-57F8-5991002D6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39" y="2222502"/>
            <a:ext cx="9298218" cy="4244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5C0C7D-E827-81F2-64CA-7340675A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02900"/>
            <a:ext cx="11429999" cy="638174"/>
          </a:xfrm>
        </p:spPr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CB97E-BE2D-39AE-F50F-4E9575F6A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9" y="2663233"/>
            <a:ext cx="9298218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45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D2CBE88A-A010-CFB0-577F-6124A577A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2" y="447345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37/2022)-a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AD74A1-1473-1A3C-75A2-80E13D266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2992" y="1741380"/>
            <a:ext cx="6828463" cy="5116620"/>
          </a:xfrm>
        </p:spPr>
        <p:txBody>
          <a:bodyPr>
            <a:normAutofit/>
          </a:bodyPr>
          <a:lstStyle/>
          <a:p>
            <a:pPr marL="130555" indent="0">
              <a:buSzPct val="45000"/>
              <a:buNone/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  <a:defRPr/>
            </a:pPr>
            <a:r>
              <a:rPr lang="en-GB" altLang="en-US" dirty="0"/>
              <a:t>a. </a:t>
            </a:r>
            <a:r>
              <a:rPr lang="en-GB" altLang="en-US" dirty="0" err="1"/>
              <a:t>berbadan</a:t>
            </a:r>
            <a:r>
              <a:rPr lang="en-GB" altLang="en-US" dirty="0"/>
              <a:t>  </a:t>
            </a:r>
            <a:r>
              <a:rPr lang="en-GB" altLang="en-US" dirty="0" err="1"/>
              <a:t>hukum</a:t>
            </a:r>
            <a:endParaRPr lang="en-GB" altLang="en-US" dirty="0"/>
          </a:p>
          <a:p>
            <a:pPr marL="587755" lvl="1" indent="0">
              <a:buSzPct val="45000"/>
              <a:buNone/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  <a:defRPr/>
            </a:pPr>
            <a:r>
              <a:rPr lang="en-GB" altLang="en-US" dirty="0"/>
              <a:t>- IP/PT: PI </a:t>
            </a:r>
            <a:r>
              <a:rPr lang="en-GB" altLang="en-US" dirty="0" err="1"/>
              <a:t>berdasar</a:t>
            </a:r>
            <a:r>
              <a:rPr lang="en-GB" altLang="en-US" dirty="0"/>
              <a:t>  </a:t>
            </a:r>
            <a:r>
              <a:rPr lang="en-GB" altLang="en-US" dirty="0" err="1"/>
              <a:t>surat</a:t>
            </a:r>
            <a:r>
              <a:rPr lang="en-GB" altLang="en-US" dirty="0"/>
              <a:t> </a:t>
            </a:r>
            <a:r>
              <a:rPr lang="en-GB" altLang="en-US" dirty="0" err="1"/>
              <a:t>keterangan</a:t>
            </a:r>
            <a:r>
              <a:rPr lang="en-GB" altLang="en-US" dirty="0"/>
              <a:t> yang </a:t>
            </a:r>
            <a:r>
              <a:rPr lang="en-GB" altLang="en-US" dirty="0" err="1"/>
              <a:t>disahkan</a:t>
            </a:r>
            <a:r>
              <a:rPr lang="en-GB" altLang="en-US" dirty="0"/>
              <a:t> oleh </a:t>
            </a:r>
            <a:r>
              <a:rPr lang="en-GB" altLang="en-US" dirty="0" err="1"/>
              <a:t>pejabat</a:t>
            </a:r>
            <a:r>
              <a:rPr lang="en-GB" altLang="en-US" dirty="0"/>
              <a:t> yang </a:t>
            </a:r>
            <a:r>
              <a:rPr lang="en-GB" altLang="en-US" dirty="0" err="1"/>
              <a:t>berwenang</a:t>
            </a:r>
            <a:endParaRPr lang="en-GB" altLang="en-US" dirty="0"/>
          </a:p>
          <a:p>
            <a:pPr marL="587755" lvl="1" indent="0">
              <a:buSzPct val="45000"/>
              <a:buNone/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  <a:defRPr/>
            </a:pPr>
            <a:r>
              <a:rPr lang="en-GB" altLang="en-US" dirty="0"/>
              <a:t>- CV/PT: </a:t>
            </a:r>
            <a:r>
              <a:rPr lang="en-GB" altLang="en-US" dirty="0" err="1"/>
              <a:t>berdasar</a:t>
            </a:r>
            <a:r>
              <a:rPr lang="en-GB" altLang="en-US" dirty="0"/>
              <a:t> </a:t>
            </a:r>
            <a:r>
              <a:rPr lang="en-GB" altLang="en-US" dirty="0" err="1"/>
              <a:t>akta</a:t>
            </a:r>
            <a:r>
              <a:rPr lang="en-GB" altLang="en-US" dirty="0"/>
              <a:t> </a:t>
            </a:r>
            <a:r>
              <a:rPr lang="en-GB" altLang="en-US" dirty="0" err="1"/>
              <a:t>notaris</a:t>
            </a:r>
            <a:endParaRPr lang="en-GB" altLang="en-US" dirty="0"/>
          </a:p>
          <a:p>
            <a:pPr marL="545258">
              <a:buSzPct val="45000"/>
              <a:buFont typeface="Wingdings" pitchFamily="2" charset="2"/>
              <a:buChar char="q"/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  <a:defRPr/>
            </a:pPr>
            <a:r>
              <a:rPr lang="en-GB" altLang="en-US" dirty="0"/>
              <a:t> </a:t>
            </a:r>
            <a:r>
              <a:rPr lang="en-GB" altLang="en-US" dirty="0" err="1"/>
              <a:t>Aktivitas</a:t>
            </a:r>
            <a:r>
              <a:rPr lang="en-GB" altLang="en-US" dirty="0"/>
              <a:t>: Memeriksa </a:t>
            </a:r>
            <a:r>
              <a:rPr lang="en-GB" altLang="en-US" dirty="0" err="1"/>
              <a:t>kelengkapan</a:t>
            </a:r>
            <a:r>
              <a:rPr lang="en-GB" altLang="en-US" dirty="0"/>
              <a:t> dan </a:t>
            </a:r>
            <a:r>
              <a:rPr lang="en-GB" altLang="en-US" dirty="0" err="1"/>
              <a:t>keabsahan</a:t>
            </a:r>
            <a:endParaRPr lang="en-GB" altLang="en-US" dirty="0"/>
          </a:p>
          <a:p>
            <a:r>
              <a:rPr lang="en-ID" sz="2600" dirty="0" err="1"/>
              <a:t>PyB</a:t>
            </a:r>
            <a:r>
              <a:rPr lang="en-ID" sz="2600" dirty="0"/>
              <a:t> </a:t>
            </a:r>
            <a:r>
              <a:rPr lang="en-ID" sz="2600" dirty="0" err="1"/>
              <a:t>adalah</a:t>
            </a:r>
            <a:r>
              <a:rPr lang="en-ID" sz="2600" dirty="0"/>
              <a:t> </a:t>
            </a:r>
            <a:r>
              <a:rPr lang="en-ID" sz="2600" dirty="0" err="1"/>
              <a:t>pejabat</a:t>
            </a:r>
            <a:r>
              <a:rPr lang="en-ID" sz="2600" dirty="0"/>
              <a:t> di </a:t>
            </a:r>
            <a:r>
              <a:rPr lang="en-ID" sz="2600" dirty="0" err="1"/>
              <a:t>lingkungan</a:t>
            </a:r>
            <a:r>
              <a:rPr lang="en-ID" sz="2600" dirty="0"/>
              <a:t> </a:t>
            </a:r>
            <a:r>
              <a:rPr lang="en-ID" sz="2600" dirty="0" err="1"/>
              <a:t>instansi</a:t>
            </a:r>
            <a:r>
              <a:rPr lang="en-ID" sz="2600" dirty="0"/>
              <a:t> </a:t>
            </a:r>
            <a:r>
              <a:rPr lang="en-ID" sz="2600" dirty="0" err="1"/>
              <a:t>pemerintah</a:t>
            </a:r>
            <a:r>
              <a:rPr lang="en-ID" sz="2600" dirty="0"/>
              <a:t> </a:t>
            </a:r>
            <a:r>
              <a:rPr lang="en-ID" sz="2600" dirty="0" err="1"/>
              <a:t>atau</a:t>
            </a:r>
            <a:r>
              <a:rPr lang="en-ID" sz="2600" dirty="0"/>
              <a:t> </a:t>
            </a:r>
            <a:r>
              <a:rPr lang="en-ID" sz="2600" dirty="0" err="1"/>
              <a:t>perguruan</a:t>
            </a:r>
            <a:r>
              <a:rPr lang="en-ID" sz="2600" dirty="0"/>
              <a:t> </a:t>
            </a:r>
            <a:r>
              <a:rPr lang="en-ID" sz="2600" dirty="0" err="1"/>
              <a:t>tinggi</a:t>
            </a:r>
            <a:r>
              <a:rPr lang="en-ID" sz="2600" dirty="0"/>
              <a:t> yang, </a:t>
            </a:r>
            <a:r>
              <a:rPr lang="en-ID" sz="2600" dirty="0" err="1"/>
              <a:t>berdasarkan</a:t>
            </a:r>
            <a:r>
              <a:rPr lang="en-ID" sz="2600" dirty="0"/>
              <a:t> </a:t>
            </a:r>
            <a:r>
              <a:rPr lang="en-ID" sz="2600" dirty="0" err="1"/>
              <a:t>peraturan</a:t>
            </a:r>
            <a:r>
              <a:rPr lang="en-ID" sz="2600" dirty="0"/>
              <a:t> </a:t>
            </a:r>
            <a:r>
              <a:rPr lang="en-ID" sz="2600" dirty="0" err="1"/>
              <a:t>perundang-undangan</a:t>
            </a:r>
            <a:r>
              <a:rPr lang="en-ID" sz="2600" dirty="0"/>
              <a:t>, </a:t>
            </a:r>
            <a:r>
              <a:rPr lang="en-ID" sz="2600" dirty="0" err="1"/>
              <a:t>memiliki</a:t>
            </a:r>
            <a:r>
              <a:rPr lang="en-ID" sz="2600" dirty="0"/>
              <a:t> </a:t>
            </a:r>
            <a:r>
              <a:rPr lang="en-ID" sz="2600" dirty="0" err="1"/>
              <a:t>kewenangan</a:t>
            </a:r>
            <a:r>
              <a:rPr lang="en-ID" sz="2600" dirty="0"/>
              <a:t> </a:t>
            </a:r>
            <a:r>
              <a:rPr lang="en-ID" sz="2600" dirty="0" err="1"/>
              <a:t>hukum</a:t>
            </a:r>
            <a:r>
              <a:rPr lang="en-ID" sz="2600" dirty="0"/>
              <a:t> </a:t>
            </a:r>
            <a:r>
              <a:rPr lang="en-ID" sz="2600" dirty="0" err="1"/>
              <a:t>untuk</a:t>
            </a:r>
            <a:r>
              <a:rPr lang="en-ID" sz="2600" dirty="0"/>
              <a:t> </a:t>
            </a:r>
            <a:r>
              <a:rPr lang="en-ID" sz="2600" dirty="0" err="1"/>
              <a:t>mewakili</a:t>
            </a:r>
            <a:r>
              <a:rPr lang="en-ID" sz="2600" dirty="0"/>
              <a:t>, </a:t>
            </a:r>
            <a:r>
              <a:rPr lang="en-ID" sz="2600" dirty="0" err="1"/>
              <a:t>bertindak</a:t>
            </a:r>
            <a:r>
              <a:rPr lang="en-ID" sz="2600" dirty="0"/>
              <a:t>, dan </a:t>
            </a:r>
            <a:r>
              <a:rPr lang="en-ID" sz="2600" dirty="0" err="1"/>
              <a:t>bertanggung</a:t>
            </a:r>
            <a:r>
              <a:rPr lang="en-ID" sz="2600" dirty="0"/>
              <a:t> </a:t>
            </a:r>
            <a:r>
              <a:rPr lang="en-ID" sz="2600" dirty="0" err="1"/>
              <a:t>jawab</a:t>
            </a:r>
            <a:r>
              <a:rPr lang="en-ID" sz="2600" dirty="0"/>
              <a:t> </a:t>
            </a:r>
            <a:r>
              <a:rPr lang="en-ID" sz="2600" dirty="0" err="1"/>
              <a:t>atas</a:t>
            </a:r>
            <a:r>
              <a:rPr lang="en-ID" sz="2600" dirty="0"/>
              <a:t> nama </a:t>
            </a:r>
            <a:r>
              <a:rPr lang="en-ID" sz="2600" dirty="0" err="1"/>
              <a:t>instansinya</a:t>
            </a:r>
            <a:r>
              <a:rPr lang="en-ID" sz="2600" dirty="0"/>
              <a:t>.</a:t>
            </a:r>
          </a:p>
          <a:p>
            <a:pPr marL="545258">
              <a:buSzPct val="45000"/>
              <a:buFont typeface="Wingdings" pitchFamily="2" charset="2"/>
              <a:buChar char="q"/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  <a:defRPr/>
            </a:pPr>
            <a:endParaRPr lang="en-GB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A48A4-33B0-586E-CB00-F10FA01B7C39}"/>
              </a:ext>
            </a:extLst>
          </p:cNvPr>
          <p:cNvSpPr txBox="1"/>
          <p:nvPr/>
        </p:nvSpPr>
        <p:spPr>
          <a:xfrm>
            <a:off x="7481455" y="2009450"/>
            <a:ext cx="4378035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b="1" dirty="0" err="1"/>
              <a:t>Fungsi</a:t>
            </a:r>
            <a:r>
              <a:rPr lang="en-ID" sz="2800" b="1" dirty="0"/>
              <a:t> </a:t>
            </a:r>
            <a:r>
              <a:rPr lang="en-ID" sz="2800" b="1" dirty="0" err="1"/>
              <a:t>Pengesahan</a:t>
            </a:r>
            <a:r>
              <a:rPr lang="en-ID" sz="2800" b="1" dirty="0"/>
              <a:t> </a:t>
            </a:r>
            <a:r>
              <a:rPr lang="en-ID" sz="2800" b="1" dirty="0" err="1"/>
              <a:t>PyB</a:t>
            </a:r>
            <a:r>
              <a:rPr lang="en-ID" sz="2800" b="1" dirty="0"/>
              <a:t>:</a:t>
            </a:r>
            <a:endParaRPr lang="en-ID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800" b="1" dirty="0" err="1"/>
              <a:t>Pernyataan</a:t>
            </a:r>
            <a:r>
              <a:rPr lang="en-ID" sz="2800" b="1" dirty="0"/>
              <a:t> Legal:</a:t>
            </a:r>
            <a:r>
              <a:rPr lang="en-ID" sz="2800" dirty="0"/>
              <a:t>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D" sz="2800" dirty="0" err="1"/>
              <a:t>Menyatakan</a:t>
            </a:r>
            <a:r>
              <a:rPr lang="en-ID" sz="2800" dirty="0"/>
              <a:t> </a:t>
            </a:r>
            <a:r>
              <a:rPr lang="en-ID" sz="2800" dirty="0" err="1"/>
              <a:t>penerbit</a:t>
            </a:r>
            <a:r>
              <a:rPr lang="en-ID" sz="2800" dirty="0"/>
              <a:t> </a:t>
            </a:r>
            <a:r>
              <a:rPr lang="en-ID" sz="2800" dirty="0" err="1"/>
              <a:t>ilmiah</a:t>
            </a:r>
            <a:r>
              <a:rPr lang="en-ID" sz="2800" dirty="0"/>
              <a:t> </a:t>
            </a:r>
            <a:r>
              <a:rPr lang="en-ID" sz="2800" dirty="0" err="1"/>
              <a:t>adalah</a:t>
            </a:r>
            <a:r>
              <a:rPr lang="en-ID" sz="2800" dirty="0"/>
              <a:t> </a:t>
            </a:r>
            <a:r>
              <a:rPr lang="en-ID" sz="2800" dirty="0" err="1"/>
              <a:t>bagian</a:t>
            </a:r>
            <a:r>
              <a:rPr lang="en-ID" sz="2800" dirty="0"/>
              <a:t> </a:t>
            </a:r>
            <a:r>
              <a:rPr lang="en-ID" sz="2800" dirty="0" err="1"/>
              <a:t>sah</a:t>
            </a:r>
            <a:r>
              <a:rPr lang="en-ID" sz="2800" dirty="0"/>
              <a:t> </a:t>
            </a:r>
            <a:r>
              <a:rPr lang="en-ID" sz="2800" dirty="0" err="1"/>
              <a:t>dari</a:t>
            </a:r>
            <a:r>
              <a:rPr lang="en-ID" sz="2800" dirty="0"/>
              <a:t> </a:t>
            </a:r>
            <a:r>
              <a:rPr lang="en-ID" sz="2800" dirty="0" err="1"/>
              <a:t>instansi</a:t>
            </a:r>
            <a:r>
              <a:rPr lang="en-ID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800" b="1" dirty="0" err="1"/>
              <a:t>Jaminan</a:t>
            </a:r>
            <a:r>
              <a:rPr lang="en-ID" sz="2800" b="1" dirty="0"/>
              <a:t> </a:t>
            </a:r>
            <a:r>
              <a:rPr lang="en-ID" sz="2800" b="1" dirty="0" err="1"/>
              <a:t>Akuntabilitas</a:t>
            </a:r>
            <a:r>
              <a:rPr lang="en-ID" sz="2800" b="1" dirty="0"/>
              <a:t>:</a:t>
            </a:r>
            <a:r>
              <a:rPr lang="en-ID" sz="2800" dirty="0"/>
              <a:t>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D" sz="2800" dirty="0" err="1"/>
              <a:t>Instansi</a:t>
            </a:r>
            <a:r>
              <a:rPr lang="en-ID" sz="2800" dirty="0"/>
              <a:t> </a:t>
            </a:r>
            <a:r>
              <a:rPr lang="en-ID" sz="2800" dirty="0" err="1"/>
              <a:t>induk</a:t>
            </a:r>
            <a:r>
              <a:rPr lang="en-ID" sz="2800" dirty="0"/>
              <a:t> </a:t>
            </a:r>
            <a:r>
              <a:rPr lang="en-ID" sz="2800" dirty="0" err="1"/>
              <a:t>menjamin</a:t>
            </a:r>
            <a:r>
              <a:rPr lang="en-ID" sz="2800" dirty="0"/>
              <a:t> </a:t>
            </a:r>
            <a:r>
              <a:rPr lang="en-ID" sz="2800" dirty="0" err="1"/>
              <a:t>operasional</a:t>
            </a:r>
            <a:r>
              <a:rPr lang="en-ID" sz="2800" dirty="0"/>
              <a:t> dan tata </a:t>
            </a:r>
            <a:r>
              <a:rPr lang="en-ID" sz="2800" dirty="0" err="1"/>
              <a:t>kelola</a:t>
            </a:r>
            <a:r>
              <a:rPr lang="en-ID" sz="2800" dirty="0"/>
              <a:t> </a:t>
            </a:r>
            <a:r>
              <a:rPr lang="en-ID" sz="2800" dirty="0" err="1"/>
              <a:t>penerbit</a:t>
            </a:r>
            <a:r>
              <a:rPr lang="en-ID" sz="2800" dirty="0"/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652E9-F9A7-4E11-6598-CE6458A93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C97DF3AF-5409-E8DB-3069-074C30CF8A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1" y="435249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Hasil </a:t>
            </a:r>
            <a:r>
              <a:rPr lang="en-GB" altLang="en-US" dirty="0" err="1"/>
              <a:t>Penilaian</a:t>
            </a:r>
            <a:br>
              <a:rPr lang="en-GB" altLang="en-US" dirty="0"/>
            </a:br>
            <a:r>
              <a:rPr lang="en-GB" altLang="en-US" dirty="0"/>
              <a:t>(Pasal 30 </a:t>
            </a:r>
            <a:r>
              <a:rPr lang="en-GB" altLang="en-US" dirty="0" err="1"/>
              <a:t>PerBRIN</a:t>
            </a:r>
            <a:r>
              <a:rPr lang="en-GB" altLang="en-US" dirty="0"/>
              <a:t> 37/2022)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BC601-BE22-FE11-F6EA-7DA0D19FB41C}"/>
              </a:ext>
            </a:extLst>
          </p:cNvPr>
          <p:cNvSpPr txBox="1"/>
          <p:nvPr/>
        </p:nvSpPr>
        <p:spPr>
          <a:xfrm>
            <a:off x="652991" y="1541203"/>
            <a:ext cx="52107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Indikator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hasil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penilaian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:</a:t>
            </a:r>
          </a:p>
          <a:p>
            <a:pPr marL="342900" indent="-342900">
              <a:buFont typeface="+mj-lt"/>
              <a:buAutoNum type="alphaLcPeriod"/>
            </a:pP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sesuai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: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telah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sesuai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dengan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ketentuan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dan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bukti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dukung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valid; </a:t>
            </a:r>
          </a:p>
          <a:p>
            <a:pPr marL="342900" indent="-342900">
              <a:buFont typeface="+mj-lt"/>
              <a:buAutoNum type="alphaLcPeriod"/>
            </a:pP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perbaikan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minor: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telah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sesuai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dengan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ketentuan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dan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bukti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dukung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valid,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namun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masih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terdapat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catatan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yang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perlu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ditindaklanjuti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; </a:t>
            </a:r>
          </a:p>
          <a:p>
            <a:pPr marL="342900" indent="-342900">
              <a:buFont typeface="+mj-lt"/>
              <a:buAutoNum type="alphaLcPeriod"/>
            </a:pP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erbaikan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mayor: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telah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sesuai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dengan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ketentuan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namun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bukti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dukung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kurang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valid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atau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tidak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ada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bukti</a:t>
            </a:r>
            <a:endParaRPr lang="en-ID" sz="240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5B875-4C7A-C8CF-E256-DCAFE7C60759}"/>
              </a:ext>
            </a:extLst>
          </p:cNvPr>
          <p:cNvSpPr/>
          <p:nvPr/>
        </p:nvSpPr>
        <p:spPr>
          <a:xfrm>
            <a:off x="5863771" y="1969984"/>
            <a:ext cx="3106058" cy="7547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TERAKREDITASI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5BBB47-6979-4BF2-F3CF-5FAA318A3F79}"/>
              </a:ext>
            </a:extLst>
          </p:cNvPr>
          <p:cNvSpPr/>
          <p:nvPr/>
        </p:nvSpPr>
        <p:spPr>
          <a:xfrm>
            <a:off x="9085942" y="1969984"/>
            <a:ext cx="2830287" cy="7547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 </a:t>
            </a:r>
            <a:r>
              <a:rPr lang="en-US" sz="3600" dirty="0" err="1">
                <a:solidFill>
                  <a:schemeClr val="tx1"/>
                </a:solidFill>
              </a:rPr>
              <a:t>tahun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6204FF-C757-EDE3-94A2-19E0C6EF817A}"/>
              </a:ext>
            </a:extLst>
          </p:cNvPr>
          <p:cNvSpPr/>
          <p:nvPr/>
        </p:nvSpPr>
        <p:spPr>
          <a:xfrm>
            <a:off x="5921827" y="4154563"/>
            <a:ext cx="3106058" cy="11622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TINDAK LANJUT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E7432E-1EC2-618F-244E-613B1F770D0A}"/>
              </a:ext>
            </a:extLst>
          </p:cNvPr>
          <p:cNvSpPr/>
          <p:nvPr/>
        </p:nvSpPr>
        <p:spPr>
          <a:xfrm>
            <a:off x="9223828" y="4169625"/>
            <a:ext cx="2830287" cy="11622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sesuai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kesepakatan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150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B5C65-4FED-517E-E0BD-EE9EB6636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C91FCF16-A5BD-52D0-6629-E44764C0C9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1" y="435249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Status </a:t>
            </a:r>
            <a:r>
              <a:rPr lang="en-GB" altLang="en-US" dirty="0" err="1"/>
              <a:t>Terakreditasi</a:t>
            </a:r>
            <a:r>
              <a:rPr lang="en-GB" altLang="en-US" dirty="0"/>
              <a:t> </a:t>
            </a:r>
            <a:br>
              <a:rPr lang="en-GB" altLang="en-US" dirty="0"/>
            </a:br>
            <a:r>
              <a:rPr lang="en-GB" altLang="en-US" dirty="0"/>
              <a:t>(Pasal 31-32 </a:t>
            </a:r>
            <a:r>
              <a:rPr lang="en-GB" altLang="en-US" dirty="0" err="1"/>
              <a:t>PerBRIN</a:t>
            </a:r>
            <a:r>
              <a:rPr lang="en-GB" altLang="en-US" dirty="0"/>
              <a:t> 37/2022)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2C5113-E6CB-CD2D-966A-4A23188D7729}"/>
              </a:ext>
            </a:extLst>
          </p:cNvPr>
          <p:cNvSpPr/>
          <p:nvPr/>
        </p:nvSpPr>
        <p:spPr>
          <a:xfrm>
            <a:off x="870780" y="1807459"/>
            <a:ext cx="2830287" cy="11622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Status </a:t>
            </a:r>
            <a:r>
              <a:rPr lang="en-US" sz="3600" dirty="0" err="1">
                <a:solidFill>
                  <a:schemeClr val="tx1"/>
                </a:solidFill>
              </a:rPr>
              <a:t>Terakreditasi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6D849-0B76-87F3-DCD1-58EF2A51272F}"/>
              </a:ext>
            </a:extLst>
          </p:cNvPr>
          <p:cNvSpPr txBox="1"/>
          <p:nvPr/>
        </p:nvSpPr>
        <p:spPr>
          <a:xfrm>
            <a:off x="3846284" y="2678316"/>
            <a:ext cx="79828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ilengkapi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nomor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Akreditasi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Nomor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Akreditasi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diberikan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kepada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Penerbit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Ilmiah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melalui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LAPI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setelah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teregistrasi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dalam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pangkalan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data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Akreditasi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Penerbit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Ilmiah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BRIN.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Penerbitan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nomor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dilakukan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dalam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jangka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waktu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1 (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satu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)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harikerja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Setiap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Penerbit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Ilmiah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yang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terakreditasi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berhak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mencantumkan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status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Akreditasi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dan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nomor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Akreditasi</a:t>
            </a:r>
            <a:r>
              <a:rPr lang="en-ID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Penerbit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Ilmiah</a:t>
            </a:r>
            <a:r>
              <a:rPr lang="en-ID" sz="24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4FDB8-8C65-DB52-14ED-4FA613E6EA8A}"/>
              </a:ext>
            </a:extLst>
          </p:cNvPr>
          <p:cNvSpPr txBox="1"/>
          <p:nvPr/>
        </p:nvSpPr>
        <p:spPr>
          <a:xfrm>
            <a:off x="870780" y="3429000"/>
            <a:ext cx="228742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LAPI </a:t>
            </a:r>
            <a:r>
              <a:rPr lang="en-US" sz="3200" dirty="0" err="1"/>
              <a:t>ke</a:t>
            </a:r>
            <a:r>
              <a:rPr lang="en-US" sz="3200" dirty="0"/>
              <a:t> BRIN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47D2E43-A1DE-493D-97A6-17CA605A6618}"/>
              </a:ext>
            </a:extLst>
          </p:cNvPr>
          <p:cNvCxnSpPr/>
          <p:nvPr/>
        </p:nvCxnSpPr>
        <p:spPr>
          <a:xfrm>
            <a:off x="3323771" y="3721387"/>
            <a:ext cx="76925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58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A person walking with a briefcase&#10;&#10;AI-generated content may be incorrect.">
            <a:extLst>
              <a:ext uri="{FF2B5EF4-FFF2-40B4-BE49-F238E27FC236}">
                <a16:creationId xmlns:a16="http://schemas.microsoft.com/office/drawing/2014/main" id="{B8ECC98E-C95C-C8D4-88CA-6A6C8B2DB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" y="1088570"/>
            <a:ext cx="5268688" cy="52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3F9547-BCFC-70AB-05E1-B92D1DC7E5DC}"/>
              </a:ext>
            </a:extLst>
          </p:cNvPr>
          <p:cNvSpPr txBox="1">
            <a:spLocks/>
          </p:cNvSpPr>
          <p:nvPr/>
        </p:nvSpPr>
        <p:spPr>
          <a:xfrm>
            <a:off x="6422572" y="2037482"/>
            <a:ext cx="5542122" cy="1576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4800"/>
              <a:t>TERIMA KASIH</a:t>
            </a:r>
            <a:endParaRPr lang="en-ID" sz="4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DC2BD79-1444-24B9-55C4-BE3B54BA0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992" y="447345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C1553D7-200D-76E4-BC6D-28E88FF94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576188"/>
              </p:ext>
            </p:extLst>
          </p:nvPr>
        </p:nvGraphicFramePr>
        <p:xfrm>
          <a:off x="281086" y="2600923"/>
          <a:ext cx="7144951" cy="3497580"/>
        </p:xfrm>
        <a:graphic>
          <a:graphicData uri="http://schemas.openxmlformats.org/drawingml/2006/table">
            <a:tbl>
              <a:tblPr/>
              <a:tblGrid>
                <a:gridCol w="3540673">
                  <a:extLst>
                    <a:ext uri="{9D8B030D-6E8A-4147-A177-3AD203B41FA5}">
                      <a16:colId xmlns:a16="http://schemas.microsoft.com/office/drawing/2014/main" val="373718234"/>
                    </a:ext>
                  </a:extLst>
                </a:gridCol>
                <a:gridCol w="3604278">
                  <a:extLst>
                    <a:ext uri="{9D8B030D-6E8A-4147-A177-3AD203B41FA5}">
                      <a16:colId xmlns:a16="http://schemas.microsoft.com/office/drawing/2014/main" val="412713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D" sz="2400" b="0" dirty="0" err="1">
                          <a:effectLst/>
                        </a:rPr>
                        <a:t>Instansi</a:t>
                      </a:r>
                      <a:r>
                        <a:rPr lang="en-ID" sz="2400" b="0" dirty="0">
                          <a:effectLst/>
                        </a:rPr>
                        <a:t> </a:t>
                      </a:r>
                      <a:r>
                        <a:rPr lang="en-ID" sz="2400" b="0" dirty="0" err="1">
                          <a:effectLst/>
                        </a:rPr>
                        <a:t>Pemerintah</a:t>
                      </a:r>
                      <a:endParaRPr lang="en-ID" sz="2400" b="0" dirty="0">
                        <a:effectLst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ID" sz="2400" b="0" dirty="0">
                        <a:effectLst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543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400" b="0" dirty="0" err="1">
                          <a:effectLst/>
                        </a:rPr>
                        <a:t>Pejabat</a:t>
                      </a:r>
                      <a:r>
                        <a:rPr lang="en-ID" sz="2400" b="0" dirty="0">
                          <a:effectLst/>
                        </a:rPr>
                        <a:t> </a:t>
                      </a:r>
                      <a:r>
                        <a:rPr lang="en-ID" sz="2400" b="0" dirty="0" err="1">
                          <a:effectLst/>
                        </a:rPr>
                        <a:t>Eselon</a:t>
                      </a:r>
                      <a:r>
                        <a:rPr lang="en-ID" sz="2400" b="0" dirty="0">
                          <a:effectLst/>
                        </a:rPr>
                        <a:t> I</a:t>
                      </a: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ID" sz="2400" b="0" dirty="0">
                        <a:effectLst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61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ID" sz="2400" b="0" dirty="0" err="1">
                          <a:effectLst/>
                        </a:rPr>
                        <a:t>Sekretaris</a:t>
                      </a:r>
                      <a:r>
                        <a:rPr lang="en-ID" sz="2400" b="0" dirty="0">
                          <a:effectLst/>
                        </a:rPr>
                        <a:t> </a:t>
                      </a:r>
                      <a:r>
                        <a:rPr lang="en-ID" sz="2400" b="0" dirty="0" err="1">
                          <a:effectLst/>
                        </a:rPr>
                        <a:t>Jenderal</a:t>
                      </a:r>
                      <a:endParaRPr lang="en-ID" sz="2400" b="0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ID" sz="2400" b="0" dirty="0" err="1">
                          <a:effectLst/>
                        </a:rPr>
                        <a:t>Sestama</a:t>
                      </a:r>
                      <a:endParaRPr lang="en-ID" sz="2400" b="0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ID" sz="2400" b="0" dirty="0" err="1">
                          <a:effectLst/>
                        </a:rPr>
                        <a:t>Kepala</a:t>
                      </a:r>
                      <a:r>
                        <a:rPr lang="en-ID" sz="2400" b="0" dirty="0">
                          <a:effectLst/>
                        </a:rPr>
                        <a:t> Badan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ID" sz="2400" b="0" dirty="0" err="1">
                          <a:effectLst/>
                        </a:rPr>
                        <a:t>Sekretaris</a:t>
                      </a:r>
                      <a:r>
                        <a:rPr lang="en-ID" sz="2400" b="0" dirty="0">
                          <a:effectLst/>
                        </a:rPr>
                        <a:t> Daerah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ID" sz="2400" b="0" dirty="0" err="1">
                          <a:effectLst/>
                        </a:rPr>
                        <a:t>Pejabat</a:t>
                      </a:r>
                      <a:r>
                        <a:rPr lang="en-ID" sz="2400" b="0" dirty="0">
                          <a:effectLst/>
                        </a:rPr>
                        <a:t> yang </a:t>
                      </a:r>
                      <a:r>
                        <a:rPr lang="en-ID" sz="2400" b="0" dirty="0" err="1">
                          <a:effectLst/>
                        </a:rPr>
                        <a:t>menerima</a:t>
                      </a:r>
                      <a:r>
                        <a:rPr lang="en-ID" sz="2400" b="0" dirty="0">
                          <a:effectLst/>
                        </a:rPr>
                        <a:t> </a:t>
                      </a:r>
                      <a:r>
                        <a:rPr lang="en-ID" sz="2400" b="0" dirty="0" err="1">
                          <a:effectLst/>
                        </a:rPr>
                        <a:t>pendelegasian</a:t>
                      </a:r>
                      <a:endParaRPr lang="en-ID" sz="2400" b="0" dirty="0">
                        <a:effectLst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ID" sz="2400" b="0" dirty="0">
                        <a:effectLst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276474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8743DACF-2B5D-70A3-5255-540F63C40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92" y="1872396"/>
            <a:ext cx="6324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quote-cjk-patch"/>
              </a:rPr>
              <a:t>Siapa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quote-cjk-patch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quote-cjk-patch"/>
              </a:rPr>
              <a:t>saja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quote-cjk-patch"/>
              </a:rPr>
              <a:t> yang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quote-cjk-patch"/>
              </a:rPr>
              <a:t>termasuk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quote-cjk-patch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quote-cjk-patch"/>
              </a:rPr>
              <a:t>PyB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quote-cjk-patch"/>
              </a:rPr>
              <a:t>?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7B6418-A9B5-9CEC-3A5A-DCE928548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781335"/>
              </p:ext>
            </p:extLst>
          </p:nvPr>
        </p:nvGraphicFramePr>
        <p:xfrm>
          <a:off x="242816" y="2600923"/>
          <a:ext cx="7144951" cy="2400300"/>
        </p:xfrm>
        <a:graphic>
          <a:graphicData uri="http://schemas.openxmlformats.org/drawingml/2006/table">
            <a:tbl>
              <a:tblPr/>
              <a:tblGrid>
                <a:gridCol w="3540673">
                  <a:extLst>
                    <a:ext uri="{9D8B030D-6E8A-4147-A177-3AD203B41FA5}">
                      <a16:colId xmlns:a16="http://schemas.microsoft.com/office/drawing/2014/main" val="373718234"/>
                    </a:ext>
                  </a:extLst>
                </a:gridCol>
                <a:gridCol w="3604278">
                  <a:extLst>
                    <a:ext uri="{9D8B030D-6E8A-4147-A177-3AD203B41FA5}">
                      <a16:colId xmlns:a16="http://schemas.microsoft.com/office/drawing/2014/main" val="4127130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ID" sz="2400" b="0" dirty="0">
                        <a:effectLst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D" sz="2400" b="0" dirty="0" err="1">
                          <a:effectLst/>
                        </a:rPr>
                        <a:t>Perguruan</a:t>
                      </a:r>
                      <a:r>
                        <a:rPr lang="en-ID" sz="2400" b="0" dirty="0">
                          <a:effectLst/>
                        </a:rPr>
                        <a:t> Tinggi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543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ID" sz="2400" b="0" dirty="0">
                        <a:effectLst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400" b="0" dirty="0" err="1">
                          <a:effectLst/>
                        </a:rPr>
                        <a:t>Pimpinan</a:t>
                      </a:r>
                      <a:r>
                        <a:rPr lang="en-ID" sz="2400" b="0" dirty="0">
                          <a:effectLst/>
                        </a:rPr>
                        <a:t> </a:t>
                      </a:r>
                      <a:r>
                        <a:rPr lang="en-ID" sz="2400" b="0" dirty="0" err="1">
                          <a:effectLst/>
                        </a:rPr>
                        <a:t>Tertinggi</a:t>
                      </a:r>
                      <a:endParaRPr lang="en-ID" sz="2400" b="0" dirty="0">
                        <a:effectLst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61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ID" sz="2400" b="0" dirty="0">
                        <a:effectLst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D" sz="2400" b="0" dirty="0">
                          <a:effectLst/>
                        </a:rPr>
                        <a:t>• </a:t>
                      </a:r>
                      <a:r>
                        <a:rPr lang="en-ID" sz="2400" b="0" dirty="0" err="1">
                          <a:effectLst/>
                        </a:rPr>
                        <a:t>Rektor</a:t>
                      </a:r>
                      <a:br>
                        <a:rPr lang="en-ID" sz="2400" b="0" dirty="0">
                          <a:effectLst/>
                        </a:rPr>
                      </a:br>
                      <a:r>
                        <a:rPr lang="en-ID" sz="2400" b="0" dirty="0">
                          <a:effectLst/>
                        </a:rPr>
                        <a:t>• </a:t>
                      </a:r>
                      <a:r>
                        <a:rPr lang="en-ID" sz="2400" b="0" dirty="0" err="1">
                          <a:effectLst/>
                        </a:rPr>
                        <a:t>Ketua</a:t>
                      </a:r>
                      <a:br>
                        <a:rPr lang="en-ID" sz="2400" b="0" dirty="0">
                          <a:effectLst/>
                        </a:rPr>
                      </a:br>
                      <a:r>
                        <a:rPr lang="en-ID" sz="2400" b="0" dirty="0">
                          <a:effectLst/>
                        </a:rPr>
                        <a:t>• </a:t>
                      </a:r>
                      <a:r>
                        <a:rPr lang="en-ID" sz="2400" b="0" dirty="0" err="1">
                          <a:effectLst/>
                        </a:rPr>
                        <a:t>Direktur</a:t>
                      </a:r>
                      <a:endParaRPr lang="en-ID" sz="2400" b="0" dirty="0">
                        <a:effectLst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276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514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77277-1696-4B7A-295C-9522675F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B1352-254E-5421-12AD-47C2B4B26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927" y="1164008"/>
            <a:ext cx="8064502" cy="49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4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43C16-AC8A-2589-CE67-E8CC0CD71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87A8C8F8-3A69-BE00-89F4-29B34F465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3950" y="449264"/>
            <a:ext cx="10884100" cy="1198038"/>
          </a:xfrm>
        </p:spPr>
        <p:txBody>
          <a:bodyPr vert="horz" lIns="91440" tIns="35480" rIns="91440" bIns="45720" rtlCol="0" anchor="ctr">
            <a:noAutofit/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</a:pPr>
            <a:r>
              <a:rPr lang="en-GB" altLang="en-US" dirty="0"/>
              <a:t>Persyaratan </a:t>
            </a:r>
            <a:r>
              <a:rPr lang="en-GB" altLang="en-US" dirty="0" err="1"/>
              <a:t>Administrasi</a:t>
            </a:r>
            <a:br>
              <a:rPr lang="en-GB" altLang="en-US" dirty="0"/>
            </a:br>
            <a:r>
              <a:rPr lang="en-GB" altLang="en-US" dirty="0"/>
              <a:t>(Pasal 18 </a:t>
            </a:r>
            <a:r>
              <a:rPr lang="en-GB" altLang="en-US" dirty="0" err="1"/>
              <a:t>PerBRIN</a:t>
            </a:r>
            <a:r>
              <a:rPr lang="en-GB" altLang="en-US" dirty="0"/>
              <a:t> 37/2022)-b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6A681AC5-2341-C341-6BDF-2086E3173F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1325" y="1774371"/>
            <a:ext cx="9100482" cy="50836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dirty="0"/>
              <a:t>b. </a:t>
            </a:r>
            <a:r>
              <a:rPr lang="en-ID" dirty="0" err="1"/>
              <a:t>mencantumkan</a:t>
            </a:r>
            <a:r>
              <a:rPr lang="en-ID" dirty="0"/>
              <a:t> </a:t>
            </a:r>
            <a:r>
              <a:rPr lang="en-ID" dirty="0" err="1">
                <a:solidFill>
                  <a:srgbClr val="FF0000"/>
                </a:solidFill>
              </a:rPr>
              <a:t>struktur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organisasi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/>
              <a:t>dan </a:t>
            </a:r>
            <a:r>
              <a:rPr lang="en-ID" dirty="0" err="1"/>
              <a:t>jenis</a:t>
            </a:r>
            <a:r>
              <a:rPr lang="en-ID" dirty="0"/>
              <a:t> </a:t>
            </a:r>
            <a:r>
              <a:rPr lang="en-ID" dirty="0" err="1"/>
              <a:t>usaha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 </a:t>
            </a:r>
            <a:r>
              <a:rPr lang="en-ID" dirty="0" err="1"/>
              <a:t>kegiatan</a:t>
            </a:r>
            <a:r>
              <a:rPr lang="en-ID" dirty="0"/>
              <a:t> </a:t>
            </a:r>
            <a:r>
              <a:rPr lang="en-ID" dirty="0" err="1"/>
              <a:t>penerbitan</a:t>
            </a:r>
            <a:r>
              <a:rPr lang="en-ID" dirty="0"/>
              <a:t> </a:t>
            </a:r>
            <a:r>
              <a:rPr lang="en-ID" dirty="0" err="1"/>
              <a:t>Buku</a:t>
            </a:r>
            <a:r>
              <a:rPr lang="en-ID" dirty="0"/>
              <a:t> </a:t>
            </a:r>
            <a:r>
              <a:rPr lang="en-ID" dirty="0" err="1"/>
              <a:t>Ilmiah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anggaran</a:t>
            </a:r>
            <a:r>
              <a:rPr lang="en-ID" dirty="0"/>
              <a:t> </a:t>
            </a:r>
            <a:r>
              <a:rPr lang="en-ID" dirty="0" err="1"/>
              <a:t>dasar</a:t>
            </a:r>
            <a:r>
              <a:rPr lang="en-ID" dirty="0"/>
              <a:t> dan/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izin</a:t>
            </a:r>
            <a:r>
              <a:rPr lang="en-ID" dirty="0"/>
              <a:t> </a:t>
            </a:r>
            <a:r>
              <a:rPr lang="en-ID" dirty="0" err="1"/>
              <a:t>usahanya</a:t>
            </a:r>
            <a:endParaRPr lang="en-GB" altLang="en-US" dirty="0"/>
          </a:p>
          <a:p>
            <a:pPr marL="522219" indent="-391664">
              <a:buSzPct val="45000"/>
              <a:buFont typeface="Wingdings" pitchFamily="2" charset="2"/>
              <a:buChar char=""/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  <a:defRPr/>
            </a:pPr>
            <a:r>
              <a:rPr lang="en-GB" altLang="en-US" dirty="0" err="1"/>
              <a:t>Aktivitas</a:t>
            </a:r>
            <a:r>
              <a:rPr lang="en-GB" altLang="en-US" dirty="0"/>
              <a:t>: </a:t>
            </a:r>
            <a:r>
              <a:rPr lang="en-GB" altLang="en-US" dirty="0" err="1"/>
              <a:t>verifikasi</a:t>
            </a:r>
            <a:r>
              <a:rPr lang="en-GB" altLang="en-US" dirty="0"/>
              <a:t> </a:t>
            </a:r>
            <a:r>
              <a:rPr lang="en-GB" altLang="en-US" dirty="0" err="1"/>
              <a:t>struktur</a:t>
            </a:r>
            <a:r>
              <a:rPr lang="en-GB" altLang="en-US" dirty="0"/>
              <a:t> </a:t>
            </a:r>
            <a:r>
              <a:rPr lang="en-GB" altLang="en-US" dirty="0" err="1"/>
              <a:t>organisasi</a:t>
            </a:r>
            <a:r>
              <a:rPr lang="en-GB" altLang="en-US" dirty="0"/>
              <a:t> dan </a:t>
            </a:r>
            <a:r>
              <a:rPr lang="en-GB" altLang="en-US" dirty="0" err="1"/>
              <a:t>jenis</a:t>
            </a:r>
            <a:r>
              <a:rPr lang="en-GB" altLang="en-US" dirty="0"/>
              <a:t> </a:t>
            </a:r>
            <a:r>
              <a:rPr lang="en-GB" altLang="en-US" dirty="0" err="1"/>
              <a:t>usaha</a:t>
            </a:r>
            <a:r>
              <a:rPr lang="en-GB" altLang="en-US" dirty="0"/>
              <a:t>/</a:t>
            </a:r>
            <a:r>
              <a:rPr lang="en-GB" altLang="en-US" dirty="0" err="1"/>
              <a:t>kegiatan</a:t>
            </a:r>
            <a:r>
              <a:rPr lang="en-GB" altLang="en-US" dirty="0"/>
              <a:t> </a:t>
            </a:r>
            <a:r>
              <a:rPr lang="en-GB" altLang="en-US" dirty="0" err="1"/>
              <a:t>penerbitan</a:t>
            </a:r>
            <a:r>
              <a:rPr lang="en-GB" altLang="en-US" dirty="0"/>
              <a:t> </a:t>
            </a:r>
            <a:r>
              <a:rPr lang="en-GB" altLang="en-US" dirty="0" err="1"/>
              <a:t>buku</a:t>
            </a:r>
            <a:r>
              <a:rPr lang="en-GB" altLang="en-US" dirty="0"/>
              <a:t>.</a:t>
            </a:r>
          </a:p>
          <a:p>
            <a:pPr marL="522219" indent="-391664">
              <a:buSzPct val="45000"/>
              <a:buFont typeface="Wingdings" pitchFamily="2" charset="2"/>
              <a:buChar char=""/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</a:tabLst>
              <a:defRPr/>
            </a:pPr>
            <a:r>
              <a:rPr lang="en-GB" altLang="en-US" dirty="0"/>
              <a:t> UU no.3/2017 </a:t>
            </a:r>
            <a:r>
              <a:rPr lang="en-GB" altLang="en-US" dirty="0" err="1"/>
              <a:t>ttg</a:t>
            </a:r>
            <a:r>
              <a:rPr lang="en-GB" altLang="en-US" dirty="0"/>
              <a:t> </a:t>
            </a:r>
            <a:r>
              <a:rPr lang="en-GB" altLang="en-US" dirty="0" err="1"/>
              <a:t>Sistem</a:t>
            </a:r>
            <a:r>
              <a:rPr lang="en-GB" altLang="en-US" dirty="0"/>
              <a:t> </a:t>
            </a:r>
            <a:r>
              <a:rPr lang="en-GB" altLang="en-US" dirty="0" err="1"/>
              <a:t>Perbukuan</a:t>
            </a:r>
            <a:r>
              <a:rPr lang="en-GB" altLang="en-US" dirty="0"/>
              <a:t>:</a:t>
            </a:r>
          </a:p>
          <a:p>
            <a:pPr lvl="1"/>
            <a:r>
              <a:rPr lang="en-ID" dirty="0" err="1"/>
              <a:t>Penerbit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lembaga</a:t>
            </a:r>
            <a:r>
              <a:rPr lang="en-ID" dirty="0"/>
              <a:t> </a:t>
            </a:r>
            <a:r>
              <a:rPr lang="en-ID" dirty="0" err="1"/>
              <a:t>pemerintah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lembaga</a:t>
            </a:r>
            <a:endParaRPr lang="en-ID" dirty="0"/>
          </a:p>
          <a:p>
            <a:pPr marL="457200" lvl="1" indent="0">
              <a:buNone/>
            </a:pPr>
            <a:r>
              <a:rPr lang="en-ID" dirty="0"/>
              <a:t> </a:t>
            </a:r>
            <a:r>
              <a:rPr lang="en-ID" dirty="0" err="1"/>
              <a:t>swasta</a:t>
            </a:r>
            <a:r>
              <a:rPr lang="en-ID" dirty="0"/>
              <a:t> yang </a:t>
            </a:r>
            <a:r>
              <a:rPr lang="en-ID" dirty="0" err="1"/>
              <a:t>menyelenggarakan</a:t>
            </a:r>
            <a:r>
              <a:rPr lang="en-ID" dirty="0"/>
              <a:t> </a:t>
            </a:r>
            <a:r>
              <a:rPr lang="en-ID" dirty="0" err="1"/>
              <a:t>kegiatan</a:t>
            </a:r>
            <a:r>
              <a:rPr lang="en-ID" dirty="0"/>
              <a:t> </a:t>
            </a:r>
            <a:r>
              <a:rPr lang="en-ID" dirty="0" err="1"/>
              <a:t>penerbitan</a:t>
            </a:r>
            <a:endParaRPr lang="en-ID" dirty="0"/>
          </a:p>
          <a:p>
            <a:pPr marL="457200" lvl="1" indent="0">
              <a:buNone/>
            </a:pPr>
            <a:r>
              <a:rPr lang="en-ID" dirty="0"/>
              <a:t> </a:t>
            </a:r>
            <a:r>
              <a:rPr lang="en-ID" dirty="0" err="1"/>
              <a:t>Buku</a:t>
            </a:r>
            <a:r>
              <a:rPr lang="en-ID" dirty="0"/>
              <a:t>.</a:t>
            </a:r>
          </a:p>
          <a:p>
            <a:pPr lvl="1"/>
            <a:r>
              <a:rPr lang="en-ID" dirty="0" err="1"/>
              <a:t>Penerbitan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seluruh</a:t>
            </a:r>
            <a:r>
              <a:rPr lang="en-ID" dirty="0"/>
              <a:t> proses </a:t>
            </a:r>
            <a:r>
              <a:rPr lang="en-ID" dirty="0" err="1"/>
              <a:t>kegiatan</a:t>
            </a:r>
            <a:r>
              <a:rPr lang="en-ID" dirty="0"/>
              <a:t> yang </a:t>
            </a:r>
            <a:r>
              <a:rPr lang="en-ID" dirty="0" err="1"/>
              <a:t>dimulai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pengeditan</a:t>
            </a:r>
            <a:r>
              <a:rPr lang="en-ID" dirty="0"/>
              <a:t>, </a:t>
            </a:r>
            <a:r>
              <a:rPr lang="en-ID" dirty="0" err="1"/>
              <a:t>pengilustrasian</a:t>
            </a:r>
            <a:r>
              <a:rPr lang="en-ID" dirty="0"/>
              <a:t>, dan </a:t>
            </a:r>
            <a:r>
              <a:rPr lang="en-ID" dirty="0" err="1"/>
              <a:t>pendesainan</a:t>
            </a:r>
            <a:r>
              <a:rPr lang="en-ID" dirty="0"/>
              <a:t> </a:t>
            </a:r>
            <a:r>
              <a:rPr lang="en-ID" dirty="0" err="1"/>
              <a:t>Buku</a:t>
            </a:r>
            <a:r>
              <a:rPr lang="en-ID" dirty="0"/>
              <a:t>.</a:t>
            </a:r>
          </a:p>
        </p:txBody>
      </p:sp>
      <p:pic>
        <p:nvPicPr>
          <p:cNvPr id="3" name="Picture 2" descr="A close-up of several books&#10;&#10;AI-generated content may be incorrect.">
            <a:extLst>
              <a:ext uri="{FF2B5EF4-FFF2-40B4-BE49-F238E27FC236}">
                <a16:creationId xmlns:a16="http://schemas.microsoft.com/office/drawing/2014/main" id="{2EA2FC1C-006E-C66F-23DE-2071347F1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49894" y="2657474"/>
            <a:ext cx="3542106" cy="26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79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2635</Words>
  <Application>Microsoft Macintosh PowerPoint</Application>
  <PresentationFormat>Widescreen</PresentationFormat>
  <Paragraphs>382</Paragraphs>
  <Slides>62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Google Sans</vt:lpstr>
      <vt:lpstr>quote-cjk-patch</vt:lpstr>
      <vt:lpstr>Arial</vt:lpstr>
      <vt:lpstr>Bookman Old Style</vt:lpstr>
      <vt:lpstr>Calibri</vt:lpstr>
      <vt:lpstr>Open Sans</vt:lpstr>
      <vt:lpstr>Wingdings</vt:lpstr>
      <vt:lpstr>Tema Office</vt:lpstr>
      <vt:lpstr>TEKNIK VERIFIKASI DAN PENILAIAN AKREDITASI</vt:lpstr>
      <vt:lpstr>Perkenalan (1)</vt:lpstr>
      <vt:lpstr>Perkenalan (2)</vt:lpstr>
      <vt:lpstr>TUJUAN PEMBELAJARAN</vt:lpstr>
      <vt:lpstr>Pelaksanaan Akreditasi PI oleh LAPI</vt:lpstr>
      <vt:lpstr>PERSYARATAN ADMINISTRASI (Pasal 18 PerBRIN 37/2022)-a</vt:lpstr>
      <vt:lpstr>PERSYARATAN ADMINISTRASI (Pasal 18 PerBRIN 37/2022)-a</vt:lpstr>
      <vt:lpstr>Penilaian</vt:lpstr>
      <vt:lpstr>Persyaratan Administrasi (Pasal 18 PerBRIN 37/2022)-b</vt:lpstr>
      <vt:lpstr>Persyaratan Administrasi (Pasal 18 PerBRIN 37/2022)-b</vt:lpstr>
      <vt:lpstr>Persyaratan Administrasi (Pasal 18 PerBRIN 37/2022)-b</vt:lpstr>
      <vt:lpstr>Persyaratan Administrasi (Pasal 18 PerBRIN 37/2022)-b</vt:lpstr>
      <vt:lpstr>Persyaratan Administrasi (Pasal 18 PerBRIN 37/2022)-b</vt:lpstr>
      <vt:lpstr>Penilaian</vt:lpstr>
      <vt:lpstr>Persyaratan Administrasi (Pasal 18 PerBRIN 37/2022)-c</vt:lpstr>
      <vt:lpstr>Penilaian</vt:lpstr>
      <vt:lpstr>Persyaratan Administrasi (Pasal 18 PerBRIN 37/2022)-d</vt:lpstr>
      <vt:lpstr>PowerPoint Presentation</vt:lpstr>
      <vt:lpstr>Penilaian</vt:lpstr>
      <vt:lpstr>Persyaratan Administrasi (Pasal 18 PerBRIN 37/2022)-e</vt:lpstr>
      <vt:lpstr>Penilaian</vt:lpstr>
      <vt:lpstr>PowerPoint Presentation</vt:lpstr>
      <vt:lpstr>PowerPoint Presentation</vt:lpstr>
      <vt:lpstr>Penilaian</vt:lpstr>
      <vt:lpstr>PowerPoint Presentation</vt:lpstr>
      <vt:lpstr>Penilaian</vt:lpstr>
      <vt:lpstr>Persyaratan Teknis (Pasal 19-20 PerBRIN 37/2022)-a</vt:lpstr>
      <vt:lpstr>Contoh Pendidikan Formal yang relevan</vt:lpstr>
      <vt:lpstr>Contoh Pelatihan</vt:lpstr>
      <vt:lpstr>Penilaian</vt:lpstr>
      <vt:lpstr>Penilaian</vt:lpstr>
      <vt:lpstr>Penilaian</vt:lpstr>
      <vt:lpstr>Penilaian</vt:lpstr>
      <vt:lpstr>Persyaratan Teknis (Pasal 19 &amp; 21 PerBRIN 37/2022)- b</vt:lpstr>
      <vt:lpstr>Contoh: Pedoman Penerbit BRIN</vt:lpstr>
      <vt:lpstr>Contoh: Pedoman Penerbit BRIN</vt:lpstr>
      <vt:lpstr>Penilaian</vt:lpstr>
      <vt:lpstr>Persyaratan Teknis (Pasal 19 &amp; 22 PerBRIN 37/2022)- c</vt:lpstr>
      <vt:lpstr>Penilaian</vt:lpstr>
      <vt:lpstr>Penilaian</vt:lpstr>
      <vt:lpstr>Persyaratan Teknis (Pasal 19 PerBRIN 37/2022)- d</vt:lpstr>
      <vt:lpstr>Penilaian</vt:lpstr>
      <vt:lpstr>Persyaratan Teknis (Pasal 19 &amp; 23 PerBRIN 37/2022)- e</vt:lpstr>
      <vt:lpstr>Contoh: Masalah Etika</vt:lpstr>
      <vt:lpstr>Contoh: Mitigasi keterlambatan</vt:lpstr>
      <vt:lpstr>Penilaian</vt:lpstr>
      <vt:lpstr>Penilaian</vt:lpstr>
      <vt:lpstr>Persyaratan Teknis (Pasal 19 PerBRIN 37/2022)- f</vt:lpstr>
      <vt:lpstr>Penilaian</vt:lpstr>
      <vt:lpstr>Persyaratan Teknis (Pasal 19 &amp; 24 PerBRIN 37/2022)- g</vt:lpstr>
      <vt:lpstr>Proses Bisnis</vt:lpstr>
      <vt:lpstr>Pengemasan Naskah</vt:lpstr>
      <vt:lpstr>Penilaian</vt:lpstr>
      <vt:lpstr>Penilaian</vt:lpstr>
      <vt:lpstr>Penilaian</vt:lpstr>
      <vt:lpstr>Penilaian</vt:lpstr>
      <vt:lpstr>Penilaian</vt:lpstr>
      <vt:lpstr>Penilaian</vt:lpstr>
      <vt:lpstr>Penilaian</vt:lpstr>
      <vt:lpstr>Hasil Penilaian (Pasal 30 PerBRIN 37/2022)</vt:lpstr>
      <vt:lpstr>Status Terakreditasi  (Pasal 31-32 PerBRIN 37/2022)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Presentasi PowerPoint</dc:title>
  <dc:creator>PUSDIKLAT WI8</dc:creator>
  <cp:lastModifiedBy>sudi1</cp:lastModifiedBy>
  <cp:revision>72</cp:revision>
  <dcterms:created xsi:type="dcterms:W3CDTF">2024-02-06T03:37:00Z</dcterms:created>
  <dcterms:modified xsi:type="dcterms:W3CDTF">2025-09-03T08:17:14Z</dcterms:modified>
</cp:coreProperties>
</file>