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6" r:id="rId3"/>
  </p:sldMasterIdLst>
  <p:notesMasterIdLst>
    <p:notesMasterId r:id="rId25"/>
  </p:notesMasterIdLst>
  <p:sldIdLst>
    <p:sldId id="256" r:id="rId4"/>
    <p:sldId id="548" r:id="rId5"/>
    <p:sldId id="454" r:id="rId6"/>
    <p:sldId id="458" r:id="rId7"/>
    <p:sldId id="459" r:id="rId8"/>
    <p:sldId id="283" r:id="rId9"/>
    <p:sldId id="518" r:id="rId10"/>
    <p:sldId id="342" r:id="rId11"/>
    <p:sldId id="352" r:id="rId12"/>
    <p:sldId id="284" r:id="rId13"/>
    <p:sldId id="467" r:id="rId14"/>
    <p:sldId id="471" r:id="rId15"/>
    <p:sldId id="469" r:id="rId16"/>
    <p:sldId id="490" r:id="rId17"/>
    <p:sldId id="500" r:id="rId18"/>
    <p:sldId id="549" r:id="rId19"/>
    <p:sldId id="535" r:id="rId20"/>
    <p:sldId id="368" r:id="rId21"/>
    <p:sldId id="533" r:id="rId22"/>
    <p:sldId id="547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05D97E-8DC3-4D49-865B-2D808FFA3414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43E6F2AC-BE14-46F5-9560-35877BDE9FBC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US" sz="2000" dirty="0">
              <a:latin typeface="Berlin Sans FB Demi" pitchFamily="34" charset="0"/>
            </a:rPr>
            <a:t>Nuclear Act</a:t>
          </a:r>
        </a:p>
        <a:p>
          <a:pPr rtl="0"/>
          <a:r>
            <a:rPr lang="en-US" sz="2000" dirty="0">
              <a:latin typeface="Berlin Sans FB Demi" pitchFamily="34" charset="0"/>
            </a:rPr>
            <a:t>No.10 / 1997</a:t>
          </a:r>
          <a:endParaRPr lang="id-ID" sz="2000" dirty="0">
            <a:latin typeface="Berlin Sans FB Demi" pitchFamily="34" charset="0"/>
          </a:endParaRPr>
        </a:p>
      </dgm:t>
    </dgm:pt>
    <dgm:pt modelId="{76A830BD-2620-4CD3-8D2B-E6D40A4C8E5C}" type="parTrans" cxnId="{EFBEDAB3-F3F0-4AEA-966C-09530F287C5D}">
      <dgm:prSet/>
      <dgm:spPr/>
      <dgm:t>
        <a:bodyPr/>
        <a:lstStyle/>
        <a:p>
          <a:endParaRPr lang="id-ID" sz="2400">
            <a:latin typeface="Bahnschrift SemiBold SemiConden" panose="020B0502040204020203" pitchFamily="34" charset="0"/>
          </a:endParaRPr>
        </a:p>
      </dgm:t>
    </dgm:pt>
    <dgm:pt modelId="{226E8369-B092-436D-BA0D-2AA5D58A4F7B}" type="sibTrans" cxnId="{EFBEDAB3-F3F0-4AEA-966C-09530F287C5D}">
      <dgm:prSet custT="1"/>
      <dgm:spPr/>
      <dgm:t>
        <a:bodyPr/>
        <a:lstStyle/>
        <a:p>
          <a:pPr algn="l"/>
          <a:r>
            <a:rPr lang="en-US" sz="1800" b="0" dirty="0">
              <a:latin typeface="Berlin Sans FB Demi" pitchFamily="34" charset="0"/>
            </a:rPr>
            <a:t>Nuclear Power</a:t>
          </a:r>
          <a:endParaRPr lang="id-ID" sz="1800" b="0" dirty="0">
            <a:latin typeface="Berlin Sans FB Demi" pitchFamily="34" charset="0"/>
          </a:endParaRPr>
        </a:p>
      </dgm:t>
    </dgm:pt>
    <dgm:pt modelId="{896BB800-6749-441C-99A5-F06680AA8D98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2000" dirty="0">
              <a:latin typeface="Berlin Sans FB Demi" pitchFamily="34" charset="0"/>
            </a:rPr>
            <a:t>Government Regulations</a:t>
          </a:r>
        </a:p>
        <a:p>
          <a:pPr rtl="0"/>
          <a:r>
            <a:rPr lang="id-ID" sz="2000" dirty="0">
              <a:latin typeface="Berlin Sans FB Demi" pitchFamily="34" charset="0"/>
            </a:rPr>
            <a:t>No. 54</a:t>
          </a:r>
          <a:r>
            <a:rPr lang="en-US" sz="2000" dirty="0">
              <a:latin typeface="Berlin Sans FB Demi" pitchFamily="34" charset="0"/>
            </a:rPr>
            <a:t> / </a:t>
          </a:r>
          <a:r>
            <a:rPr lang="id-ID" sz="2000" dirty="0">
              <a:latin typeface="Berlin Sans FB Demi" pitchFamily="34" charset="0"/>
            </a:rPr>
            <a:t>2012</a:t>
          </a:r>
        </a:p>
      </dgm:t>
    </dgm:pt>
    <dgm:pt modelId="{C67B3B1F-2414-4414-9D3E-A3337C8FDE3D}" type="parTrans" cxnId="{9F5D27F6-6B66-457C-91E9-AD78FB900889}">
      <dgm:prSet/>
      <dgm:spPr/>
      <dgm:t>
        <a:bodyPr/>
        <a:lstStyle/>
        <a:p>
          <a:endParaRPr lang="id-ID" sz="2400">
            <a:latin typeface="Bahnschrift SemiBold SemiConden" panose="020B0502040204020203" pitchFamily="34" charset="0"/>
          </a:endParaRPr>
        </a:p>
      </dgm:t>
    </dgm:pt>
    <dgm:pt modelId="{B370BF21-9788-4A6F-A05B-70046FD08260}" type="sibTrans" cxnId="{9F5D27F6-6B66-457C-91E9-AD78FB900889}">
      <dgm:prSet custT="1"/>
      <dgm:spPr/>
      <dgm:t>
        <a:bodyPr/>
        <a:lstStyle/>
        <a:p>
          <a:pPr algn="l"/>
          <a:r>
            <a:rPr lang="en-US" sz="1600" b="0" dirty="0">
              <a:latin typeface="Berlin Sans FB Demi" pitchFamily="34" charset="0"/>
            </a:rPr>
            <a:t>Safety and security of Nuclear Facilities</a:t>
          </a:r>
          <a:endParaRPr lang="id-ID" sz="1600" b="0" dirty="0">
            <a:latin typeface="Berlin Sans FB Demi" pitchFamily="34" charset="0"/>
          </a:endParaRPr>
        </a:p>
      </dgm:t>
    </dgm:pt>
    <dgm:pt modelId="{D9553604-1624-44F8-AE79-2C4F7D83D675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000" dirty="0">
              <a:latin typeface="Berlin Sans FB Demi" pitchFamily="34" charset="0"/>
            </a:rPr>
            <a:t>BAPETEN Regulations</a:t>
          </a:r>
        </a:p>
        <a:p>
          <a:pPr rtl="0"/>
          <a:r>
            <a:rPr lang="id-ID" sz="2000" dirty="0">
              <a:latin typeface="Berlin Sans FB Demi" pitchFamily="34" charset="0"/>
            </a:rPr>
            <a:t>No. 1</a:t>
          </a:r>
          <a:r>
            <a:rPr lang="en-US" sz="2000" dirty="0">
              <a:latin typeface="Berlin Sans FB Demi" pitchFamily="34" charset="0"/>
            </a:rPr>
            <a:t> </a:t>
          </a:r>
          <a:r>
            <a:rPr lang="id-ID" sz="2000" dirty="0">
              <a:latin typeface="Berlin Sans FB Demi" pitchFamily="34" charset="0"/>
            </a:rPr>
            <a:t>/</a:t>
          </a:r>
          <a:r>
            <a:rPr lang="en-US" sz="2000" dirty="0">
              <a:latin typeface="Berlin Sans FB Demi" pitchFamily="34" charset="0"/>
            </a:rPr>
            <a:t> </a:t>
          </a:r>
          <a:r>
            <a:rPr lang="id-ID" sz="2000" dirty="0">
              <a:latin typeface="Berlin Sans FB Demi" pitchFamily="34" charset="0"/>
            </a:rPr>
            <a:t>2009</a:t>
          </a:r>
        </a:p>
      </dgm:t>
    </dgm:pt>
    <dgm:pt modelId="{FA68C52D-A0C5-476A-94CE-271162B5DC33}" type="parTrans" cxnId="{F79E2CF1-6CAC-4979-8A45-1B61B7A63A4A}">
      <dgm:prSet/>
      <dgm:spPr/>
      <dgm:t>
        <a:bodyPr/>
        <a:lstStyle/>
        <a:p>
          <a:endParaRPr lang="id-ID">
            <a:latin typeface="Bahnschrift SemiBold SemiConden" panose="020B0502040204020203" pitchFamily="34" charset="0"/>
          </a:endParaRPr>
        </a:p>
      </dgm:t>
    </dgm:pt>
    <dgm:pt modelId="{909B1003-EB23-4981-989D-40EE04ED7E4C}" type="sibTrans" cxnId="{F79E2CF1-6CAC-4979-8A45-1B61B7A63A4A}">
      <dgm:prSet custT="1"/>
      <dgm:spPr/>
      <dgm:t>
        <a:bodyPr/>
        <a:lstStyle/>
        <a:p>
          <a:pPr algn="l"/>
          <a:r>
            <a:rPr lang="en-US" sz="1600" b="0" dirty="0">
              <a:latin typeface="Berlin Sans FB Demi" pitchFamily="34" charset="0"/>
            </a:rPr>
            <a:t>Physical Protection System of Nuclear Material and Nuclear Facilities</a:t>
          </a:r>
          <a:endParaRPr lang="id-ID" sz="1600" b="0" dirty="0">
            <a:latin typeface="Berlin Sans FB Demi" pitchFamily="34" charset="0"/>
          </a:endParaRPr>
        </a:p>
      </dgm:t>
    </dgm:pt>
    <dgm:pt modelId="{887B1C53-91EF-4C19-AB0D-1721593A720A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000" dirty="0">
              <a:latin typeface="Berlin Sans FB Demi" pitchFamily="34" charset="0"/>
            </a:rPr>
            <a:t>BAPETEN Regulations</a:t>
          </a:r>
        </a:p>
        <a:p>
          <a:pPr rtl="0"/>
          <a:r>
            <a:rPr lang="id-ID" sz="2000" dirty="0">
              <a:latin typeface="Berlin Sans FB Demi" pitchFamily="34" charset="0"/>
            </a:rPr>
            <a:t>No. 6</a:t>
          </a:r>
          <a:r>
            <a:rPr lang="en-US" sz="2000" dirty="0">
              <a:latin typeface="Berlin Sans FB Demi" pitchFamily="34" charset="0"/>
            </a:rPr>
            <a:t> </a:t>
          </a:r>
          <a:r>
            <a:rPr lang="id-ID" sz="2000" dirty="0">
              <a:latin typeface="Berlin Sans FB Demi" pitchFamily="34" charset="0"/>
            </a:rPr>
            <a:t>/</a:t>
          </a:r>
          <a:r>
            <a:rPr lang="en-US" sz="2000" dirty="0">
              <a:latin typeface="Berlin Sans FB Demi" pitchFamily="34" charset="0"/>
            </a:rPr>
            <a:t> </a:t>
          </a:r>
          <a:r>
            <a:rPr lang="id-ID" sz="2000" dirty="0">
              <a:latin typeface="Berlin Sans FB Demi" pitchFamily="34" charset="0"/>
            </a:rPr>
            <a:t>2015</a:t>
          </a:r>
        </a:p>
      </dgm:t>
    </dgm:pt>
    <dgm:pt modelId="{4F17A285-3F0D-47A6-99FF-250D17938904}" type="parTrans" cxnId="{2E04A056-81D0-4FFB-8925-3EAB8E9F584F}">
      <dgm:prSet/>
      <dgm:spPr/>
      <dgm:t>
        <a:bodyPr/>
        <a:lstStyle/>
        <a:p>
          <a:endParaRPr lang="id-ID">
            <a:latin typeface="Bahnschrift SemiBold SemiConden" panose="020B0502040204020203" pitchFamily="34" charset="0"/>
          </a:endParaRPr>
        </a:p>
      </dgm:t>
    </dgm:pt>
    <dgm:pt modelId="{DCE13423-20E1-4CE0-AC24-E0BEA6741B96}" type="sibTrans" cxnId="{2E04A056-81D0-4FFB-8925-3EAB8E9F584F}">
      <dgm:prSet custT="1"/>
      <dgm:spPr/>
      <dgm:t>
        <a:bodyPr/>
        <a:lstStyle/>
        <a:p>
          <a:pPr algn="l"/>
          <a:r>
            <a:rPr lang="en-US" sz="1600" b="0" dirty="0">
              <a:latin typeface="Berlin Sans FB Demi" pitchFamily="34" charset="0"/>
            </a:rPr>
            <a:t>Security of Radioactive Source</a:t>
          </a:r>
          <a:endParaRPr lang="id-ID" sz="1600" b="0" dirty="0">
            <a:latin typeface="Berlin Sans FB Demi" pitchFamily="34" charset="0"/>
          </a:endParaRPr>
        </a:p>
      </dgm:t>
    </dgm:pt>
    <dgm:pt modelId="{05E2D347-07F5-4272-81A5-C9033D62188D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2000" dirty="0">
              <a:latin typeface="Berlin Sans FB Demi" pitchFamily="34" charset="0"/>
            </a:rPr>
            <a:t>Government Regulations </a:t>
          </a:r>
        </a:p>
        <a:p>
          <a:pPr rtl="0"/>
          <a:r>
            <a:rPr lang="en-US" sz="2000" dirty="0">
              <a:latin typeface="Berlin Sans FB Demi" pitchFamily="34" charset="0"/>
            </a:rPr>
            <a:t>No 02 / 2014</a:t>
          </a:r>
          <a:endParaRPr lang="id-ID" sz="2000" dirty="0">
            <a:latin typeface="Berlin Sans FB Demi" pitchFamily="34" charset="0"/>
          </a:endParaRPr>
        </a:p>
      </dgm:t>
    </dgm:pt>
    <dgm:pt modelId="{B1C7C011-3851-463B-B7B7-1F6942A585E9}" type="parTrans" cxnId="{7E097A20-4487-4E92-B80F-015FC5644815}">
      <dgm:prSet/>
      <dgm:spPr/>
      <dgm:t>
        <a:bodyPr/>
        <a:lstStyle/>
        <a:p>
          <a:endParaRPr lang="en-US"/>
        </a:p>
      </dgm:t>
    </dgm:pt>
    <dgm:pt modelId="{184F9876-E5A1-4D28-B126-F7CC6D26DB2F}" type="sibTrans" cxnId="{7E097A20-4487-4E92-B80F-015FC5644815}">
      <dgm:prSet/>
      <dgm:spPr/>
      <dgm:t>
        <a:bodyPr/>
        <a:lstStyle/>
        <a:p>
          <a:r>
            <a:rPr lang="en-US" dirty="0">
              <a:latin typeface="Berlin Sans FB Demi" pitchFamily="34" charset="0"/>
            </a:rPr>
            <a:t>Nuclear Reactor License</a:t>
          </a:r>
        </a:p>
      </dgm:t>
    </dgm:pt>
    <dgm:pt modelId="{52442D14-0082-4A60-8630-DFF0FE9F5FD0}" type="pres">
      <dgm:prSet presAssocID="{4305D97E-8DC3-4D49-865B-2D808FFA341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F48E80-27A7-4742-9EBC-054E9ACB58E2}" type="pres">
      <dgm:prSet presAssocID="{43E6F2AC-BE14-46F5-9560-35877BDE9FBC}" presName="hierRoot1" presStyleCnt="0">
        <dgm:presLayoutVars>
          <dgm:hierBranch val="init"/>
        </dgm:presLayoutVars>
      </dgm:prSet>
      <dgm:spPr/>
    </dgm:pt>
    <dgm:pt modelId="{792D6A48-0E2F-446E-B754-BE77185D94E7}" type="pres">
      <dgm:prSet presAssocID="{43E6F2AC-BE14-46F5-9560-35877BDE9FBC}" presName="rootComposite1" presStyleCnt="0"/>
      <dgm:spPr/>
    </dgm:pt>
    <dgm:pt modelId="{DD9BDF26-EDBF-4144-9BFC-2957324F84F4}" type="pres">
      <dgm:prSet presAssocID="{43E6F2AC-BE14-46F5-9560-35877BDE9FBC}" presName="rootText1" presStyleLbl="node0" presStyleIdx="0" presStyleCnt="3" custScaleX="108694">
        <dgm:presLayoutVars>
          <dgm:chMax/>
          <dgm:chPref val="3"/>
        </dgm:presLayoutVars>
      </dgm:prSet>
      <dgm:spPr/>
    </dgm:pt>
    <dgm:pt modelId="{812B4F69-7A49-4867-A5CC-1E2331B8A9D2}" type="pres">
      <dgm:prSet presAssocID="{43E6F2AC-BE14-46F5-9560-35877BDE9FBC}" presName="titleText1" presStyleLbl="fgAcc0" presStyleIdx="0" presStyleCnt="3" custScaleY="112124" custLinFactNeighborY="47145">
        <dgm:presLayoutVars>
          <dgm:chMax val="0"/>
          <dgm:chPref val="0"/>
        </dgm:presLayoutVars>
      </dgm:prSet>
      <dgm:spPr/>
    </dgm:pt>
    <dgm:pt modelId="{B0D0E25B-0CA9-45FB-940F-797CD69D0D30}" type="pres">
      <dgm:prSet presAssocID="{43E6F2AC-BE14-46F5-9560-35877BDE9FBC}" presName="rootConnector1" presStyleLbl="node1" presStyleIdx="0" presStyleCnt="2"/>
      <dgm:spPr/>
    </dgm:pt>
    <dgm:pt modelId="{3240F05B-6F4F-4FF9-AD3D-4F72531628C7}" type="pres">
      <dgm:prSet presAssocID="{43E6F2AC-BE14-46F5-9560-35877BDE9FBC}" presName="hierChild2" presStyleCnt="0"/>
      <dgm:spPr/>
    </dgm:pt>
    <dgm:pt modelId="{4FF5514F-BA4A-49B3-8284-2057401E4C77}" type="pres">
      <dgm:prSet presAssocID="{FA68C52D-A0C5-476A-94CE-271162B5DC33}" presName="Name37" presStyleLbl="parChTrans1D2" presStyleIdx="0" presStyleCnt="2"/>
      <dgm:spPr/>
    </dgm:pt>
    <dgm:pt modelId="{0C51C56F-AA86-4496-AA8A-D43BDACE16D8}" type="pres">
      <dgm:prSet presAssocID="{D9553604-1624-44F8-AE79-2C4F7D83D675}" presName="hierRoot2" presStyleCnt="0">
        <dgm:presLayoutVars>
          <dgm:hierBranch val="init"/>
        </dgm:presLayoutVars>
      </dgm:prSet>
      <dgm:spPr/>
    </dgm:pt>
    <dgm:pt modelId="{D978EEB4-5E36-4B29-8FBE-6ED56A44EAFC}" type="pres">
      <dgm:prSet presAssocID="{D9553604-1624-44F8-AE79-2C4F7D83D675}" presName="rootComposite" presStyleCnt="0"/>
      <dgm:spPr/>
    </dgm:pt>
    <dgm:pt modelId="{F611B7D8-24D4-4E48-B3D1-714981A52E21}" type="pres">
      <dgm:prSet presAssocID="{D9553604-1624-44F8-AE79-2C4F7D83D675}" presName="rootText" presStyleLbl="node1" presStyleIdx="0" presStyleCnt="2" custScaleX="109645" custLinFactNeighborY="-22208">
        <dgm:presLayoutVars>
          <dgm:chMax/>
          <dgm:chPref val="3"/>
        </dgm:presLayoutVars>
      </dgm:prSet>
      <dgm:spPr/>
    </dgm:pt>
    <dgm:pt modelId="{AF45D913-8F78-448F-B698-729D010E4906}" type="pres">
      <dgm:prSet presAssocID="{D9553604-1624-44F8-AE79-2C4F7D83D675}" presName="titleText2" presStyleLbl="fgAcc1" presStyleIdx="0" presStyleCnt="2" custScaleY="258752" custLinFactNeighborX="461" custLinFactNeighborY="50738">
        <dgm:presLayoutVars>
          <dgm:chMax val="0"/>
          <dgm:chPref val="0"/>
        </dgm:presLayoutVars>
      </dgm:prSet>
      <dgm:spPr/>
    </dgm:pt>
    <dgm:pt modelId="{8C47C28D-BC0F-48EA-86A5-FFFBB0D9525E}" type="pres">
      <dgm:prSet presAssocID="{D9553604-1624-44F8-AE79-2C4F7D83D675}" presName="rootConnector" presStyleLbl="node2" presStyleIdx="0" presStyleCnt="0"/>
      <dgm:spPr/>
    </dgm:pt>
    <dgm:pt modelId="{90844BF8-BA28-4441-A34A-2929149599F5}" type="pres">
      <dgm:prSet presAssocID="{D9553604-1624-44F8-AE79-2C4F7D83D675}" presName="hierChild4" presStyleCnt="0"/>
      <dgm:spPr/>
    </dgm:pt>
    <dgm:pt modelId="{D5651420-82E7-4313-BDBD-B10631CF7982}" type="pres">
      <dgm:prSet presAssocID="{D9553604-1624-44F8-AE79-2C4F7D83D675}" presName="hierChild5" presStyleCnt="0"/>
      <dgm:spPr/>
    </dgm:pt>
    <dgm:pt modelId="{CC9774BF-590B-423C-BAAB-939819F66EA5}" type="pres">
      <dgm:prSet presAssocID="{43E6F2AC-BE14-46F5-9560-35877BDE9FBC}" presName="hierChild3" presStyleCnt="0"/>
      <dgm:spPr/>
    </dgm:pt>
    <dgm:pt modelId="{44E67295-857F-403B-8B86-4496920C8362}" type="pres">
      <dgm:prSet presAssocID="{896BB800-6749-441C-99A5-F06680AA8D98}" presName="hierRoot1" presStyleCnt="0">
        <dgm:presLayoutVars>
          <dgm:hierBranch val="init"/>
        </dgm:presLayoutVars>
      </dgm:prSet>
      <dgm:spPr/>
    </dgm:pt>
    <dgm:pt modelId="{F4E8FEE2-D57D-4887-9EB8-0948A913411C}" type="pres">
      <dgm:prSet presAssocID="{896BB800-6749-441C-99A5-F06680AA8D98}" presName="rootComposite1" presStyleCnt="0"/>
      <dgm:spPr/>
    </dgm:pt>
    <dgm:pt modelId="{9EE69F71-4F72-4A17-8067-8205FC05607E}" type="pres">
      <dgm:prSet presAssocID="{896BB800-6749-441C-99A5-F06680AA8D98}" presName="rootText1" presStyleLbl="node0" presStyleIdx="1" presStyleCnt="3" custScaleX="108213">
        <dgm:presLayoutVars>
          <dgm:chMax/>
          <dgm:chPref val="3"/>
        </dgm:presLayoutVars>
      </dgm:prSet>
      <dgm:spPr/>
    </dgm:pt>
    <dgm:pt modelId="{69E22152-B36A-49FB-BB39-39FAB0435D38}" type="pres">
      <dgm:prSet presAssocID="{896BB800-6749-441C-99A5-F06680AA8D98}" presName="titleText1" presStyleLbl="fgAcc0" presStyleIdx="1" presStyleCnt="3" custScaleY="112124" custLinFactNeighborX="715" custLinFactNeighborY="46760">
        <dgm:presLayoutVars>
          <dgm:chMax val="0"/>
          <dgm:chPref val="0"/>
        </dgm:presLayoutVars>
      </dgm:prSet>
      <dgm:spPr/>
    </dgm:pt>
    <dgm:pt modelId="{8691A7D4-F30A-43C6-A733-79C3EC879AC0}" type="pres">
      <dgm:prSet presAssocID="{896BB800-6749-441C-99A5-F06680AA8D98}" presName="rootConnector1" presStyleLbl="node1" presStyleIdx="0" presStyleCnt="2"/>
      <dgm:spPr/>
    </dgm:pt>
    <dgm:pt modelId="{60298C01-24FC-4F68-B9BD-E5A65AFEF545}" type="pres">
      <dgm:prSet presAssocID="{896BB800-6749-441C-99A5-F06680AA8D98}" presName="hierChild2" presStyleCnt="0"/>
      <dgm:spPr/>
    </dgm:pt>
    <dgm:pt modelId="{63A041E4-B756-46A1-AEAB-9585E024F238}" type="pres">
      <dgm:prSet presAssocID="{4F17A285-3F0D-47A6-99FF-250D17938904}" presName="Name37" presStyleLbl="parChTrans1D2" presStyleIdx="1" presStyleCnt="2"/>
      <dgm:spPr/>
    </dgm:pt>
    <dgm:pt modelId="{784C2953-E808-43C9-A01B-6C0E8B7C808D}" type="pres">
      <dgm:prSet presAssocID="{887B1C53-91EF-4C19-AB0D-1721593A720A}" presName="hierRoot2" presStyleCnt="0">
        <dgm:presLayoutVars>
          <dgm:hierBranch val="init"/>
        </dgm:presLayoutVars>
      </dgm:prSet>
      <dgm:spPr/>
    </dgm:pt>
    <dgm:pt modelId="{AD63AC3B-B657-4468-81F4-59F9DAD7FE2E}" type="pres">
      <dgm:prSet presAssocID="{887B1C53-91EF-4C19-AB0D-1721593A720A}" presName="rootComposite" presStyleCnt="0"/>
      <dgm:spPr/>
    </dgm:pt>
    <dgm:pt modelId="{0765EABB-A3BD-40DC-B2A3-D62422D58C70}" type="pres">
      <dgm:prSet presAssocID="{887B1C53-91EF-4C19-AB0D-1721593A720A}" presName="rootText" presStyleLbl="node1" presStyleIdx="1" presStyleCnt="2" custScaleX="111225" custLinFactNeighborY="-22208">
        <dgm:presLayoutVars>
          <dgm:chMax/>
          <dgm:chPref val="3"/>
        </dgm:presLayoutVars>
      </dgm:prSet>
      <dgm:spPr/>
    </dgm:pt>
    <dgm:pt modelId="{856A5D7E-B9CD-4E79-87B6-8F5362AFDACD}" type="pres">
      <dgm:prSet presAssocID="{887B1C53-91EF-4C19-AB0D-1721593A720A}" presName="titleText2" presStyleLbl="fgAcc1" presStyleIdx="1" presStyleCnt="2" custScaleY="147532" custLinFactNeighborY="-6973">
        <dgm:presLayoutVars>
          <dgm:chMax val="0"/>
          <dgm:chPref val="0"/>
        </dgm:presLayoutVars>
      </dgm:prSet>
      <dgm:spPr/>
    </dgm:pt>
    <dgm:pt modelId="{F71DD0BA-FDC1-4205-A3F9-515C843045D1}" type="pres">
      <dgm:prSet presAssocID="{887B1C53-91EF-4C19-AB0D-1721593A720A}" presName="rootConnector" presStyleLbl="node2" presStyleIdx="0" presStyleCnt="0"/>
      <dgm:spPr/>
    </dgm:pt>
    <dgm:pt modelId="{9BCC906C-6A36-47A3-97B2-5BF64DC27500}" type="pres">
      <dgm:prSet presAssocID="{887B1C53-91EF-4C19-AB0D-1721593A720A}" presName="hierChild4" presStyleCnt="0"/>
      <dgm:spPr/>
    </dgm:pt>
    <dgm:pt modelId="{E6F19C9A-957B-4A4B-88DF-4FADB997E127}" type="pres">
      <dgm:prSet presAssocID="{887B1C53-91EF-4C19-AB0D-1721593A720A}" presName="hierChild5" presStyleCnt="0"/>
      <dgm:spPr/>
    </dgm:pt>
    <dgm:pt modelId="{1598702A-4549-4DAC-880D-68F04C049D71}" type="pres">
      <dgm:prSet presAssocID="{896BB800-6749-441C-99A5-F06680AA8D98}" presName="hierChild3" presStyleCnt="0"/>
      <dgm:spPr/>
    </dgm:pt>
    <dgm:pt modelId="{F38D67E5-299D-462F-96F3-40B60816F10C}" type="pres">
      <dgm:prSet presAssocID="{05E2D347-07F5-4272-81A5-C9033D62188D}" presName="hierRoot1" presStyleCnt="0">
        <dgm:presLayoutVars>
          <dgm:hierBranch val="init"/>
        </dgm:presLayoutVars>
      </dgm:prSet>
      <dgm:spPr/>
    </dgm:pt>
    <dgm:pt modelId="{C93C72C4-133B-4545-8EE4-AC7F361132BA}" type="pres">
      <dgm:prSet presAssocID="{05E2D347-07F5-4272-81A5-C9033D62188D}" presName="rootComposite1" presStyleCnt="0"/>
      <dgm:spPr/>
    </dgm:pt>
    <dgm:pt modelId="{C6342CAC-2B5D-4CC3-9738-4673B31CEF12}" type="pres">
      <dgm:prSet presAssocID="{05E2D347-07F5-4272-81A5-C9033D62188D}" presName="rootText1" presStyleLbl="node0" presStyleIdx="2" presStyleCnt="3">
        <dgm:presLayoutVars>
          <dgm:chMax/>
          <dgm:chPref val="3"/>
        </dgm:presLayoutVars>
      </dgm:prSet>
      <dgm:spPr/>
    </dgm:pt>
    <dgm:pt modelId="{5F660C21-3632-4621-8992-C5727E636166}" type="pres">
      <dgm:prSet presAssocID="{05E2D347-07F5-4272-81A5-C9033D62188D}" presName="titleText1" presStyleLbl="fgAcc0" presStyleIdx="2" presStyleCnt="3" custLinFactNeighborY="33666">
        <dgm:presLayoutVars>
          <dgm:chMax val="0"/>
          <dgm:chPref val="0"/>
        </dgm:presLayoutVars>
      </dgm:prSet>
      <dgm:spPr/>
    </dgm:pt>
    <dgm:pt modelId="{64551CE1-1488-403D-BCE2-9DDE45B9AF6C}" type="pres">
      <dgm:prSet presAssocID="{05E2D347-07F5-4272-81A5-C9033D62188D}" presName="rootConnector1" presStyleLbl="node1" presStyleIdx="1" presStyleCnt="2"/>
      <dgm:spPr/>
    </dgm:pt>
    <dgm:pt modelId="{1AE8A45F-9C1C-4FAE-9595-745F4289715D}" type="pres">
      <dgm:prSet presAssocID="{05E2D347-07F5-4272-81A5-C9033D62188D}" presName="hierChild2" presStyleCnt="0"/>
      <dgm:spPr/>
    </dgm:pt>
    <dgm:pt modelId="{E81C250C-9C08-48E4-A7E7-4A65126E5232}" type="pres">
      <dgm:prSet presAssocID="{05E2D347-07F5-4272-81A5-C9033D62188D}" presName="hierChild3" presStyleCnt="0"/>
      <dgm:spPr/>
    </dgm:pt>
  </dgm:ptLst>
  <dgm:cxnLst>
    <dgm:cxn modelId="{882D2608-47E5-481E-B112-3B0E69DAD4E5}" type="presOf" srcId="{DCE13423-20E1-4CE0-AC24-E0BEA6741B96}" destId="{856A5D7E-B9CD-4E79-87B6-8F5362AFDACD}" srcOrd="0" destOrd="0" presId="urn:microsoft.com/office/officeart/2008/layout/NameandTitleOrganizationalChart"/>
    <dgm:cxn modelId="{7E097A20-4487-4E92-B80F-015FC5644815}" srcId="{4305D97E-8DC3-4D49-865B-2D808FFA3414}" destId="{05E2D347-07F5-4272-81A5-C9033D62188D}" srcOrd="2" destOrd="0" parTransId="{B1C7C011-3851-463B-B7B7-1F6942A585E9}" sibTransId="{184F9876-E5A1-4D28-B126-F7CC6D26DB2F}"/>
    <dgm:cxn modelId="{A4D5D036-202B-4B14-9C7E-8020E1FC9E5C}" type="presOf" srcId="{43E6F2AC-BE14-46F5-9560-35877BDE9FBC}" destId="{B0D0E25B-0CA9-45FB-940F-797CD69D0D30}" srcOrd="1" destOrd="0" presId="urn:microsoft.com/office/officeart/2008/layout/NameandTitleOrganizationalChart"/>
    <dgm:cxn modelId="{3F3E524B-45EC-4275-B5E8-D6F3C1AFFF99}" type="presOf" srcId="{896BB800-6749-441C-99A5-F06680AA8D98}" destId="{8691A7D4-F30A-43C6-A733-79C3EC879AC0}" srcOrd="1" destOrd="0" presId="urn:microsoft.com/office/officeart/2008/layout/NameandTitleOrganizationalChart"/>
    <dgm:cxn modelId="{CAEDB14B-5EC4-4EFC-8FC1-1A9AFB6937BC}" type="presOf" srcId="{226E8369-B092-436D-BA0D-2AA5D58A4F7B}" destId="{812B4F69-7A49-4867-A5CC-1E2331B8A9D2}" srcOrd="0" destOrd="0" presId="urn:microsoft.com/office/officeart/2008/layout/NameandTitleOrganizationalChart"/>
    <dgm:cxn modelId="{60C70E4E-2F29-422D-8FED-A46C41909AD7}" type="presOf" srcId="{D9553604-1624-44F8-AE79-2C4F7D83D675}" destId="{8C47C28D-BC0F-48EA-86A5-FFFBB0D9525E}" srcOrd="1" destOrd="0" presId="urn:microsoft.com/office/officeart/2008/layout/NameandTitleOrganizationalChart"/>
    <dgm:cxn modelId="{2E04A056-81D0-4FFB-8925-3EAB8E9F584F}" srcId="{896BB800-6749-441C-99A5-F06680AA8D98}" destId="{887B1C53-91EF-4C19-AB0D-1721593A720A}" srcOrd="0" destOrd="0" parTransId="{4F17A285-3F0D-47A6-99FF-250D17938904}" sibTransId="{DCE13423-20E1-4CE0-AC24-E0BEA6741B96}"/>
    <dgm:cxn modelId="{E354E057-4383-402D-88EF-CA2C73FF67C4}" type="presOf" srcId="{05E2D347-07F5-4272-81A5-C9033D62188D}" destId="{C6342CAC-2B5D-4CC3-9738-4673B31CEF12}" srcOrd="0" destOrd="0" presId="urn:microsoft.com/office/officeart/2008/layout/NameandTitleOrganizationalChart"/>
    <dgm:cxn modelId="{B0D8EF87-A9E5-4364-823D-B5C4E60CD9AA}" type="presOf" srcId="{887B1C53-91EF-4C19-AB0D-1721593A720A}" destId="{0765EABB-A3BD-40DC-B2A3-D62422D58C70}" srcOrd="0" destOrd="0" presId="urn:microsoft.com/office/officeart/2008/layout/NameandTitleOrganizationalChart"/>
    <dgm:cxn modelId="{19C56C8D-67DD-42E9-84DC-A8B3C9112B39}" type="presOf" srcId="{FA68C52D-A0C5-476A-94CE-271162B5DC33}" destId="{4FF5514F-BA4A-49B3-8284-2057401E4C77}" srcOrd="0" destOrd="0" presId="urn:microsoft.com/office/officeart/2008/layout/NameandTitleOrganizationalChart"/>
    <dgm:cxn modelId="{0B662E97-2C3B-4EF1-815A-F739D0C83B3D}" type="presOf" srcId="{D9553604-1624-44F8-AE79-2C4F7D83D675}" destId="{F611B7D8-24D4-4E48-B3D1-714981A52E21}" srcOrd="0" destOrd="0" presId="urn:microsoft.com/office/officeart/2008/layout/NameandTitleOrganizationalChart"/>
    <dgm:cxn modelId="{E1B7209A-6987-4FF6-AF82-7841C35A2B05}" type="presOf" srcId="{4F17A285-3F0D-47A6-99FF-250D17938904}" destId="{63A041E4-B756-46A1-AEAB-9585E024F238}" srcOrd="0" destOrd="0" presId="urn:microsoft.com/office/officeart/2008/layout/NameandTitleOrganizationalChart"/>
    <dgm:cxn modelId="{3D5B94A3-9E0C-4CA6-9A68-C0D2351DE643}" type="presOf" srcId="{B370BF21-9788-4A6F-A05B-70046FD08260}" destId="{69E22152-B36A-49FB-BB39-39FAB0435D38}" srcOrd="0" destOrd="0" presId="urn:microsoft.com/office/officeart/2008/layout/NameandTitleOrganizationalChart"/>
    <dgm:cxn modelId="{21E063A8-C157-4730-BD9A-C287A4166D8A}" type="presOf" srcId="{4305D97E-8DC3-4D49-865B-2D808FFA3414}" destId="{52442D14-0082-4A60-8630-DFF0FE9F5FD0}" srcOrd="0" destOrd="0" presId="urn:microsoft.com/office/officeart/2008/layout/NameandTitleOrganizationalChart"/>
    <dgm:cxn modelId="{B992B8AC-2286-4C6E-A108-0F2CE46EF010}" type="presOf" srcId="{184F9876-E5A1-4D28-B126-F7CC6D26DB2F}" destId="{5F660C21-3632-4621-8992-C5727E636166}" srcOrd="0" destOrd="0" presId="urn:microsoft.com/office/officeart/2008/layout/NameandTitleOrganizationalChart"/>
    <dgm:cxn modelId="{F2301EB1-1F9A-4C11-8B4F-8A88D5E3E476}" type="presOf" srcId="{896BB800-6749-441C-99A5-F06680AA8D98}" destId="{9EE69F71-4F72-4A17-8067-8205FC05607E}" srcOrd="0" destOrd="0" presId="urn:microsoft.com/office/officeart/2008/layout/NameandTitleOrganizationalChart"/>
    <dgm:cxn modelId="{EFBEDAB3-F3F0-4AEA-966C-09530F287C5D}" srcId="{4305D97E-8DC3-4D49-865B-2D808FFA3414}" destId="{43E6F2AC-BE14-46F5-9560-35877BDE9FBC}" srcOrd="0" destOrd="0" parTransId="{76A830BD-2620-4CD3-8D2B-E6D40A4C8E5C}" sibTransId="{226E8369-B092-436D-BA0D-2AA5D58A4F7B}"/>
    <dgm:cxn modelId="{72509AB8-1D47-4BF4-BB19-6A16C7621CE7}" type="presOf" srcId="{887B1C53-91EF-4C19-AB0D-1721593A720A}" destId="{F71DD0BA-FDC1-4205-A3F9-515C843045D1}" srcOrd="1" destOrd="0" presId="urn:microsoft.com/office/officeart/2008/layout/NameandTitleOrganizationalChart"/>
    <dgm:cxn modelId="{F79E2CF1-6CAC-4979-8A45-1B61B7A63A4A}" srcId="{43E6F2AC-BE14-46F5-9560-35877BDE9FBC}" destId="{D9553604-1624-44F8-AE79-2C4F7D83D675}" srcOrd="0" destOrd="0" parTransId="{FA68C52D-A0C5-476A-94CE-271162B5DC33}" sibTransId="{909B1003-EB23-4981-989D-40EE04ED7E4C}"/>
    <dgm:cxn modelId="{7C7520F4-656D-4DAE-B2D6-008706ECFE94}" type="presOf" srcId="{909B1003-EB23-4981-989D-40EE04ED7E4C}" destId="{AF45D913-8F78-448F-B698-729D010E4906}" srcOrd="0" destOrd="0" presId="urn:microsoft.com/office/officeart/2008/layout/NameandTitleOrganizationalChart"/>
    <dgm:cxn modelId="{83EC15F5-8256-4454-B4F3-6D665436F9EB}" type="presOf" srcId="{05E2D347-07F5-4272-81A5-C9033D62188D}" destId="{64551CE1-1488-403D-BCE2-9DDE45B9AF6C}" srcOrd="1" destOrd="0" presId="urn:microsoft.com/office/officeart/2008/layout/NameandTitleOrganizationalChart"/>
    <dgm:cxn modelId="{A3C0D2F5-C95E-4238-AC1A-90076A6AE0B8}" type="presOf" srcId="{43E6F2AC-BE14-46F5-9560-35877BDE9FBC}" destId="{DD9BDF26-EDBF-4144-9BFC-2957324F84F4}" srcOrd="0" destOrd="0" presId="urn:microsoft.com/office/officeart/2008/layout/NameandTitleOrganizationalChart"/>
    <dgm:cxn modelId="{9F5D27F6-6B66-457C-91E9-AD78FB900889}" srcId="{4305D97E-8DC3-4D49-865B-2D808FFA3414}" destId="{896BB800-6749-441C-99A5-F06680AA8D98}" srcOrd="1" destOrd="0" parTransId="{C67B3B1F-2414-4414-9D3E-A3337C8FDE3D}" sibTransId="{B370BF21-9788-4A6F-A05B-70046FD08260}"/>
    <dgm:cxn modelId="{ED8BFB88-5568-4680-8924-43374A4E496D}" type="presParOf" srcId="{52442D14-0082-4A60-8630-DFF0FE9F5FD0}" destId="{6EF48E80-27A7-4742-9EBC-054E9ACB58E2}" srcOrd="0" destOrd="0" presId="urn:microsoft.com/office/officeart/2008/layout/NameandTitleOrganizationalChart"/>
    <dgm:cxn modelId="{E27E647D-76ED-4CE7-A0D2-14C80D5C380F}" type="presParOf" srcId="{6EF48E80-27A7-4742-9EBC-054E9ACB58E2}" destId="{792D6A48-0E2F-446E-B754-BE77185D94E7}" srcOrd="0" destOrd="0" presId="urn:microsoft.com/office/officeart/2008/layout/NameandTitleOrganizationalChart"/>
    <dgm:cxn modelId="{329ADCF1-5912-47A5-B572-B8C05E5ED039}" type="presParOf" srcId="{792D6A48-0E2F-446E-B754-BE77185D94E7}" destId="{DD9BDF26-EDBF-4144-9BFC-2957324F84F4}" srcOrd="0" destOrd="0" presId="urn:microsoft.com/office/officeart/2008/layout/NameandTitleOrganizationalChart"/>
    <dgm:cxn modelId="{FA9A590B-385C-4193-AD31-3BAD26BBAEB6}" type="presParOf" srcId="{792D6A48-0E2F-446E-B754-BE77185D94E7}" destId="{812B4F69-7A49-4867-A5CC-1E2331B8A9D2}" srcOrd="1" destOrd="0" presId="urn:microsoft.com/office/officeart/2008/layout/NameandTitleOrganizationalChart"/>
    <dgm:cxn modelId="{AE5793BB-D32B-47CA-BA3A-6754E7791A71}" type="presParOf" srcId="{792D6A48-0E2F-446E-B754-BE77185D94E7}" destId="{B0D0E25B-0CA9-45FB-940F-797CD69D0D30}" srcOrd="2" destOrd="0" presId="urn:microsoft.com/office/officeart/2008/layout/NameandTitleOrganizationalChart"/>
    <dgm:cxn modelId="{1922EFDC-E062-49C6-BC7A-DABBDB827249}" type="presParOf" srcId="{6EF48E80-27A7-4742-9EBC-054E9ACB58E2}" destId="{3240F05B-6F4F-4FF9-AD3D-4F72531628C7}" srcOrd="1" destOrd="0" presId="urn:microsoft.com/office/officeart/2008/layout/NameandTitleOrganizationalChart"/>
    <dgm:cxn modelId="{F76ABFC6-9558-4262-A9E2-049D230F7CA6}" type="presParOf" srcId="{3240F05B-6F4F-4FF9-AD3D-4F72531628C7}" destId="{4FF5514F-BA4A-49B3-8284-2057401E4C77}" srcOrd="0" destOrd="0" presId="urn:microsoft.com/office/officeart/2008/layout/NameandTitleOrganizationalChart"/>
    <dgm:cxn modelId="{C5B8CB6F-4321-458E-BE79-48C3CD9E3C4F}" type="presParOf" srcId="{3240F05B-6F4F-4FF9-AD3D-4F72531628C7}" destId="{0C51C56F-AA86-4496-AA8A-D43BDACE16D8}" srcOrd="1" destOrd="0" presId="urn:microsoft.com/office/officeart/2008/layout/NameandTitleOrganizationalChart"/>
    <dgm:cxn modelId="{688B8F8E-7A19-48C7-BE0C-7BF6CA64E980}" type="presParOf" srcId="{0C51C56F-AA86-4496-AA8A-D43BDACE16D8}" destId="{D978EEB4-5E36-4B29-8FBE-6ED56A44EAFC}" srcOrd="0" destOrd="0" presId="urn:microsoft.com/office/officeart/2008/layout/NameandTitleOrganizationalChart"/>
    <dgm:cxn modelId="{919F4B04-8374-4532-A49B-F93B238A34EC}" type="presParOf" srcId="{D978EEB4-5E36-4B29-8FBE-6ED56A44EAFC}" destId="{F611B7D8-24D4-4E48-B3D1-714981A52E21}" srcOrd="0" destOrd="0" presId="urn:microsoft.com/office/officeart/2008/layout/NameandTitleOrganizationalChart"/>
    <dgm:cxn modelId="{8CABD2EE-6D72-4B4E-9F3E-5D05BFCBA4E7}" type="presParOf" srcId="{D978EEB4-5E36-4B29-8FBE-6ED56A44EAFC}" destId="{AF45D913-8F78-448F-B698-729D010E4906}" srcOrd="1" destOrd="0" presId="urn:microsoft.com/office/officeart/2008/layout/NameandTitleOrganizationalChart"/>
    <dgm:cxn modelId="{9F84B7DC-BE47-4A9F-AA04-C593A94C24A3}" type="presParOf" srcId="{D978EEB4-5E36-4B29-8FBE-6ED56A44EAFC}" destId="{8C47C28D-BC0F-48EA-86A5-FFFBB0D9525E}" srcOrd="2" destOrd="0" presId="urn:microsoft.com/office/officeart/2008/layout/NameandTitleOrganizationalChart"/>
    <dgm:cxn modelId="{444F194F-2604-4753-8B80-FDEF62AAA264}" type="presParOf" srcId="{0C51C56F-AA86-4496-AA8A-D43BDACE16D8}" destId="{90844BF8-BA28-4441-A34A-2929149599F5}" srcOrd="1" destOrd="0" presId="urn:microsoft.com/office/officeart/2008/layout/NameandTitleOrganizationalChart"/>
    <dgm:cxn modelId="{5EFE7FD0-D3BC-46B4-B6BB-8BDC3E860C64}" type="presParOf" srcId="{0C51C56F-AA86-4496-AA8A-D43BDACE16D8}" destId="{D5651420-82E7-4313-BDBD-B10631CF7982}" srcOrd="2" destOrd="0" presId="urn:microsoft.com/office/officeart/2008/layout/NameandTitleOrganizationalChart"/>
    <dgm:cxn modelId="{E900DD35-C33A-4D44-8D76-42B67E5066A8}" type="presParOf" srcId="{6EF48E80-27A7-4742-9EBC-054E9ACB58E2}" destId="{CC9774BF-590B-423C-BAAB-939819F66EA5}" srcOrd="2" destOrd="0" presId="urn:microsoft.com/office/officeart/2008/layout/NameandTitleOrganizationalChart"/>
    <dgm:cxn modelId="{BF232888-E255-4F00-A1D8-4359F3BE61B4}" type="presParOf" srcId="{52442D14-0082-4A60-8630-DFF0FE9F5FD0}" destId="{44E67295-857F-403B-8B86-4496920C8362}" srcOrd="1" destOrd="0" presId="urn:microsoft.com/office/officeart/2008/layout/NameandTitleOrganizationalChart"/>
    <dgm:cxn modelId="{5C2E2585-06FB-4633-A0F4-1084C0AA1EF4}" type="presParOf" srcId="{44E67295-857F-403B-8B86-4496920C8362}" destId="{F4E8FEE2-D57D-4887-9EB8-0948A913411C}" srcOrd="0" destOrd="0" presId="urn:microsoft.com/office/officeart/2008/layout/NameandTitleOrganizationalChart"/>
    <dgm:cxn modelId="{629F72EF-2589-4311-8950-D6BC9A31B6CA}" type="presParOf" srcId="{F4E8FEE2-D57D-4887-9EB8-0948A913411C}" destId="{9EE69F71-4F72-4A17-8067-8205FC05607E}" srcOrd="0" destOrd="0" presId="urn:microsoft.com/office/officeart/2008/layout/NameandTitleOrganizationalChart"/>
    <dgm:cxn modelId="{47FC39EC-353B-4B81-9735-D64A7ABCBF12}" type="presParOf" srcId="{F4E8FEE2-D57D-4887-9EB8-0948A913411C}" destId="{69E22152-B36A-49FB-BB39-39FAB0435D38}" srcOrd="1" destOrd="0" presId="urn:microsoft.com/office/officeart/2008/layout/NameandTitleOrganizationalChart"/>
    <dgm:cxn modelId="{66C54B25-1A66-433E-ACBC-86803E5E77BA}" type="presParOf" srcId="{F4E8FEE2-D57D-4887-9EB8-0948A913411C}" destId="{8691A7D4-F30A-43C6-A733-79C3EC879AC0}" srcOrd="2" destOrd="0" presId="urn:microsoft.com/office/officeart/2008/layout/NameandTitleOrganizationalChart"/>
    <dgm:cxn modelId="{A7FD69CA-A2E3-482E-AA7F-23461DA14963}" type="presParOf" srcId="{44E67295-857F-403B-8B86-4496920C8362}" destId="{60298C01-24FC-4F68-B9BD-E5A65AFEF545}" srcOrd="1" destOrd="0" presId="urn:microsoft.com/office/officeart/2008/layout/NameandTitleOrganizationalChart"/>
    <dgm:cxn modelId="{CAF9B038-B6C9-4070-87BD-0F17D6C90F6E}" type="presParOf" srcId="{60298C01-24FC-4F68-B9BD-E5A65AFEF545}" destId="{63A041E4-B756-46A1-AEAB-9585E024F238}" srcOrd="0" destOrd="0" presId="urn:microsoft.com/office/officeart/2008/layout/NameandTitleOrganizationalChart"/>
    <dgm:cxn modelId="{1945CE2A-1E3B-4992-851F-137F6914EF55}" type="presParOf" srcId="{60298C01-24FC-4F68-B9BD-E5A65AFEF545}" destId="{784C2953-E808-43C9-A01B-6C0E8B7C808D}" srcOrd="1" destOrd="0" presId="urn:microsoft.com/office/officeart/2008/layout/NameandTitleOrganizationalChart"/>
    <dgm:cxn modelId="{49BD7417-8890-4A36-AE2B-35B357A340B0}" type="presParOf" srcId="{784C2953-E808-43C9-A01B-6C0E8B7C808D}" destId="{AD63AC3B-B657-4468-81F4-59F9DAD7FE2E}" srcOrd="0" destOrd="0" presId="urn:microsoft.com/office/officeart/2008/layout/NameandTitleOrganizationalChart"/>
    <dgm:cxn modelId="{95A259A3-F99A-4F9A-A557-CBC20DE21CD7}" type="presParOf" srcId="{AD63AC3B-B657-4468-81F4-59F9DAD7FE2E}" destId="{0765EABB-A3BD-40DC-B2A3-D62422D58C70}" srcOrd="0" destOrd="0" presId="urn:microsoft.com/office/officeart/2008/layout/NameandTitleOrganizationalChart"/>
    <dgm:cxn modelId="{35FDAF04-A83B-448B-A125-B5745EBA8C44}" type="presParOf" srcId="{AD63AC3B-B657-4468-81F4-59F9DAD7FE2E}" destId="{856A5D7E-B9CD-4E79-87B6-8F5362AFDACD}" srcOrd="1" destOrd="0" presId="urn:microsoft.com/office/officeart/2008/layout/NameandTitleOrganizationalChart"/>
    <dgm:cxn modelId="{8A47D526-F101-4ADB-973E-219D8BF5BF35}" type="presParOf" srcId="{AD63AC3B-B657-4468-81F4-59F9DAD7FE2E}" destId="{F71DD0BA-FDC1-4205-A3F9-515C843045D1}" srcOrd="2" destOrd="0" presId="urn:microsoft.com/office/officeart/2008/layout/NameandTitleOrganizationalChart"/>
    <dgm:cxn modelId="{3C5F70ED-0F7C-4419-A920-4A00F81ACB79}" type="presParOf" srcId="{784C2953-E808-43C9-A01B-6C0E8B7C808D}" destId="{9BCC906C-6A36-47A3-97B2-5BF64DC27500}" srcOrd="1" destOrd="0" presId="urn:microsoft.com/office/officeart/2008/layout/NameandTitleOrganizationalChart"/>
    <dgm:cxn modelId="{25A4880D-8F15-4794-94AE-94994C1A7CCA}" type="presParOf" srcId="{784C2953-E808-43C9-A01B-6C0E8B7C808D}" destId="{E6F19C9A-957B-4A4B-88DF-4FADB997E127}" srcOrd="2" destOrd="0" presId="urn:microsoft.com/office/officeart/2008/layout/NameandTitleOrganizationalChart"/>
    <dgm:cxn modelId="{FC07FF97-24DD-4AC2-99C6-A4503B9D99E4}" type="presParOf" srcId="{44E67295-857F-403B-8B86-4496920C8362}" destId="{1598702A-4549-4DAC-880D-68F04C049D71}" srcOrd="2" destOrd="0" presId="urn:microsoft.com/office/officeart/2008/layout/NameandTitleOrganizationalChart"/>
    <dgm:cxn modelId="{AD834AB9-90E7-4DA3-8900-653EEE6534C3}" type="presParOf" srcId="{52442D14-0082-4A60-8630-DFF0FE9F5FD0}" destId="{F38D67E5-299D-462F-96F3-40B60816F10C}" srcOrd="2" destOrd="0" presId="urn:microsoft.com/office/officeart/2008/layout/NameandTitleOrganizationalChart"/>
    <dgm:cxn modelId="{715B846E-0FA2-4AAC-BAFD-554F7E4EDECD}" type="presParOf" srcId="{F38D67E5-299D-462F-96F3-40B60816F10C}" destId="{C93C72C4-133B-4545-8EE4-AC7F361132BA}" srcOrd="0" destOrd="0" presId="urn:microsoft.com/office/officeart/2008/layout/NameandTitleOrganizationalChart"/>
    <dgm:cxn modelId="{D04A9CA4-1EFB-4DD3-9084-41AF55DCC688}" type="presParOf" srcId="{C93C72C4-133B-4545-8EE4-AC7F361132BA}" destId="{C6342CAC-2B5D-4CC3-9738-4673B31CEF12}" srcOrd="0" destOrd="0" presId="urn:microsoft.com/office/officeart/2008/layout/NameandTitleOrganizationalChart"/>
    <dgm:cxn modelId="{0A396040-34A7-4D11-BB55-2543C2281D6A}" type="presParOf" srcId="{C93C72C4-133B-4545-8EE4-AC7F361132BA}" destId="{5F660C21-3632-4621-8992-C5727E636166}" srcOrd="1" destOrd="0" presId="urn:microsoft.com/office/officeart/2008/layout/NameandTitleOrganizationalChart"/>
    <dgm:cxn modelId="{4397BD10-8C81-4717-89BA-95FC7489A51B}" type="presParOf" srcId="{C93C72C4-133B-4545-8EE4-AC7F361132BA}" destId="{64551CE1-1488-403D-BCE2-9DDE45B9AF6C}" srcOrd="2" destOrd="0" presId="urn:microsoft.com/office/officeart/2008/layout/NameandTitleOrganizationalChart"/>
    <dgm:cxn modelId="{B3D1C351-8D97-4B1A-A889-379A5B0A1EC9}" type="presParOf" srcId="{F38D67E5-299D-462F-96F3-40B60816F10C}" destId="{1AE8A45F-9C1C-4FAE-9595-745F4289715D}" srcOrd="1" destOrd="0" presId="urn:microsoft.com/office/officeart/2008/layout/NameandTitleOrganizationalChart"/>
    <dgm:cxn modelId="{DB25FBD1-8F22-42A9-9E50-8DBBEE19B220}" type="presParOf" srcId="{F38D67E5-299D-462F-96F3-40B60816F10C}" destId="{E81C250C-9C08-48E4-A7E7-4A65126E5232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041E4-B756-46A1-AEAB-9585E024F238}">
      <dsp:nvSpPr>
        <dsp:cNvPr id="0" name=""/>
        <dsp:cNvSpPr/>
      </dsp:nvSpPr>
      <dsp:spPr>
        <a:xfrm>
          <a:off x="4357641" y="2025012"/>
          <a:ext cx="91440" cy="4331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4283"/>
              </a:lnTo>
              <a:lnTo>
                <a:pt x="62478" y="164283"/>
              </a:lnTo>
              <a:lnTo>
                <a:pt x="62478" y="43315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5514F-BA4A-49B3-8284-2057401E4C77}">
      <dsp:nvSpPr>
        <dsp:cNvPr id="0" name=""/>
        <dsp:cNvSpPr/>
      </dsp:nvSpPr>
      <dsp:spPr>
        <a:xfrm>
          <a:off x="1258355" y="2025012"/>
          <a:ext cx="91440" cy="4331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4283"/>
              </a:lnTo>
              <a:lnTo>
                <a:pt x="51011" y="164283"/>
              </a:lnTo>
              <a:lnTo>
                <a:pt x="51011" y="43315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BDF26-EDBF-4144-9BFC-2957324F84F4}">
      <dsp:nvSpPr>
        <dsp:cNvPr id="0" name=""/>
        <dsp:cNvSpPr/>
      </dsp:nvSpPr>
      <dsp:spPr>
        <a:xfrm>
          <a:off x="94554" y="872720"/>
          <a:ext cx="2419042" cy="1152292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2601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 Demi" pitchFamily="34" charset="0"/>
            </a:rPr>
            <a:t>Nuclear Act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 Demi" pitchFamily="34" charset="0"/>
            </a:rPr>
            <a:t>No.10 / 1997</a:t>
          </a:r>
          <a:endParaRPr lang="id-ID" sz="2000" kern="1200" dirty="0">
            <a:latin typeface="Berlin Sans FB Demi" pitchFamily="34" charset="0"/>
          </a:endParaRPr>
        </a:p>
      </dsp:txBody>
      <dsp:txXfrm>
        <a:off x="94554" y="872720"/>
        <a:ext cx="2419042" cy="1152292"/>
      </dsp:txXfrm>
    </dsp:sp>
    <dsp:sp modelId="{812B4F69-7A49-4867-A5CC-1E2331B8A9D2}">
      <dsp:nvSpPr>
        <dsp:cNvPr id="0" name=""/>
        <dsp:cNvSpPr/>
      </dsp:nvSpPr>
      <dsp:spPr>
        <a:xfrm>
          <a:off x="636409" y="1926746"/>
          <a:ext cx="2002997" cy="4306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Berlin Sans FB Demi" pitchFamily="34" charset="0"/>
            </a:rPr>
            <a:t>Nuclear Power</a:t>
          </a:r>
          <a:endParaRPr lang="id-ID" sz="1800" b="0" kern="1200" dirty="0">
            <a:latin typeface="Berlin Sans FB Demi" pitchFamily="34" charset="0"/>
          </a:endParaRPr>
        </a:p>
      </dsp:txBody>
      <dsp:txXfrm>
        <a:off x="636409" y="1926746"/>
        <a:ext cx="2002997" cy="430665"/>
      </dsp:txXfrm>
    </dsp:sp>
    <dsp:sp modelId="{F611B7D8-24D4-4E48-B3D1-714981A52E21}">
      <dsp:nvSpPr>
        <dsp:cNvPr id="0" name=""/>
        <dsp:cNvSpPr/>
      </dsp:nvSpPr>
      <dsp:spPr>
        <a:xfrm>
          <a:off x="89262" y="2458164"/>
          <a:ext cx="2440207" cy="1152292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2601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 Demi" pitchFamily="34" charset="0"/>
            </a:rPr>
            <a:t>BAPETEN Regulations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>
              <a:latin typeface="Berlin Sans FB Demi" pitchFamily="34" charset="0"/>
            </a:rPr>
            <a:t>No. 1</a:t>
          </a:r>
          <a:r>
            <a:rPr lang="en-US" sz="2000" kern="1200" dirty="0">
              <a:latin typeface="Berlin Sans FB Demi" pitchFamily="34" charset="0"/>
            </a:rPr>
            <a:t> </a:t>
          </a:r>
          <a:r>
            <a:rPr lang="id-ID" sz="2000" kern="1200" dirty="0">
              <a:latin typeface="Berlin Sans FB Demi" pitchFamily="34" charset="0"/>
            </a:rPr>
            <a:t>/</a:t>
          </a:r>
          <a:r>
            <a:rPr lang="en-US" sz="2000" kern="1200" dirty="0">
              <a:latin typeface="Berlin Sans FB Demi" pitchFamily="34" charset="0"/>
            </a:rPr>
            <a:t> </a:t>
          </a:r>
          <a:r>
            <a:rPr lang="id-ID" sz="2000" kern="1200" dirty="0">
              <a:latin typeface="Berlin Sans FB Demi" pitchFamily="34" charset="0"/>
            </a:rPr>
            <a:t>2009</a:t>
          </a:r>
        </a:p>
      </dsp:txBody>
      <dsp:txXfrm>
        <a:off x="89262" y="2458164"/>
        <a:ext cx="2440207" cy="1152292"/>
      </dsp:txXfrm>
    </dsp:sp>
    <dsp:sp modelId="{AF45D913-8F78-448F-B698-729D010E4906}">
      <dsp:nvSpPr>
        <dsp:cNvPr id="0" name=""/>
        <dsp:cNvSpPr/>
      </dsp:nvSpPr>
      <dsp:spPr>
        <a:xfrm>
          <a:off x="650934" y="3500295"/>
          <a:ext cx="2002997" cy="9938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erlin Sans FB Demi" pitchFamily="34" charset="0"/>
            </a:rPr>
            <a:t>Physical Protection System of Nuclear Material and Nuclear Facilities</a:t>
          </a:r>
          <a:endParaRPr lang="id-ID" sz="1600" b="0" kern="1200" dirty="0">
            <a:latin typeface="Berlin Sans FB Demi" pitchFamily="34" charset="0"/>
          </a:endParaRPr>
        </a:p>
      </dsp:txBody>
      <dsp:txXfrm>
        <a:off x="650934" y="3500295"/>
        <a:ext cx="2002997" cy="993859"/>
      </dsp:txXfrm>
    </dsp:sp>
    <dsp:sp modelId="{9EE69F71-4F72-4A17-8067-8205FC05607E}">
      <dsp:nvSpPr>
        <dsp:cNvPr id="0" name=""/>
        <dsp:cNvSpPr/>
      </dsp:nvSpPr>
      <dsp:spPr>
        <a:xfrm>
          <a:off x="3199192" y="872720"/>
          <a:ext cx="2408337" cy="1152292"/>
        </a:xfrm>
        <a:prstGeom prst="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2601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 Demi" pitchFamily="34" charset="0"/>
            </a:rPr>
            <a:t>Government Regulations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>
              <a:latin typeface="Berlin Sans FB Demi" pitchFamily="34" charset="0"/>
            </a:rPr>
            <a:t>No. 54</a:t>
          </a:r>
          <a:r>
            <a:rPr lang="en-US" sz="2000" kern="1200" dirty="0">
              <a:latin typeface="Berlin Sans FB Demi" pitchFamily="34" charset="0"/>
            </a:rPr>
            <a:t> / </a:t>
          </a:r>
          <a:r>
            <a:rPr lang="id-ID" sz="2000" kern="1200" dirty="0">
              <a:latin typeface="Berlin Sans FB Demi" pitchFamily="34" charset="0"/>
            </a:rPr>
            <a:t>2012</a:t>
          </a:r>
        </a:p>
      </dsp:txBody>
      <dsp:txXfrm>
        <a:off x="3199192" y="872720"/>
        <a:ext cx="2408337" cy="1152292"/>
      </dsp:txXfrm>
    </dsp:sp>
    <dsp:sp modelId="{69E22152-B36A-49FB-BB39-39FAB0435D38}">
      <dsp:nvSpPr>
        <dsp:cNvPr id="0" name=""/>
        <dsp:cNvSpPr/>
      </dsp:nvSpPr>
      <dsp:spPr>
        <a:xfrm>
          <a:off x="3750017" y="1925267"/>
          <a:ext cx="2002997" cy="4306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erlin Sans FB Demi" pitchFamily="34" charset="0"/>
            </a:rPr>
            <a:t>Safety and security of Nuclear Facilities</a:t>
          </a:r>
          <a:endParaRPr lang="id-ID" sz="1600" b="0" kern="1200" dirty="0">
            <a:latin typeface="Berlin Sans FB Demi" pitchFamily="34" charset="0"/>
          </a:endParaRPr>
        </a:p>
      </dsp:txBody>
      <dsp:txXfrm>
        <a:off x="3750017" y="1925267"/>
        <a:ext cx="2002997" cy="430665"/>
      </dsp:txXfrm>
    </dsp:sp>
    <dsp:sp modelId="{0765EABB-A3BD-40DC-B2A3-D62422D58C70}">
      <dsp:nvSpPr>
        <dsp:cNvPr id="0" name=""/>
        <dsp:cNvSpPr/>
      </dsp:nvSpPr>
      <dsp:spPr>
        <a:xfrm>
          <a:off x="3182434" y="2458164"/>
          <a:ext cx="2475370" cy="1152292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2601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 Demi" pitchFamily="34" charset="0"/>
            </a:rPr>
            <a:t>BAPETEN Regulations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>
              <a:latin typeface="Berlin Sans FB Demi" pitchFamily="34" charset="0"/>
            </a:rPr>
            <a:t>No. 6</a:t>
          </a:r>
          <a:r>
            <a:rPr lang="en-US" sz="2000" kern="1200" dirty="0">
              <a:latin typeface="Berlin Sans FB Demi" pitchFamily="34" charset="0"/>
            </a:rPr>
            <a:t> </a:t>
          </a:r>
          <a:r>
            <a:rPr lang="id-ID" sz="2000" kern="1200" dirty="0">
              <a:latin typeface="Berlin Sans FB Demi" pitchFamily="34" charset="0"/>
            </a:rPr>
            <a:t>/</a:t>
          </a:r>
          <a:r>
            <a:rPr lang="en-US" sz="2000" kern="1200" dirty="0">
              <a:latin typeface="Berlin Sans FB Demi" pitchFamily="34" charset="0"/>
            </a:rPr>
            <a:t> </a:t>
          </a:r>
          <a:r>
            <a:rPr lang="id-ID" sz="2000" kern="1200" dirty="0">
              <a:latin typeface="Berlin Sans FB Demi" pitchFamily="34" charset="0"/>
            </a:rPr>
            <a:t>2015</a:t>
          </a:r>
        </a:p>
      </dsp:txBody>
      <dsp:txXfrm>
        <a:off x="3182434" y="2458164"/>
        <a:ext cx="2475370" cy="1152292"/>
      </dsp:txXfrm>
    </dsp:sp>
    <dsp:sp modelId="{856A5D7E-B9CD-4E79-87B6-8F5362AFDACD}">
      <dsp:nvSpPr>
        <dsp:cNvPr id="0" name=""/>
        <dsp:cNvSpPr/>
      </dsp:nvSpPr>
      <dsp:spPr>
        <a:xfrm>
          <a:off x="3752454" y="3492225"/>
          <a:ext cx="2002997" cy="5666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erlin Sans FB Demi" pitchFamily="34" charset="0"/>
            </a:rPr>
            <a:t>Security of Radioactive Source</a:t>
          </a:r>
          <a:endParaRPr lang="id-ID" sz="1600" b="0" kern="1200" dirty="0">
            <a:latin typeface="Berlin Sans FB Demi" pitchFamily="34" charset="0"/>
          </a:endParaRPr>
        </a:p>
      </dsp:txBody>
      <dsp:txXfrm>
        <a:off x="3752454" y="3492225"/>
        <a:ext cx="2002997" cy="566666"/>
      </dsp:txXfrm>
    </dsp:sp>
    <dsp:sp modelId="{C6342CAC-2B5D-4CC3-9738-4673B31CEF12}">
      <dsp:nvSpPr>
        <dsp:cNvPr id="0" name=""/>
        <dsp:cNvSpPr/>
      </dsp:nvSpPr>
      <dsp:spPr>
        <a:xfrm>
          <a:off x="6276429" y="872720"/>
          <a:ext cx="2225552" cy="1152292"/>
        </a:xfrm>
        <a:prstGeom prst="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2601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 Demi" pitchFamily="34" charset="0"/>
            </a:rPr>
            <a:t>Government Regulations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erlin Sans FB Demi" pitchFamily="34" charset="0"/>
            </a:rPr>
            <a:t>No 02 / 2014</a:t>
          </a:r>
          <a:endParaRPr lang="id-ID" sz="2000" kern="1200" dirty="0">
            <a:latin typeface="Berlin Sans FB Demi" pitchFamily="34" charset="0"/>
          </a:endParaRPr>
        </a:p>
      </dsp:txBody>
      <dsp:txXfrm>
        <a:off x="6276429" y="872720"/>
        <a:ext cx="2225552" cy="1152292"/>
      </dsp:txXfrm>
    </dsp:sp>
    <dsp:sp modelId="{5F660C21-3632-4621-8992-C5727E636166}">
      <dsp:nvSpPr>
        <dsp:cNvPr id="0" name=""/>
        <dsp:cNvSpPr/>
      </dsp:nvSpPr>
      <dsp:spPr>
        <a:xfrm>
          <a:off x="6721539" y="1898257"/>
          <a:ext cx="2002997" cy="3840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erlin Sans FB Demi" pitchFamily="34" charset="0"/>
            </a:rPr>
            <a:t>Nuclear Reactor License</a:t>
          </a:r>
        </a:p>
      </dsp:txBody>
      <dsp:txXfrm>
        <a:off x="6721539" y="1898257"/>
        <a:ext cx="2002997" cy="384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12962-9E89-4A8A-8EC6-71230EBEDFBA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61327-647B-48C0-8A85-30B1A631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3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5E6B9319-FDEF-1C62-CF5E-B90C6BFFCC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0F19C33A-29C9-1DE8-1D76-7801EE9DC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D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30086E2-7600-1292-F19A-45C08FCCF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A8F35E3-E4B4-4028-8CD3-47EC90DC0554}" type="slidenum">
              <a:rPr lang="en-ID" altLang="en-US"/>
              <a:pPr/>
              <a:t>5</a:t>
            </a:fld>
            <a:endParaRPr lang="en-ID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d-ID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B9162E-CEBE-4799-BF97-E218D1241C4B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22A3-02CD-60AE-790A-64C58F867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B3F6B-0592-0872-2187-DE01914C1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F3E2E-92D8-AC9A-993C-461158926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89E-C0FE-C372-62FA-3B81CD58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87E89-C398-25F3-651F-DF12D322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7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D079-8503-823A-3E35-90F833971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68E3A-E024-04FD-2A66-0FD6D3B30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B03C7-C6D6-55EF-CFFE-16D2CD302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1D3E9-F430-5FF3-3934-9A96E9F0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5158-FDD6-9360-FEE9-1ABF69A5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7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8FB91-E4B2-63F2-209D-ADCFD7252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8D093-4E47-F31F-B17B-5B24D7A21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D5EDE-2E97-BFBA-0FB7-337E20F6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AA8A2-748C-3D48-FA17-3CEC7324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B2E8F-BCC6-9351-4B78-CC86F876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49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>
            <a:spLocks noGrp="1"/>
          </p:cNvSpPr>
          <p:nvPr>
            <p:ph type="body" idx="1"/>
          </p:nvPr>
        </p:nvSpPr>
        <p:spPr>
          <a:xfrm>
            <a:off x="838200" y="1222744"/>
            <a:ext cx="10515600" cy="495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10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16"/>
              <a:buFont typeface="Calibri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838201" y="80443"/>
            <a:ext cx="7585524" cy="76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ftr" idx="11"/>
          </p:nvPr>
        </p:nvSpPr>
        <p:spPr>
          <a:xfrm>
            <a:off x="5968409" y="6406717"/>
            <a:ext cx="2962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sldNum" idx="12"/>
          </p:nvPr>
        </p:nvSpPr>
        <p:spPr>
          <a:xfrm>
            <a:off x="10579918" y="6406717"/>
            <a:ext cx="7738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360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03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80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3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29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3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28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27161-AE7D-C30D-0331-1E6F9578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D2AE7-6D67-EAD2-8746-3F9E88FF8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6572B-5796-D741-F9B3-2E7F3CFC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7EC00-BE87-2919-9B56-6643F496E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1408-33B6-0891-9844-12FBB17F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99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2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42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73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6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2429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97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02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29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33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9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71C5-B8CC-2A02-1FD4-55B60968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026DE-8459-11C6-2B33-85B7CA1B9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70400-B569-6BC7-68DF-56FB5FA3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387D6-20C6-1C16-3938-F0A3531DD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874A5-06DF-5576-242D-669E4B8E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00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85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07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982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07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799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85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49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47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0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3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DB6E5-A732-7A8C-BCF1-4B96A015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52DC-B6A1-0DE4-4510-C34724474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E5314-CC68-CAAD-4407-170F7C663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BDD5-7BC3-C11F-46AD-1519BAF3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E225D-B52E-5917-FCC0-F7BC9455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6A460-57A8-60F5-2C07-D70985A20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20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320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559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30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889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916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718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8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3570-6646-B0CF-66F5-D2B111A8C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D6E4A-03C2-F8BC-68D4-0A7BCF6E8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057B5-4563-62A7-CB7C-14F3EE240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EFF868-3418-2644-51E6-A6EC4764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E5E0F-4E7B-6C22-5FFA-2A6E108EF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5DB80-C15C-CB35-8293-583FFC25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BD237C-ECDA-0D26-DC75-51552199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C7964D-D5A7-2FA1-FA1B-A491AD75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2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AEA0-C505-5DAE-9259-3C34B21FA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CC2FA-191E-6252-0769-88AEE7BD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D863A-738B-6A4E-07B6-709CD6B9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F21DC-4CD8-388F-D1A9-014F37C4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41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34003-FBBE-CBDE-F308-94A2F6E9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372C8-D34E-193E-05F7-E3FCDA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B668F-04F9-A1F0-824E-B0D3EF37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8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B6AF-4210-AC41-CCBF-472FDAA7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33903-3A1E-1F5B-B69E-E881D876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C0709-435A-6F63-8998-04CCCA5F2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54A57-B28F-B9D8-A7CC-004793E7D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C304D-A5A3-EFA7-C877-9E7AC398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5E7FE-DAF7-6C60-353E-EB1BFC55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0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B8D2-E693-CCD3-CEA9-28EC9D52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FAE7B2-04E7-8EA3-B1E9-36EDA236D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8C27D-EFCE-5A9D-567F-169452AC2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B46F2-E0EF-A50B-766F-774166C6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DD480-BAB5-4810-7073-D7DEC7064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032EE-3D9A-1044-19B9-9EC52338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8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64CCD-54A4-F916-5AB3-04CDF873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500BB-CC4D-1570-FA77-BD2DA3B4E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BB9EA-1810-626E-1C30-D07B79C6A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73584-635A-51F1-2043-C2060E431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B9DCB-C1C1-254B-8F48-A9D524868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3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14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ED8DB89-8851-4DA8-8A7E-6A3187883DB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FD66EDF-B138-444B-9A65-892F7631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1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060A513-28EF-CAF9-831A-98C6A3E2C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3375" cy="525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663459-A103-3D01-121C-E4D8C457F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6551"/>
            <a:ext cx="12183374" cy="190642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  <a:highlight>
                  <a:srgbClr val="000000"/>
                </a:highlight>
              </a:rPr>
              <a:t>RSG G. A. </a:t>
            </a:r>
            <a:r>
              <a:rPr lang="en-US" sz="4000" dirty="0" err="1">
                <a:solidFill>
                  <a:srgbClr val="FFFF00"/>
                </a:solidFill>
                <a:highlight>
                  <a:srgbClr val="000000"/>
                </a:highlight>
              </a:rPr>
              <a:t>Siwabessy</a:t>
            </a:r>
            <a:r>
              <a:rPr lang="en-US" sz="4000" dirty="0">
                <a:solidFill>
                  <a:srgbClr val="FFFF00"/>
                </a:solidFill>
                <a:highlight>
                  <a:srgbClr val="000000"/>
                </a:highlight>
              </a:rPr>
              <a:t> Security System Overview: Response</a:t>
            </a:r>
            <a:br>
              <a:rPr lang="en-US" sz="4400" dirty="0">
                <a:solidFill>
                  <a:srgbClr val="FFFF00"/>
                </a:solidFill>
              </a:rPr>
            </a:br>
            <a:r>
              <a:rPr lang="en-US" sz="2400" dirty="0">
                <a:highlight>
                  <a:srgbClr val="FFFF00"/>
                </a:highlight>
              </a:rPr>
              <a:t>A special training on Sabotage Mitigation</a:t>
            </a:r>
            <a:br>
              <a:rPr lang="en-US" sz="2400" dirty="0">
                <a:highlight>
                  <a:srgbClr val="FFFF00"/>
                </a:highlight>
              </a:rPr>
            </a:br>
            <a:br>
              <a:rPr lang="en-US" sz="2400" dirty="0">
                <a:highlight>
                  <a:srgbClr val="FFFF00"/>
                </a:highlight>
              </a:rPr>
            </a:br>
            <a:r>
              <a:rPr lang="en-US" sz="1800" dirty="0">
                <a:solidFill>
                  <a:schemeClr val="accent6"/>
                </a:solidFill>
                <a:highlight>
                  <a:srgbClr val="0000FF"/>
                </a:highlight>
              </a:rPr>
              <a:t>Dany Mulyana, PhD</a:t>
            </a:r>
            <a:endParaRPr lang="en-US" sz="4400" dirty="0">
              <a:solidFill>
                <a:schemeClr val="accent6"/>
              </a:solidFill>
              <a:highlight>
                <a:srgbClr val="0000FF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96D23-D8FB-ECC6-3BA2-405A5AF05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6" y="5668506"/>
            <a:ext cx="12174748" cy="1189491"/>
          </a:xfrm>
        </p:spPr>
        <p:txBody>
          <a:bodyPr>
            <a:normAutofit/>
          </a:bodyPr>
          <a:lstStyle/>
          <a:p>
            <a:pPr algn="l"/>
            <a:r>
              <a:rPr lang="en-US" sz="1600" dirty="0"/>
              <a:t>National Nuclear Security Administration of U.S. Department of Energy</a:t>
            </a:r>
          </a:p>
          <a:p>
            <a:pPr algn="l"/>
            <a:r>
              <a:rPr lang="en-US" sz="1600" dirty="0"/>
              <a:t>Indonesian Research and Innovation Agency</a:t>
            </a:r>
          </a:p>
          <a:p>
            <a:pPr algn="l"/>
            <a:r>
              <a:rPr lang="en-US" sz="1600" dirty="0" err="1"/>
              <a:t>Serpong</a:t>
            </a:r>
            <a:r>
              <a:rPr lang="en-US" sz="1600" dirty="0"/>
              <a:t>, Indonesia, May 5</a:t>
            </a:r>
            <a:r>
              <a:rPr lang="en-US" sz="1600" baseline="30000" dirty="0"/>
              <a:t>th</a:t>
            </a:r>
            <a:r>
              <a:rPr lang="en-US" sz="1600" dirty="0"/>
              <a:t>, 2025</a:t>
            </a:r>
          </a:p>
        </p:txBody>
      </p:sp>
      <p:pic>
        <p:nvPicPr>
          <p:cNvPr id="1026" name="Picture 2" descr="NNSA Logo - PICRYL - Public Domain Media Search Engine Public Domain Image">
            <a:extLst>
              <a:ext uri="{FF2B5EF4-FFF2-40B4-BE49-F238E27FC236}">
                <a16:creationId xmlns:a16="http://schemas.microsoft.com/office/drawing/2014/main" id="{03480C0C-3DF8-D59E-C3A0-CC59BAB6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71" y="5576155"/>
            <a:ext cx="2344424" cy="9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ted States Department of Energy - Wikipedia">
            <a:extLst>
              <a:ext uri="{FF2B5EF4-FFF2-40B4-BE49-F238E27FC236}">
                <a16:creationId xmlns:a16="http://schemas.microsoft.com/office/drawing/2014/main" id="{D9A47C43-6659-99A2-8AF3-0BE4374E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870" y="5431566"/>
            <a:ext cx="1192416" cy="11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36503CE-D13F-7E9D-871B-6528EDCA6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081" y="5431565"/>
            <a:ext cx="966372" cy="129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710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CC44-8CB4-8B17-B206-118FD9F5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Team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79C71-E7D4-E298-F609-008C684E5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Interruption 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Needs reliable INPUT  detection and communication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Needs a simple access</a:t>
            </a:r>
          </a:p>
          <a:p>
            <a:pPr lvl="1"/>
            <a:r>
              <a:rPr lang="en-US" dirty="0"/>
              <a:t>Needs proper strategies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Needs </a:t>
            </a:r>
            <a:r>
              <a:rPr lang="en-US" dirty="0"/>
              <a:t>sustainable </a:t>
            </a:r>
            <a:r>
              <a:rPr lang="en-US" dirty="0">
                <a:sym typeface="Wingdings" panose="05000000000000000000" pitchFamily="2" charset="2"/>
              </a:rPr>
              <a:t>exercise</a:t>
            </a:r>
            <a:endParaRPr lang="en-US" dirty="0"/>
          </a:p>
          <a:p>
            <a:r>
              <a:rPr lang="en-US" dirty="0"/>
              <a:t>Neutralization</a:t>
            </a:r>
          </a:p>
          <a:p>
            <a:pPr lvl="1"/>
            <a:r>
              <a:rPr lang="en-US" dirty="0"/>
              <a:t>Needs reliable capacity</a:t>
            </a:r>
          </a:p>
          <a:p>
            <a:pPr lvl="1"/>
            <a:r>
              <a:rPr lang="en-US" dirty="0"/>
              <a:t>Needs sufficient equipment</a:t>
            </a:r>
          </a:p>
          <a:p>
            <a:pPr lvl="1"/>
            <a:r>
              <a:rPr lang="en-US" dirty="0"/>
              <a:t>Needs proper strategies</a:t>
            </a:r>
          </a:p>
          <a:p>
            <a:pPr lvl="1"/>
            <a:r>
              <a:rPr lang="en-US" dirty="0"/>
              <a:t>Needs sustainable exercise</a:t>
            </a:r>
          </a:p>
        </p:txBody>
      </p:sp>
    </p:spTree>
    <p:extLst>
      <p:ext uri="{BB962C8B-B14F-4D97-AF65-F5344CB8AC3E}">
        <p14:creationId xmlns:p14="http://schemas.microsoft.com/office/powerpoint/2010/main" val="3287428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Slow Response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23B-D422-4105-84D7-7F68B267CD98}" type="slidenum">
              <a:rPr lang="id-ID" smtClean="0"/>
              <a:pPr/>
              <a:t>11</a:t>
            </a:fld>
            <a:endParaRPr lang="id-ID"/>
          </a:p>
        </p:txBody>
      </p:sp>
      <p:cxnSp>
        <p:nvCxnSpPr>
          <p:cNvPr id="81923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0" y="3886200"/>
            <a:ext cx="4267200" cy="0"/>
          </a:xfrm>
          <a:prstGeom prst="line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1924" name="Straight Connector 11"/>
          <p:cNvCxnSpPr>
            <a:cxnSpLocks noChangeShapeType="1"/>
          </p:cNvCxnSpPr>
          <p:nvPr/>
        </p:nvCxnSpPr>
        <p:spPr bwMode="auto">
          <a:xfrm>
            <a:off x="2133600" y="6019800"/>
            <a:ext cx="7696200" cy="0"/>
          </a:xfrm>
          <a:prstGeom prst="line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1925" name="Straight Connector 15"/>
          <p:cNvCxnSpPr>
            <a:cxnSpLocks noChangeShapeType="1"/>
          </p:cNvCxnSpPr>
          <p:nvPr/>
        </p:nvCxnSpPr>
        <p:spPr bwMode="auto">
          <a:xfrm rot="16200000" flipV="1">
            <a:off x="1371600" y="4419600"/>
            <a:ext cx="32004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prstDash val="dashDot"/>
            <a:round/>
            <a:headEnd/>
            <a:tailEnd/>
          </a:ln>
        </p:spPr>
      </p:cxnSp>
      <p:cxnSp>
        <p:nvCxnSpPr>
          <p:cNvPr id="81926" name="Straight Connector 17"/>
          <p:cNvCxnSpPr>
            <a:cxnSpLocks noChangeShapeType="1"/>
          </p:cNvCxnSpPr>
          <p:nvPr/>
        </p:nvCxnSpPr>
        <p:spPr bwMode="auto">
          <a:xfrm rot="5400000" flipH="1" flipV="1">
            <a:off x="8801100" y="4610100"/>
            <a:ext cx="28194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prstDash val="dashDot"/>
            <a:round/>
            <a:headEnd/>
            <a:tailEnd/>
          </a:ln>
        </p:spPr>
      </p:cxnSp>
      <p:sp>
        <p:nvSpPr>
          <p:cNvPr id="81927" name="Rectangle 18"/>
          <p:cNvSpPr>
            <a:spLocks noChangeArrowheads="1"/>
          </p:cNvSpPr>
          <p:nvPr/>
        </p:nvSpPr>
        <p:spPr bwMode="auto">
          <a:xfrm>
            <a:off x="2971800" y="3733800"/>
            <a:ext cx="2133600" cy="2209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Detect</a:t>
            </a:r>
          </a:p>
        </p:txBody>
      </p:sp>
      <p:sp>
        <p:nvSpPr>
          <p:cNvPr id="81928" name="Rectangle 19"/>
          <p:cNvSpPr>
            <a:spLocks noChangeArrowheads="1"/>
          </p:cNvSpPr>
          <p:nvPr/>
        </p:nvSpPr>
        <p:spPr bwMode="auto">
          <a:xfrm>
            <a:off x="5105400" y="3733800"/>
            <a:ext cx="5105400" cy="22098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Respond</a:t>
            </a:r>
          </a:p>
        </p:txBody>
      </p:sp>
      <p:sp>
        <p:nvSpPr>
          <p:cNvPr id="81929" name="TextBox 20"/>
          <p:cNvSpPr txBox="1">
            <a:spLocks noChangeArrowheads="1"/>
          </p:cNvSpPr>
          <p:nvPr/>
        </p:nvSpPr>
        <p:spPr bwMode="auto">
          <a:xfrm>
            <a:off x="2133601" y="1752601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Begin</a:t>
            </a:r>
          </a:p>
          <a:p>
            <a:r>
              <a:rPr lang="en-US"/>
              <a:t>Action</a:t>
            </a:r>
          </a:p>
        </p:txBody>
      </p:sp>
      <p:sp>
        <p:nvSpPr>
          <p:cNvPr id="81930" name="TextBox 21"/>
          <p:cNvSpPr txBox="1">
            <a:spLocks noChangeArrowheads="1"/>
          </p:cNvSpPr>
          <p:nvPr/>
        </p:nvSpPr>
        <p:spPr bwMode="auto">
          <a:xfrm>
            <a:off x="8669905" y="1752601"/>
            <a:ext cx="1175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Task</a:t>
            </a:r>
          </a:p>
          <a:p>
            <a:pPr algn="r"/>
            <a:r>
              <a:rPr lang="en-US"/>
              <a:t>Complete</a:t>
            </a:r>
          </a:p>
        </p:txBody>
      </p:sp>
      <p:sp>
        <p:nvSpPr>
          <p:cNvPr id="81931" name="TextBox 22"/>
          <p:cNvSpPr txBox="1">
            <a:spLocks noChangeArrowheads="1"/>
          </p:cNvSpPr>
          <p:nvPr/>
        </p:nvSpPr>
        <p:spPr bwMode="auto">
          <a:xfrm>
            <a:off x="2819400" y="6019800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4602" y="3733800"/>
            <a:ext cx="461665" cy="22860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dirty="0"/>
              <a:t>First Alarm</a:t>
            </a:r>
          </a:p>
        </p:txBody>
      </p:sp>
      <p:sp>
        <p:nvSpPr>
          <p:cNvPr id="81933" name="TextBox 24"/>
          <p:cNvSpPr txBox="1">
            <a:spLocks noChangeArrowheads="1"/>
          </p:cNvSpPr>
          <p:nvPr/>
        </p:nvSpPr>
        <p:spPr bwMode="auto">
          <a:xfrm>
            <a:off x="4800600" y="2297114"/>
            <a:ext cx="2681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Total Adversary Task Time</a:t>
            </a:r>
          </a:p>
        </p:txBody>
      </p:sp>
      <p:sp>
        <p:nvSpPr>
          <p:cNvPr id="81934" name="TextBox 25"/>
          <p:cNvSpPr txBox="1">
            <a:spLocks noChangeArrowheads="1"/>
          </p:cNvSpPr>
          <p:nvPr/>
        </p:nvSpPr>
        <p:spPr bwMode="auto">
          <a:xfrm>
            <a:off x="5257800" y="2743200"/>
            <a:ext cx="3076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System Delay after Detection</a:t>
            </a:r>
          </a:p>
        </p:txBody>
      </p:sp>
      <p:sp>
        <p:nvSpPr>
          <p:cNvPr id="81935" name="TextBox 26"/>
          <p:cNvSpPr txBox="1">
            <a:spLocks noChangeArrowheads="1"/>
          </p:cNvSpPr>
          <p:nvPr/>
        </p:nvSpPr>
        <p:spPr bwMode="auto">
          <a:xfrm>
            <a:off x="5105401" y="3200400"/>
            <a:ext cx="30441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System Response Time (RFT)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48202" y="3733800"/>
            <a:ext cx="461665" cy="22860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dirty="0"/>
              <a:t>Alarm Assessed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53601" y="3733800"/>
            <a:ext cx="461665" cy="22860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dirty="0"/>
              <a:t>Arrive too late</a:t>
            </a:r>
          </a:p>
        </p:txBody>
      </p:sp>
      <p:sp>
        <p:nvSpPr>
          <p:cNvPr id="81938" name="TextBox 29"/>
          <p:cNvSpPr txBox="1">
            <a:spLocks noChangeArrowheads="1"/>
          </p:cNvSpPr>
          <p:nvPr/>
        </p:nvSpPr>
        <p:spPr bwMode="auto">
          <a:xfrm>
            <a:off x="4876801" y="6019800"/>
            <a:ext cx="376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A</a:t>
            </a:r>
          </a:p>
        </p:txBody>
      </p:sp>
      <p:sp>
        <p:nvSpPr>
          <p:cNvPr id="81939" name="TextBox 30"/>
          <p:cNvSpPr txBox="1">
            <a:spLocks noChangeArrowheads="1"/>
          </p:cNvSpPr>
          <p:nvPr/>
        </p:nvSpPr>
        <p:spPr bwMode="auto">
          <a:xfrm>
            <a:off x="10058400" y="6019800"/>
            <a:ext cx="335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I</a:t>
            </a:r>
          </a:p>
        </p:txBody>
      </p:sp>
      <p:sp>
        <p:nvSpPr>
          <p:cNvPr id="81940" name="TextBox 31"/>
          <p:cNvSpPr txBox="1">
            <a:spLocks noChangeArrowheads="1"/>
          </p:cNvSpPr>
          <p:nvPr/>
        </p:nvSpPr>
        <p:spPr bwMode="auto">
          <a:xfrm>
            <a:off x="9601200" y="6019800"/>
            <a:ext cx="394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C</a:t>
            </a:r>
          </a:p>
        </p:txBody>
      </p:sp>
      <p:cxnSp>
        <p:nvCxnSpPr>
          <p:cNvPr id="81941" name="Straight Arrow Connector 35"/>
          <p:cNvCxnSpPr>
            <a:cxnSpLocks noChangeShapeType="1"/>
          </p:cNvCxnSpPr>
          <p:nvPr/>
        </p:nvCxnSpPr>
        <p:spPr bwMode="auto">
          <a:xfrm rot="10800000">
            <a:off x="2133600" y="2513014"/>
            <a:ext cx="25908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1942" name="Straight Arrow Connector 37"/>
          <p:cNvCxnSpPr>
            <a:cxnSpLocks noChangeShapeType="1"/>
          </p:cNvCxnSpPr>
          <p:nvPr/>
        </p:nvCxnSpPr>
        <p:spPr bwMode="auto">
          <a:xfrm>
            <a:off x="7543800" y="2513014"/>
            <a:ext cx="22860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1943" name="Straight Arrow Connector 53"/>
          <p:cNvCxnSpPr>
            <a:cxnSpLocks noChangeShapeType="1"/>
          </p:cNvCxnSpPr>
          <p:nvPr/>
        </p:nvCxnSpPr>
        <p:spPr bwMode="auto">
          <a:xfrm rot="10800000">
            <a:off x="2971800" y="2895600"/>
            <a:ext cx="22860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1944" name="Straight Arrow Connector 54"/>
          <p:cNvCxnSpPr>
            <a:cxnSpLocks noChangeShapeType="1"/>
          </p:cNvCxnSpPr>
          <p:nvPr/>
        </p:nvCxnSpPr>
        <p:spPr bwMode="auto">
          <a:xfrm rot="10800000">
            <a:off x="2971800" y="3352800"/>
            <a:ext cx="2209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1945" name="Straight Arrow Connector 55"/>
          <p:cNvCxnSpPr>
            <a:cxnSpLocks noChangeShapeType="1"/>
          </p:cNvCxnSpPr>
          <p:nvPr/>
        </p:nvCxnSpPr>
        <p:spPr bwMode="auto">
          <a:xfrm>
            <a:off x="8077200" y="2895600"/>
            <a:ext cx="17526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1946" name="Straight Arrow Connector 56"/>
          <p:cNvCxnSpPr>
            <a:cxnSpLocks noChangeShapeType="1"/>
          </p:cNvCxnSpPr>
          <p:nvPr/>
        </p:nvCxnSpPr>
        <p:spPr bwMode="auto">
          <a:xfrm>
            <a:off x="8001000" y="3352800"/>
            <a:ext cx="2209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1947" name="TextBox 70"/>
          <p:cNvSpPr txBox="1">
            <a:spLocks noChangeArrowheads="1"/>
          </p:cNvSpPr>
          <p:nvPr/>
        </p:nvSpPr>
        <p:spPr bwMode="auto">
          <a:xfrm>
            <a:off x="5410200" y="6324600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Time</a:t>
            </a:r>
          </a:p>
        </p:txBody>
      </p:sp>
      <p:cxnSp>
        <p:nvCxnSpPr>
          <p:cNvPr id="81948" name="Straight Arrow Connector 72"/>
          <p:cNvCxnSpPr>
            <a:cxnSpLocks noChangeShapeType="1"/>
          </p:cNvCxnSpPr>
          <p:nvPr/>
        </p:nvCxnSpPr>
        <p:spPr bwMode="auto">
          <a:xfrm>
            <a:off x="6248400" y="6553200"/>
            <a:ext cx="533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1949" name="Oval 75"/>
          <p:cNvSpPr>
            <a:spLocks noChangeArrowheads="1"/>
          </p:cNvSpPr>
          <p:nvPr/>
        </p:nvSpPr>
        <p:spPr bwMode="auto">
          <a:xfrm>
            <a:off x="2895600" y="2438400"/>
            <a:ext cx="152400" cy="152400"/>
          </a:xfrm>
          <a:prstGeom prst="ellipse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d-ID"/>
          </a:p>
        </p:txBody>
      </p:sp>
      <p:cxnSp>
        <p:nvCxnSpPr>
          <p:cNvPr id="81950" name="Straight Connector 13"/>
          <p:cNvCxnSpPr>
            <a:cxnSpLocks noChangeShapeType="1"/>
          </p:cNvCxnSpPr>
          <p:nvPr/>
        </p:nvCxnSpPr>
        <p:spPr bwMode="auto">
          <a:xfrm rot="5400000" flipH="1" flipV="1">
            <a:off x="7696200" y="3886200"/>
            <a:ext cx="4267200" cy="0"/>
          </a:xfrm>
          <a:prstGeom prst="line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4970-0080-7B75-2A63-FE7D5C2B0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03821-08D7-406B-EE71-DE0CBBA1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33" y="1500910"/>
            <a:ext cx="7759933" cy="5079817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1285FB2F-8112-D557-4AE1-44782EB8E844}"/>
              </a:ext>
            </a:extLst>
          </p:cNvPr>
          <p:cNvSpPr/>
          <p:nvPr/>
        </p:nvSpPr>
        <p:spPr>
          <a:xfrm>
            <a:off x="5581296" y="4399477"/>
            <a:ext cx="241539" cy="21566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4EEB6-3D06-7C57-E90E-997D2853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EF773-ECF3-86C0-9693-2EF0B5CC6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Containment</a:t>
            </a:r>
          </a:p>
          <a:p>
            <a:pPr lvl="1"/>
            <a:r>
              <a:rPr lang="en-US" dirty="0"/>
              <a:t>Do not let your adversary </a:t>
            </a:r>
            <a:r>
              <a:rPr lang="en-US" b="1" dirty="0"/>
              <a:t>get away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Suitable for theft scenario</a:t>
            </a:r>
          </a:p>
          <a:p>
            <a:r>
              <a:rPr lang="en-US" dirty="0"/>
              <a:t>Denial</a:t>
            </a:r>
          </a:p>
          <a:p>
            <a:pPr lvl="1"/>
            <a:r>
              <a:rPr lang="en-US" dirty="0"/>
              <a:t>Do not let your adversary </a:t>
            </a:r>
            <a:r>
              <a:rPr lang="en-US" b="1" dirty="0"/>
              <a:t>touch your property </a:t>
            </a:r>
            <a:r>
              <a:rPr lang="en-US" u="sng" dirty="0"/>
              <a:t>using any measurable means</a:t>
            </a:r>
            <a:r>
              <a:rPr lang="en-US" dirty="0"/>
              <a:t>!!</a:t>
            </a:r>
          </a:p>
          <a:p>
            <a:pPr lvl="1"/>
            <a:r>
              <a:rPr lang="en-US" dirty="0"/>
              <a:t>Suitable for sabotage scenario</a:t>
            </a:r>
          </a:p>
          <a:p>
            <a:pPr lvl="1"/>
            <a:r>
              <a:rPr lang="en-US" dirty="0"/>
              <a:t>May also automatically apply to theft scenario</a:t>
            </a:r>
          </a:p>
        </p:txBody>
      </p:sp>
    </p:spTree>
    <p:extLst>
      <p:ext uri="{BB962C8B-B14F-4D97-AF65-F5344CB8AC3E}">
        <p14:creationId xmlns:p14="http://schemas.microsoft.com/office/powerpoint/2010/main" val="3150153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>
            <a:extLst>
              <a:ext uri="{FF2B5EF4-FFF2-40B4-BE49-F238E27FC236}">
                <a16:creationId xmlns:a16="http://schemas.microsoft.com/office/drawing/2014/main" id="{2A8B370C-C274-C4FE-74DF-A669B2C7B8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5689600" cy="933450"/>
          </a:xfrm>
        </p:spPr>
        <p:txBody>
          <a:bodyPr/>
          <a:lstStyle/>
          <a:p>
            <a:r>
              <a:rPr lang="en-US" altLang="id-ID" dirty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Capacity</a:t>
            </a:r>
            <a:endParaRPr lang="id-ID" altLang="id-ID" dirty="0">
              <a:latin typeface="Arial" panose="020B0604020202020204" pitchFamily="34" charset="0"/>
              <a:ea typeface="Adobe Fan Heiti Std B" pitchFamily="34" charset="-128"/>
              <a:cs typeface="Arial" panose="020B0604020202020204" pitchFamily="34" charset="0"/>
            </a:endParaRPr>
          </a:p>
        </p:txBody>
      </p:sp>
      <p:sp>
        <p:nvSpPr>
          <p:cNvPr id="28676" name="Slide Number Placeholder 4">
            <a:extLst>
              <a:ext uri="{FF2B5EF4-FFF2-40B4-BE49-F238E27FC236}">
                <a16:creationId xmlns:a16="http://schemas.microsoft.com/office/drawing/2014/main" id="{6D67F884-D5CD-ADE6-A12D-CF2831DB6D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FDBDD8F-7BC3-4C7C-9921-355604A4C360}" type="slidenum">
              <a:rPr lang="id-ID" altLang="id-ID" sz="14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id-ID" altLang="id-ID" sz="140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7" name="Picture 2" descr="Image result for apel polisi">
            <a:extLst>
              <a:ext uri="{FF2B5EF4-FFF2-40B4-BE49-F238E27FC236}">
                <a16:creationId xmlns:a16="http://schemas.microsoft.com/office/drawing/2014/main" id="{8E3E9A89-286C-A42D-E9C1-2C33D190D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6" y="1000126"/>
            <a:ext cx="286226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8">
            <a:extLst>
              <a:ext uri="{FF2B5EF4-FFF2-40B4-BE49-F238E27FC236}">
                <a16:creationId xmlns:a16="http://schemas.microsoft.com/office/drawing/2014/main" id="{911AB861-04B3-C55E-78DB-C720468BF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326" y="3195638"/>
            <a:ext cx="28622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2000" dirty="0"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endParaRPr lang="id-ID" alt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9" name="Picture 3" descr="D:\Backup 32Gb\SDHC\DCIM\Camera\20180716_075153.jpg">
            <a:extLst>
              <a:ext uri="{FF2B5EF4-FFF2-40B4-BE49-F238E27FC236}">
                <a16:creationId xmlns:a16="http://schemas.microsoft.com/office/drawing/2014/main" id="{806C05EE-7E4B-09E4-B60C-2EFE94AE3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3713164"/>
            <a:ext cx="4256087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11">
            <a:extLst>
              <a:ext uri="{FF2B5EF4-FFF2-40B4-BE49-F238E27FC236}">
                <a16:creationId xmlns:a16="http://schemas.microsoft.com/office/drawing/2014/main" id="{B3BF3BF1-9AE7-8797-DC00-BD64258A7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3170238"/>
            <a:ext cx="2703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2000" dirty="0">
                <a:latin typeface="Arial" panose="020B0604020202020204" pitchFamily="34" charset="0"/>
                <a:cs typeface="Arial" panose="020B0604020202020204" pitchFamily="34" charset="0"/>
              </a:rPr>
              <a:t>Security Guard</a:t>
            </a:r>
            <a:endParaRPr lang="id-ID" alt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1" name="Content Placeholder 2">
            <a:extLst>
              <a:ext uri="{FF2B5EF4-FFF2-40B4-BE49-F238E27FC236}">
                <a16:creationId xmlns:a16="http://schemas.microsoft.com/office/drawing/2014/main" id="{3733FA62-EF25-20E4-63D9-818A949413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54326" y="5872163"/>
            <a:ext cx="2295525" cy="3286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id-ID" sz="2000">
                <a:latin typeface="Arial" panose="020B0604020202020204" pitchFamily="34" charset="0"/>
                <a:cs typeface="Arial" panose="020B0604020202020204" pitchFamily="34" charset="0"/>
              </a:rPr>
              <a:t>Operator CAS</a:t>
            </a:r>
          </a:p>
        </p:txBody>
      </p:sp>
      <p:sp>
        <p:nvSpPr>
          <p:cNvPr id="28682" name="Content Placeholder 2">
            <a:extLst>
              <a:ext uri="{FF2B5EF4-FFF2-40B4-BE49-F238E27FC236}">
                <a16:creationId xmlns:a16="http://schemas.microsoft.com/office/drawing/2014/main" id="{E95F5B40-5FDF-3922-E946-3B98A626D13A}"/>
              </a:ext>
            </a:extLst>
          </p:cNvPr>
          <p:cNvSpPr txBox="1">
            <a:spLocks/>
          </p:cNvSpPr>
          <p:nvPr/>
        </p:nvSpPr>
        <p:spPr bwMode="auto">
          <a:xfrm>
            <a:off x="6419851" y="5930901"/>
            <a:ext cx="36353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id-ID" sz="2000">
                <a:latin typeface="Arial" panose="020B0604020202020204" pitchFamily="34" charset="0"/>
                <a:cs typeface="Arial" panose="020B0604020202020204" pitchFamily="34" charset="0"/>
              </a:rPr>
              <a:t>Maintenance of PPS</a:t>
            </a:r>
          </a:p>
        </p:txBody>
      </p:sp>
      <p:sp>
        <p:nvSpPr>
          <p:cNvPr id="28683" name="AutoShape 14" descr="blob:https://web.whatsapp.com/003c6662-1650-4ede-b86e-922df7b1f2e0">
            <a:extLst>
              <a:ext uri="{FF2B5EF4-FFF2-40B4-BE49-F238E27FC236}">
                <a16:creationId xmlns:a16="http://schemas.microsoft.com/office/drawing/2014/main" id="{7CAC3051-B45B-3745-242E-30D92AE94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d-ID" altLang="id-ID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84" name="Picture 15">
            <a:extLst>
              <a:ext uri="{FF2B5EF4-FFF2-40B4-BE49-F238E27FC236}">
                <a16:creationId xmlns:a16="http://schemas.microsoft.com/office/drawing/2014/main" id="{FB5FFA62-280D-9C87-9E3D-1990A5D6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8" b="39172"/>
          <a:stretch>
            <a:fillRect/>
          </a:stretch>
        </p:blipFill>
        <p:spPr bwMode="auto">
          <a:xfrm>
            <a:off x="6419850" y="3717926"/>
            <a:ext cx="3995738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5" name="Picture 19" descr="D:\2022\USDOE\Kunjungan USDOE\WhatsApp Image 2022-07-26 at 10.29.35.jpeg">
            <a:extLst>
              <a:ext uri="{FF2B5EF4-FFF2-40B4-BE49-F238E27FC236}">
                <a16:creationId xmlns:a16="http://schemas.microsoft.com/office/drawing/2014/main" id="{9B6031EC-FD87-9D57-3960-4CCB2A25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000126"/>
            <a:ext cx="2703512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>
            <a:extLst>
              <a:ext uri="{FF2B5EF4-FFF2-40B4-BE49-F238E27FC236}">
                <a16:creationId xmlns:a16="http://schemas.microsoft.com/office/drawing/2014/main" id="{C5188257-FB63-E9E2-847F-1A8377C9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4" y="1000125"/>
            <a:ext cx="280352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7" name="TextBox 11">
            <a:extLst>
              <a:ext uri="{FF2B5EF4-FFF2-40B4-BE49-F238E27FC236}">
                <a16:creationId xmlns:a16="http://schemas.microsoft.com/office/drawing/2014/main" id="{B4FB089E-FC54-E52A-96B7-13E607C5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4" y="3170238"/>
            <a:ext cx="280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2000" dirty="0">
                <a:latin typeface="Arial" panose="020B0604020202020204" pitchFamily="34" charset="0"/>
                <a:cs typeface="Arial" panose="020B0604020202020204" pitchFamily="34" charset="0"/>
              </a:rPr>
              <a:t>Security squad</a:t>
            </a:r>
            <a:endParaRPr lang="id-ID" altLang="id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C4802AB8-5F1C-0783-050F-A827D01D2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5689600" cy="914400"/>
          </a:xfrm>
        </p:spPr>
        <p:txBody>
          <a:bodyPr/>
          <a:lstStyle/>
          <a:p>
            <a:r>
              <a:rPr lang="en-US" altLang="id-ID" dirty="0"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Equipment</a:t>
            </a:r>
            <a:endParaRPr lang="id-ID" altLang="id-ID" dirty="0">
              <a:latin typeface="Arial" panose="020B0604020202020204" pitchFamily="34" charset="0"/>
              <a:ea typeface="Adobe Fan Heiti Std B" pitchFamily="34" charset="-128"/>
              <a:cs typeface="Arial" panose="020B0604020202020204" pitchFamily="34" charset="0"/>
            </a:endParaRPr>
          </a:p>
        </p:txBody>
      </p:sp>
      <p:pic>
        <p:nvPicPr>
          <p:cNvPr id="35843" name="Picture 4" descr="Gambar terkait">
            <a:extLst>
              <a:ext uri="{FF2B5EF4-FFF2-40B4-BE49-F238E27FC236}">
                <a16:creationId xmlns:a16="http://schemas.microsoft.com/office/drawing/2014/main" id="{C6BAAD6F-5B17-3C80-118C-F7221E75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t="763" r="9923" b="-29"/>
          <a:stretch>
            <a:fillRect/>
          </a:stretch>
        </p:blipFill>
        <p:spPr bwMode="auto">
          <a:xfrm>
            <a:off x="4924426" y="3976688"/>
            <a:ext cx="10636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Gambar terkait">
            <a:extLst>
              <a:ext uri="{FF2B5EF4-FFF2-40B4-BE49-F238E27FC236}">
                <a16:creationId xmlns:a16="http://schemas.microsoft.com/office/drawing/2014/main" id="{A1ED6BD5-9002-4144-C93D-2C661FD8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976689"/>
            <a:ext cx="133985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https://annarborarms.com/wp-content/uploads/2016/09/UltraSonicLongGun.jpg">
            <a:extLst>
              <a:ext uri="{FF2B5EF4-FFF2-40B4-BE49-F238E27FC236}">
                <a16:creationId xmlns:a16="http://schemas.microsoft.com/office/drawing/2014/main" id="{5593BEC7-080E-7D7E-2417-C699F385A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20003" b="21715"/>
          <a:stretch>
            <a:fillRect/>
          </a:stretch>
        </p:blipFill>
        <p:spPr bwMode="auto">
          <a:xfrm>
            <a:off x="1989138" y="3976689"/>
            <a:ext cx="12382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 descr="Hasil gambar untuk senjata pistol baretta">
            <a:extLst>
              <a:ext uri="{FF2B5EF4-FFF2-40B4-BE49-F238E27FC236}">
                <a16:creationId xmlns:a16="http://schemas.microsoft.com/office/drawing/2014/main" id="{0AA38DE4-36C4-5D65-C6E0-11512C68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1" y="3976689"/>
            <a:ext cx="1268413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3">
            <a:extLst>
              <a:ext uri="{FF2B5EF4-FFF2-40B4-BE49-F238E27FC236}">
                <a16:creationId xmlns:a16="http://schemas.microsoft.com/office/drawing/2014/main" id="{B045B365-7BB5-BE8C-A951-5D125013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11993" r="18330" b="8937"/>
          <a:stretch>
            <a:fillRect/>
          </a:stretch>
        </p:blipFill>
        <p:spPr bwMode="auto">
          <a:xfrm>
            <a:off x="5256214" y="1285875"/>
            <a:ext cx="2344737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4">
            <a:extLst>
              <a:ext uri="{FF2B5EF4-FFF2-40B4-BE49-F238E27FC236}">
                <a16:creationId xmlns:a16="http://schemas.microsoft.com/office/drawing/2014/main" id="{D025C9C5-C922-694A-6427-F34347B3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6" t="7343" r="18523" b="13329"/>
          <a:stretch>
            <a:fillRect/>
          </a:stretch>
        </p:blipFill>
        <p:spPr bwMode="auto">
          <a:xfrm>
            <a:off x="8105776" y="1285875"/>
            <a:ext cx="202882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9" name="Picture 26">
            <a:extLst>
              <a:ext uri="{FF2B5EF4-FFF2-40B4-BE49-F238E27FC236}">
                <a16:creationId xmlns:a16="http://schemas.microsoft.com/office/drawing/2014/main" id="{89DCCBC5-8B08-CE1C-EC07-D298DD29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13675" r="10896" b="7906"/>
          <a:stretch>
            <a:fillRect/>
          </a:stretch>
        </p:blipFill>
        <p:spPr bwMode="auto">
          <a:xfrm>
            <a:off x="8105776" y="3976689"/>
            <a:ext cx="2028825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AutoShape 15" descr="blob:https://web.whatsapp.com/02a3dced-3b7e-48d9-a98a-b802766822ba">
            <a:extLst>
              <a:ext uri="{FF2B5EF4-FFF2-40B4-BE49-F238E27FC236}">
                <a16:creationId xmlns:a16="http://schemas.microsoft.com/office/drawing/2014/main" id="{4170BDD7-5373-2CF1-9EEE-40BC2A144B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d-ID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52" name="Picture 16">
            <a:extLst>
              <a:ext uri="{FF2B5EF4-FFF2-40B4-BE49-F238E27FC236}">
                <a16:creationId xmlns:a16="http://schemas.microsoft.com/office/drawing/2014/main" id="{712BDD8B-B9AF-95D4-1CB4-9A0B6A44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17442" r="10403"/>
          <a:stretch>
            <a:fillRect/>
          </a:stretch>
        </p:blipFill>
        <p:spPr bwMode="auto">
          <a:xfrm>
            <a:off x="1973263" y="1217613"/>
            <a:ext cx="2736850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3" name="TextBox 2">
            <a:extLst>
              <a:ext uri="{FF2B5EF4-FFF2-40B4-BE49-F238E27FC236}">
                <a16:creationId xmlns:a16="http://schemas.microsoft.com/office/drawing/2014/main" id="{DB4CD345-AF89-7FB4-3854-54F4F9A9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4" y="3375025"/>
            <a:ext cx="2344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Patrol Vehicle</a:t>
            </a:r>
            <a:endParaRPr lang="id-ID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4" name="TextBox 17">
            <a:extLst>
              <a:ext uri="{FF2B5EF4-FFF2-40B4-BE49-F238E27FC236}">
                <a16:creationId xmlns:a16="http://schemas.microsoft.com/office/drawing/2014/main" id="{D6AB87F1-1620-DF04-4A77-B5F794F7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950" y="335597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Patrol Motorcycle</a:t>
            </a:r>
            <a:endParaRPr lang="id-ID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5" name="TextBox 18">
            <a:extLst>
              <a:ext uri="{FF2B5EF4-FFF2-40B4-BE49-F238E27FC236}">
                <a16:creationId xmlns:a16="http://schemas.microsoft.com/office/drawing/2014/main" id="{3D690B36-8D59-F941-6425-3E8335421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9" y="3375025"/>
            <a:ext cx="272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escort vehicle</a:t>
            </a:r>
            <a:endParaRPr lang="id-ID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6" name="TextBox 19">
            <a:extLst>
              <a:ext uri="{FF2B5EF4-FFF2-40B4-BE49-F238E27FC236}">
                <a16:creationId xmlns:a16="http://schemas.microsoft.com/office/drawing/2014/main" id="{2F85B2DE-A329-E487-F07F-38A4EEB92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264" y="5216526"/>
            <a:ext cx="1368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2400">
                <a:latin typeface="Arial" panose="020B0604020202020204" pitchFamily="34" charset="0"/>
                <a:cs typeface="Arial" panose="020B0604020202020204" pitchFamily="34" charset="0"/>
              </a:rPr>
              <a:t>weapon</a:t>
            </a:r>
          </a:p>
        </p:txBody>
      </p:sp>
      <p:sp>
        <p:nvSpPr>
          <p:cNvPr id="35857" name="TextBox 20">
            <a:extLst>
              <a:ext uri="{FF2B5EF4-FFF2-40B4-BE49-F238E27FC236}">
                <a16:creationId xmlns:a16="http://schemas.microsoft.com/office/drawing/2014/main" id="{DB964EAB-EE9E-CDCC-2FAA-EB470192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13" y="5270500"/>
            <a:ext cx="1103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Pistol</a:t>
            </a:r>
            <a:endParaRPr lang="id-ID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8" name="TextBox 21">
            <a:extLst>
              <a:ext uri="{FF2B5EF4-FFF2-40B4-BE49-F238E27FC236}">
                <a16:creationId xmlns:a16="http://schemas.microsoft.com/office/drawing/2014/main" id="{D5C5ABFE-1EDC-D325-F2B0-8EC67D8A2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5348289"/>
            <a:ext cx="11049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Bomb Blanket</a:t>
            </a:r>
            <a:endParaRPr lang="id-ID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9" name="TextBox 22">
            <a:extLst>
              <a:ext uri="{FF2B5EF4-FFF2-40B4-BE49-F238E27FC236}">
                <a16:creationId xmlns:a16="http://schemas.microsoft.com/office/drawing/2014/main" id="{BF6565F1-00E0-169C-43B5-6C73F8D4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950" y="5362576"/>
            <a:ext cx="2025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Radio Communication</a:t>
            </a:r>
            <a:endParaRPr lang="id-ID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0" name="TextBox 23">
            <a:extLst>
              <a:ext uri="{FF2B5EF4-FFF2-40B4-BE49-F238E27FC236}">
                <a16:creationId xmlns:a16="http://schemas.microsoft.com/office/drawing/2014/main" id="{AFB167A3-3A82-59A5-0331-F9F04B42F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6" y="5316539"/>
            <a:ext cx="1103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Body Armour</a:t>
            </a:r>
            <a:endParaRPr lang="id-ID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D0B51-00AE-1597-8F64-9872251A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427"/>
            <a:ext cx="6158654" cy="6193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AD7CD2-B4B8-5E75-7A50-4ED720611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654" y="0"/>
            <a:ext cx="6035287" cy="67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71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FEA3-55C4-CA01-EBB0-0892D00D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In-site Vs. External Response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C5224-63F1-ADEC-D668-689B544C6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organizations</a:t>
            </a:r>
          </a:p>
          <a:p>
            <a:r>
              <a:rPr lang="en-US" dirty="0"/>
              <a:t>Authorities &amp; Responsibilities</a:t>
            </a:r>
          </a:p>
          <a:p>
            <a:r>
              <a:rPr lang="en-US" dirty="0"/>
              <a:t>Unbalanced Capacities</a:t>
            </a:r>
          </a:p>
          <a:p>
            <a:r>
              <a:rPr lang="en-US" dirty="0"/>
              <a:t>Miscommunication</a:t>
            </a:r>
          </a:p>
          <a:p>
            <a:r>
              <a:rPr lang="en-US" dirty="0"/>
              <a:t>Expensive trainings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834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Insider </a:t>
            </a:r>
            <a:r>
              <a:rPr lang="en-US" dirty="0" err="1"/>
              <a:t>vs</a:t>
            </a:r>
            <a:r>
              <a:rPr lang="en-US" dirty="0"/>
              <a:t> PPS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23B-D422-4105-84D7-7F68B267CD98}" type="slidenum">
              <a:rPr lang="id-ID" smtClean="0"/>
              <a:pPr/>
              <a:t>18</a:t>
            </a:fld>
            <a:endParaRPr lang="id-ID"/>
          </a:p>
        </p:txBody>
      </p:sp>
      <p:sp>
        <p:nvSpPr>
          <p:cNvPr id="4" name="Rectangle 3"/>
          <p:cNvSpPr/>
          <p:nvPr/>
        </p:nvSpPr>
        <p:spPr>
          <a:xfrm>
            <a:off x="3548842" y="2595043"/>
            <a:ext cx="5227773" cy="3128776"/>
          </a:xfrm>
          <a:prstGeom prst="rect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5684129" y="6036697"/>
            <a:ext cx="846752" cy="680969"/>
          </a:xfrm>
          <a:prstGeom prst="upArrow">
            <a:avLst/>
          </a:prstGeom>
          <a:solidFill>
            <a:srgbClr val="FF0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352344" y="3717723"/>
            <a:ext cx="846752" cy="73618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9052730" y="3772937"/>
            <a:ext cx="865159" cy="717778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647313" y="1491258"/>
            <a:ext cx="883568" cy="80931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rved Down Arrow 8"/>
          <p:cNvSpPr/>
          <p:nvPr/>
        </p:nvSpPr>
        <p:spPr>
          <a:xfrm>
            <a:off x="3898585" y="2723877"/>
            <a:ext cx="570638" cy="423305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>
            <a:off x="7652605" y="3239206"/>
            <a:ext cx="404968" cy="42330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Quad Arrow Callout 10"/>
          <p:cNvSpPr/>
          <p:nvPr/>
        </p:nvSpPr>
        <p:spPr>
          <a:xfrm>
            <a:off x="6282379" y="3650267"/>
            <a:ext cx="644268" cy="680968"/>
          </a:xfrm>
          <a:prstGeom prst="quad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Up Arrow 11"/>
          <p:cNvSpPr/>
          <p:nvPr/>
        </p:nvSpPr>
        <p:spPr>
          <a:xfrm rot="1677290">
            <a:off x="3832582" y="5256466"/>
            <a:ext cx="589045" cy="349688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Left-Right-Up Arrow 12"/>
          <p:cNvSpPr/>
          <p:nvPr/>
        </p:nvSpPr>
        <p:spPr>
          <a:xfrm rot="4517386">
            <a:off x="5094654" y="4159430"/>
            <a:ext cx="717898" cy="478520"/>
          </a:xfrm>
          <a:prstGeom prst="leftRigh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Up Arrow 13"/>
          <p:cNvSpPr/>
          <p:nvPr/>
        </p:nvSpPr>
        <p:spPr>
          <a:xfrm rot="20085369">
            <a:off x="7322408" y="4600854"/>
            <a:ext cx="644268" cy="570541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49801" y="16547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151786" y="3068962"/>
            <a:ext cx="3312367" cy="1872207"/>
          </a:xfrm>
          <a:prstGeom prst="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03913" y="3501009"/>
            <a:ext cx="1359767" cy="999727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2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C1FB7669-8284-C464-17AF-900CDFDBA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9401" y="1"/>
            <a:ext cx="6850063" cy="842963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NSSC Facility</a:t>
            </a:r>
            <a:endParaRPr lang="id-ID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Slide Number Placeholder 4">
            <a:extLst>
              <a:ext uri="{FF2B5EF4-FFF2-40B4-BE49-F238E27FC236}">
                <a16:creationId xmlns:a16="http://schemas.microsoft.com/office/drawing/2014/main" id="{935AB48A-15F0-6668-3FA9-F3AF38DA45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476C22F-1B9B-400C-BAE5-0C9E4AB855BE}" type="slidenum">
              <a:rPr lang="en-ID" altLang="en-US" sz="14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en-ID" altLang="en-US" sz="140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Picture 2" descr="D:\2021\PUSDIKLAT\Photo Lab SPF 2020\WhatsApp Image 2021-09-13 at 22.45.13.jpeg">
            <a:extLst>
              <a:ext uri="{FF2B5EF4-FFF2-40B4-BE49-F238E27FC236}">
                <a16:creationId xmlns:a16="http://schemas.microsoft.com/office/drawing/2014/main" id="{3FD050C8-7D3F-EC9D-C208-2C8DCDE3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6" b="9079"/>
          <a:stretch>
            <a:fillRect/>
          </a:stretch>
        </p:blipFill>
        <p:spPr bwMode="auto">
          <a:xfrm>
            <a:off x="1752600" y="960439"/>
            <a:ext cx="28384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25">
            <a:extLst>
              <a:ext uri="{FF2B5EF4-FFF2-40B4-BE49-F238E27FC236}">
                <a16:creationId xmlns:a16="http://schemas.microsoft.com/office/drawing/2014/main" id="{76DD5798-3C61-6EE1-D5CF-173BC7B8B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461001"/>
            <a:ext cx="327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Central Alarm Station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(CAS)</a:t>
            </a:r>
            <a:endParaRPr lang="id-ID" altLang="en-US" sz="20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3014" name="TextBox 25">
            <a:extLst>
              <a:ext uri="{FF2B5EF4-FFF2-40B4-BE49-F238E27FC236}">
                <a16:creationId xmlns:a16="http://schemas.microsoft.com/office/drawing/2014/main" id="{DA5A505B-22FC-C3D9-65A9-BAB5DA85C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54325"/>
            <a:ext cx="254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Internal Sensors</a:t>
            </a:r>
            <a:endParaRPr lang="id-ID" altLang="en-US" sz="20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3015" name="TextBox 25">
            <a:extLst>
              <a:ext uri="{FF2B5EF4-FFF2-40B4-BE49-F238E27FC236}">
                <a16:creationId xmlns:a16="http://schemas.microsoft.com/office/drawing/2014/main" id="{A61C462F-3C35-C6C2-F374-86AC4BAC6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381625"/>
            <a:ext cx="2800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Mockup Hypothetical Nuclear Facility</a:t>
            </a:r>
            <a:endParaRPr lang="id-ID" altLang="en-US" sz="20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3016" name="TextBox 25">
            <a:extLst>
              <a:ext uri="{FF2B5EF4-FFF2-40B4-BE49-F238E27FC236}">
                <a16:creationId xmlns:a16="http://schemas.microsoft.com/office/drawing/2014/main" id="{D1273906-BABC-3A44-1283-81D700C73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976" y="2844800"/>
            <a:ext cx="2633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Access Control</a:t>
            </a:r>
            <a:endParaRPr lang="id-ID" altLang="en-US" sz="20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3017" name="TextBox 25">
            <a:extLst>
              <a:ext uri="{FF2B5EF4-FFF2-40B4-BE49-F238E27FC236}">
                <a16:creationId xmlns:a16="http://schemas.microsoft.com/office/drawing/2014/main" id="{FC343DF3-51C3-9AAC-5A02-71CB0F837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3" y="2824164"/>
            <a:ext cx="2635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External Sensors (PIDS)</a:t>
            </a:r>
            <a:endParaRPr lang="id-ID" altLang="en-US" sz="20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3018" name="Picture 15" descr="C:\Users\teguh\Documents\My Bluetooth\20181221_105011.jpg">
            <a:extLst>
              <a:ext uri="{FF2B5EF4-FFF2-40B4-BE49-F238E27FC236}">
                <a16:creationId xmlns:a16="http://schemas.microsoft.com/office/drawing/2014/main" id="{3391B89F-A4E3-DCFB-62D1-1F08736F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63" r="-12" b="-63"/>
          <a:stretch>
            <a:fillRect/>
          </a:stretch>
        </p:blipFill>
        <p:spPr bwMode="auto">
          <a:xfrm>
            <a:off x="1752600" y="3500438"/>
            <a:ext cx="28384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6">
            <a:extLst>
              <a:ext uri="{FF2B5EF4-FFF2-40B4-BE49-F238E27FC236}">
                <a16:creationId xmlns:a16="http://schemas.microsoft.com/office/drawing/2014/main" id="{D7BA863D-08A2-770D-B4D3-E5CC279F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t="22015" r="38638" b="11752"/>
          <a:stretch>
            <a:fillRect/>
          </a:stretch>
        </p:blipFill>
        <p:spPr bwMode="auto">
          <a:xfrm>
            <a:off x="4752976" y="958851"/>
            <a:ext cx="2771775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0" name="Picture 19">
            <a:extLst>
              <a:ext uri="{FF2B5EF4-FFF2-40B4-BE49-F238E27FC236}">
                <a16:creationId xmlns:a16="http://schemas.microsoft.com/office/drawing/2014/main" id="{0B9BB79F-8EB3-013E-B442-AC1995B5E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23135" r="20177" b="19423"/>
          <a:stretch>
            <a:fillRect/>
          </a:stretch>
        </p:blipFill>
        <p:spPr bwMode="auto">
          <a:xfrm>
            <a:off x="7696201" y="958850"/>
            <a:ext cx="2786063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1" name="Picture 21">
            <a:extLst>
              <a:ext uri="{FF2B5EF4-FFF2-40B4-BE49-F238E27FC236}">
                <a16:creationId xmlns:a16="http://schemas.microsoft.com/office/drawing/2014/main" id="{65EA018D-56D5-55FB-E526-7FD23B9C0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4762" r="14204" b="7764"/>
          <a:stretch>
            <a:fillRect/>
          </a:stretch>
        </p:blipFill>
        <p:spPr bwMode="auto">
          <a:xfrm>
            <a:off x="8701088" y="3548064"/>
            <a:ext cx="728662" cy="1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2" name="Picture 22">
            <a:extLst>
              <a:ext uri="{FF2B5EF4-FFF2-40B4-BE49-F238E27FC236}">
                <a16:creationId xmlns:a16="http://schemas.microsoft.com/office/drawing/2014/main" id="{133B62CF-F54F-32AB-4A2E-DD39A1437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" b="12975"/>
          <a:stretch>
            <a:fillRect/>
          </a:stretch>
        </p:blipFill>
        <p:spPr bwMode="auto">
          <a:xfrm>
            <a:off x="7637464" y="3557589"/>
            <a:ext cx="99218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3" name="Picture 23">
            <a:extLst>
              <a:ext uri="{FF2B5EF4-FFF2-40B4-BE49-F238E27FC236}">
                <a16:creationId xmlns:a16="http://schemas.microsoft.com/office/drawing/2014/main" id="{E5FA1469-F69A-B57D-279E-4187E636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5154"/>
          <a:stretch>
            <a:fillRect/>
          </a:stretch>
        </p:blipFill>
        <p:spPr bwMode="auto">
          <a:xfrm>
            <a:off x="9553576" y="3519488"/>
            <a:ext cx="942975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24" name="TextBox 25">
            <a:extLst>
              <a:ext uri="{FF2B5EF4-FFF2-40B4-BE49-F238E27FC236}">
                <a16:creationId xmlns:a16="http://schemas.microsoft.com/office/drawing/2014/main" id="{0DAD81CA-9487-620F-8B54-0B50A019E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464" y="5465764"/>
            <a:ext cx="2859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Storage of Radioactive Source</a:t>
            </a:r>
            <a:endParaRPr lang="id-ID" altLang="en-US" sz="20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3025" name="Picture 18" descr="C:\Users\teguh\Downloads\WhatsApp Image 2023-05-19 at 23.08.31.jpeg">
            <a:extLst>
              <a:ext uri="{FF2B5EF4-FFF2-40B4-BE49-F238E27FC236}">
                <a16:creationId xmlns:a16="http://schemas.microsoft.com/office/drawing/2014/main" id="{130AB2CD-C40A-AE01-DCB6-63339E9E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6" y="3500439"/>
            <a:ext cx="277177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89A1-1192-9495-D009-1B285A7F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Protection System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C6AA8-0EBE-632A-7E27-CB568CE19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Protection of:</a:t>
            </a:r>
          </a:p>
          <a:p>
            <a:pPr lvl="1"/>
            <a:r>
              <a:rPr lang="en-US" dirty="0"/>
              <a:t>Nuclear material,</a:t>
            </a:r>
          </a:p>
          <a:p>
            <a:pPr lvl="1"/>
            <a:r>
              <a:rPr lang="en-US" dirty="0"/>
              <a:t>Radioactive material, and/or</a:t>
            </a:r>
          </a:p>
          <a:p>
            <a:pPr lvl="1"/>
            <a:r>
              <a:rPr lang="en-US" dirty="0"/>
              <a:t>Nuclear facilities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Against the threat of:</a:t>
            </a:r>
          </a:p>
          <a:p>
            <a:pPr lvl="1"/>
            <a:r>
              <a:rPr lang="en-US" dirty="0"/>
              <a:t>Theft/removal,</a:t>
            </a:r>
          </a:p>
          <a:p>
            <a:pPr lvl="1"/>
            <a:r>
              <a:rPr lang="en-US" dirty="0"/>
              <a:t>Sabotage, and/or</a:t>
            </a:r>
          </a:p>
          <a:p>
            <a:pPr lvl="1"/>
            <a:r>
              <a:rPr lang="en-US" dirty="0"/>
              <a:t>Unauthorized transfer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01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0DEAE98-0377-3D88-6E85-C4F7880C2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88" y="1175509"/>
            <a:ext cx="3368969" cy="450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DCAA6-3E53-6B32-4303-FBAA3B1A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2061" y="4312561"/>
            <a:ext cx="5649349" cy="16878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dany002@brin.go.id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20098-89E0-B0E2-8379-E59E59D7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DanyMulyana@2025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173B6-7D46-E3FD-9E12-80615E0A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41F1-63F6-4233-BF15-01F4223CFCAE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Qr code with a logo on it&#10;&#10;Description automatically generated">
            <a:extLst>
              <a:ext uri="{FF2B5EF4-FFF2-40B4-BE49-F238E27FC236}">
                <a16:creationId xmlns:a16="http://schemas.microsoft.com/office/drawing/2014/main" id="{D3CA2344-C9C1-1EB1-8C1A-4D773D654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79" y="187445"/>
            <a:ext cx="2430181" cy="26002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AD46BA-E7C4-6836-2D14-1CFB262829AD}"/>
              </a:ext>
            </a:extLst>
          </p:cNvPr>
          <p:cNvSpPr txBox="1"/>
          <p:nvPr/>
        </p:nvSpPr>
        <p:spPr>
          <a:xfrm>
            <a:off x="5622061" y="3419718"/>
            <a:ext cx="60945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Enjoy your training!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A26012-A2CC-6EF8-A508-7E90FEA42F94}"/>
              </a:ext>
            </a:extLst>
          </p:cNvPr>
          <p:cNvCxnSpPr/>
          <p:nvPr/>
        </p:nvCxnSpPr>
        <p:spPr>
          <a:xfrm>
            <a:off x="5762445" y="4215037"/>
            <a:ext cx="49696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409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CEC6A-50B5-4913-7162-08EFE69E8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2A880-E26F-8081-0417-320E9B854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732"/>
            <a:ext cx="11231058" cy="5245327"/>
          </a:xfrm>
        </p:spPr>
        <p:txBody>
          <a:bodyPr>
            <a:normAutofit lnSpcReduction="10000"/>
          </a:bodyPr>
          <a:lstStyle/>
          <a:p>
            <a:r>
              <a:rPr lang="en-US" sz="1600" b="1" dirty="0" err="1"/>
              <a:t>B.Sc</a:t>
            </a:r>
            <a:r>
              <a:rPr lang="en-US" sz="1600" b="1" dirty="0"/>
              <a:t> </a:t>
            </a:r>
            <a:r>
              <a:rPr lang="en-US" sz="1600" dirty="0"/>
              <a:t>in Physics, universitas </a:t>
            </a:r>
            <a:r>
              <a:rPr lang="en-US" sz="1600" dirty="0" err="1"/>
              <a:t>Padjadjaran</a:t>
            </a:r>
            <a:r>
              <a:rPr lang="en-US" sz="1600" dirty="0"/>
              <a:t> (2003)</a:t>
            </a:r>
          </a:p>
          <a:p>
            <a:r>
              <a:rPr lang="en-US" sz="1600" b="1" dirty="0" err="1"/>
              <a:t>M.Sc</a:t>
            </a:r>
            <a:r>
              <a:rPr lang="en-US" sz="1600" b="1" dirty="0"/>
              <a:t> </a:t>
            </a:r>
            <a:r>
              <a:rPr lang="en-US" sz="1600" dirty="0"/>
              <a:t>in Physics, Universitas Indonesia (2007)</a:t>
            </a:r>
          </a:p>
          <a:p>
            <a:r>
              <a:rPr lang="en-US" sz="1600" b="1" dirty="0" err="1"/>
              <a:t>Ph.D</a:t>
            </a:r>
            <a:r>
              <a:rPr lang="en-US" sz="1600" b="1" dirty="0"/>
              <a:t> </a:t>
            </a:r>
            <a:r>
              <a:rPr lang="en-US" sz="1600" dirty="0"/>
              <a:t>in Nuclear Engineering, Texas A&amp;M University (2021)</a:t>
            </a:r>
          </a:p>
          <a:p>
            <a:r>
              <a:rPr lang="en-US" sz="1600" b="1" dirty="0"/>
              <a:t>Non-degree certificate </a:t>
            </a:r>
            <a:r>
              <a:rPr lang="en-US" sz="1600" dirty="0"/>
              <a:t>in Nuclear Security, Texas A&amp;M University (2014)</a:t>
            </a:r>
          </a:p>
          <a:p>
            <a:r>
              <a:rPr lang="en-US" sz="1600" dirty="0"/>
              <a:t>Nuclear Security Leadership </a:t>
            </a:r>
            <a:r>
              <a:rPr lang="en-US" sz="1600" b="1" dirty="0"/>
              <a:t>Awardee</a:t>
            </a:r>
            <a:r>
              <a:rPr lang="en-US" sz="1600" dirty="0"/>
              <a:t>, US Dept of State (2013-2016)</a:t>
            </a:r>
          </a:p>
          <a:p>
            <a:r>
              <a:rPr lang="en-US" sz="1600" dirty="0"/>
              <a:t>Safety &amp; Security Standards </a:t>
            </a:r>
            <a:r>
              <a:rPr lang="en-US" sz="1600" b="1" dirty="0"/>
              <a:t>Engineer</a:t>
            </a:r>
            <a:r>
              <a:rPr lang="en-US" sz="1600" dirty="0"/>
              <a:t>, BATAN (2003- 2014)</a:t>
            </a:r>
          </a:p>
          <a:p>
            <a:r>
              <a:rPr lang="en-US" sz="1600" b="1" dirty="0"/>
              <a:t>Auditor</a:t>
            </a:r>
            <a:r>
              <a:rPr lang="en-US" sz="1600" dirty="0"/>
              <a:t>, Safety &amp; Security System BATAN (2012-2016)</a:t>
            </a:r>
          </a:p>
          <a:p>
            <a:r>
              <a:rPr lang="en-US" sz="1600" b="1" dirty="0"/>
              <a:t>Auditor</a:t>
            </a:r>
            <a:r>
              <a:rPr lang="en-US" sz="1600" dirty="0"/>
              <a:t>, National Inspection Body, KAN (2014-2016)</a:t>
            </a:r>
          </a:p>
          <a:p>
            <a:r>
              <a:rPr lang="en-US" sz="1600" b="1" dirty="0"/>
              <a:t>Auditor</a:t>
            </a:r>
            <a:r>
              <a:rPr lang="en-US" sz="1600" dirty="0"/>
              <a:t>, Quality &amp; Information Security MS (2010-2016) </a:t>
            </a:r>
          </a:p>
          <a:p>
            <a:r>
              <a:rPr lang="en-US" sz="1600" b="1" dirty="0"/>
              <a:t>Developer</a:t>
            </a:r>
            <a:r>
              <a:rPr lang="en-US" sz="1600" dirty="0"/>
              <a:t>, Nuclear Security Management System, BATAN (2014-2016)</a:t>
            </a:r>
          </a:p>
          <a:p>
            <a:r>
              <a:rPr lang="en-US" sz="1600" b="1" dirty="0"/>
              <a:t>Senior Researcher</a:t>
            </a:r>
            <a:r>
              <a:rPr lang="en-US" sz="1600" dirty="0"/>
              <a:t>, Nuclear Security Science and Policy Institute (NSSPI), Texas A&amp;M University (2021-2024)</a:t>
            </a:r>
          </a:p>
          <a:p>
            <a:r>
              <a:rPr lang="en-US" sz="1600" b="1" dirty="0"/>
              <a:t>Principal Physicist</a:t>
            </a:r>
            <a:r>
              <a:rPr lang="en-US" sz="1600" dirty="0"/>
              <a:t>, National Center for Electron Beam Research, Texas A&amp;M University (2021-2024)</a:t>
            </a:r>
          </a:p>
          <a:p>
            <a:r>
              <a:rPr lang="en-US" sz="1600" b="1" dirty="0"/>
              <a:t>Researcher</a:t>
            </a:r>
            <a:r>
              <a:rPr lang="en-US" sz="1600" dirty="0"/>
              <a:t>, BRIN (2024 – now)</a:t>
            </a:r>
          </a:p>
          <a:p>
            <a:r>
              <a:rPr lang="en-US" sz="1600" b="1" dirty="0"/>
              <a:t>Research Group Leader</a:t>
            </a:r>
            <a:r>
              <a:rPr lang="en-US" sz="1600" dirty="0"/>
              <a:t>, Nuclear Security and Safeguards, BRIN (2024 – now)</a:t>
            </a:r>
          </a:p>
          <a:p>
            <a:r>
              <a:rPr lang="en-US" sz="1600" b="1" dirty="0"/>
              <a:t>Chief of Research and Engineering </a:t>
            </a:r>
            <a:r>
              <a:rPr lang="en-US" sz="1600" dirty="0"/>
              <a:t>for Advanced Reactor Development, Center For Reactor Technology, BRIN (2025 – now) 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F117F-790B-C6F7-633C-2E1D8868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5287-60D3-43F9-84A7-B4F7D90AE74A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45CF5-24BC-E26B-FF64-085980CB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756" y="102405"/>
            <a:ext cx="3109502" cy="292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53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828E1F9D-53DC-390B-2F91-C3D9E0C9F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Adobe Fan Heiti Std B" pitchFamily="34" charset="-128"/>
                <a:ea typeface="Adobe Fan Heiti Std B" pitchFamily="34" charset="-128"/>
              </a:rPr>
              <a:t>Legal Framework</a:t>
            </a:r>
            <a:endParaRPr lang="id-ID" altLang="id-ID" sz="400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0484" name="Slide Number Placeholder 4">
            <a:extLst>
              <a:ext uri="{FF2B5EF4-FFF2-40B4-BE49-F238E27FC236}">
                <a16:creationId xmlns:a16="http://schemas.microsoft.com/office/drawing/2014/main" id="{469C3A6C-1D2E-65C9-7FBC-86A046C15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9651AF2-EF5C-441D-9BA4-E55C01A18EC4}" type="slidenum">
              <a:rPr lang="en-ID" altLang="id-ID" sz="1400">
                <a:solidFill>
                  <a:srgbClr val="76717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ID" altLang="id-ID" sz="1400" dirty="0">
              <a:solidFill>
                <a:srgbClr val="767171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4B778A8-EE7A-96A1-BEFA-F733021F0CE8}"/>
              </a:ext>
            </a:extLst>
          </p:cNvPr>
          <p:cNvGraphicFramePr>
            <a:graphicFrameLocks/>
          </p:cNvGraphicFramePr>
          <p:nvPr/>
        </p:nvGraphicFramePr>
        <p:xfrm>
          <a:off x="1742743" y="996286"/>
          <a:ext cx="8813800" cy="517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6" name="Picture 2">
            <a:extLst>
              <a:ext uri="{FF2B5EF4-FFF2-40B4-BE49-F238E27FC236}">
                <a16:creationId xmlns:a16="http://schemas.microsoft.com/office/drawing/2014/main" id="{21EF521A-7106-E35E-9D10-D3F20E838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2"/>
          <a:stretch>
            <a:fillRect/>
          </a:stretch>
        </p:blipFill>
        <p:spPr bwMode="auto">
          <a:xfrm>
            <a:off x="8447089" y="3506789"/>
            <a:ext cx="1366837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35F6D8D8-5B6C-8B36-BA80-6B8A3DBD8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id-ID" dirty="0">
                <a:latin typeface="Adobe Fan Heiti Std B" pitchFamily="34" charset="-128"/>
                <a:ea typeface="Adobe Fan Heiti Std B" pitchFamily="34" charset="-128"/>
              </a:rPr>
              <a:t>BRIN’s Nuclear Facilities</a:t>
            </a:r>
            <a:endParaRPr lang="id-ID" altLang="id-ID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21508" name="Slide Number Placeholder 4">
            <a:extLst>
              <a:ext uri="{FF2B5EF4-FFF2-40B4-BE49-F238E27FC236}">
                <a16:creationId xmlns:a16="http://schemas.microsoft.com/office/drawing/2014/main" id="{C6FFBF0F-36FB-185F-23A5-79DC5632AB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9648136-4C18-45B4-A397-BF6760F103CC}" type="slidenum">
              <a:rPr lang="en-ID" altLang="id-ID" sz="1400">
                <a:solidFill>
                  <a:srgbClr val="76717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ID" altLang="id-ID" sz="1400">
              <a:solidFill>
                <a:srgbClr val="767171"/>
              </a:solidFill>
            </a:endParaRPr>
          </a:p>
        </p:txBody>
      </p:sp>
      <p:pic>
        <p:nvPicPr>
          <p:cNvPr id="21509" name="Picture 3">
            <a:extLst>
              <a:ext uri="{FF2B5EF4-FFF2-40B4-BE49-F238E27FC236}">
                <a16:creationId xmlns:a16="http://schemas.microsoft.com/office/drawing/2014/main" id="{A5E63EFB-2273-9916-DD78-C48F00E1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1328050"/>
            <a:ext cx="278765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4">
            <a:extLst>
              <a:ext uri="{FF2B5EF4-FFF2-40B4-BE49-F238E27FC236}">
                <a16:creationId xmlns:a16="http://schemas.microsoft.com/office/drawing/2014/main" id="{144A17F6-AF9D-13CC-5F40-7425B768D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4" y="1328050"/>
            <a:ext cx="2662237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5">
            <a:extLst>
              <a:ext uri="{FF2B5EF4-FFF2-40B4-BE49-F238E27FC236}">
                <a16:creationId xmlns:a16="http://schemas.microsoft.com/office/drawing/2014/main" id="{C6E1FFB2-4E39-0C62-5414-FF409E5F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1328050"/>
            <a:ext cx="27432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2">
            <a:extLst>
              <a:ext uri="{FF2B5EF4-FFF2-40B4-BE49-F238E27FC236}">
                <a16:creationId xmlns:a16="http://schemas.microsoft.com/office/drawing/2014/main" id="{506D011C-825E-B055-E662-BD068C21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6546" b="32364"/>
          <a:stretch>
            <a:fillRect/>
          </a:stretch>
        </p:blipFill>
        <p:spPr bwMode="auto">
          <a:xfrm>
            <a:off x="1862139" y="2782200"/>
            <a:ext cx="84042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406261-7E72-D006-CA10-CB2B230C4256}"/>
              </a:ext>
            </a:extLst>
          </p:cNvPr>
          <p:cNvSpPr/>
          <p:nvPr/>
        </p:nvSpPr>
        <p:spPr>
          <a:xfrm>
            <a:off x="1862138" y="5219013"/>
            <a:ext cx="2787650" cy="15081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Located at Bandung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Operated on 1964 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Power 250 Kw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Upgrade 1000Kw / 1971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Upgrade 2000 Kw / 2000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Category III</a:t>
            </a:r>
            <a:endParaRPr lang="id-ID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E99CC2-B88F-FBAE-FA81-05DCDDA7C7CF}"/>
              </a:ext>
            </a:extLst>
          </p:cNvPr>
          <p:cNvSpPr/>
          <p:nvPr/>
        </p:nvSpPr>
        <p:spPr>
          <a:xfrm>
            <a:off x="7604125" y="5211075"/>
            <a:ext cx="2763838" cy="15160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dirty="0"/>
              <a:t>Located at </a:t>
            </a:r>
            <a:r>
              <a:rPr lang="en-US" dirty="0" err="1"/>
              <a:t>Serpong</a:t>
            </a:r>
            <a:endParaRPr lang="en-US" dirty="0"/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dirty="0"/>
              <a:t>Operated on 1987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dirty="0"/>
              <a:t>Capacity 30 MW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dirty="0"/>
              <a:t>Category II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1150A0-7AAA-6A73-8245-B1B50C56B824}"/>
              </a:ext>
            </a:extLst>
          </p:cNvPr>
          <p:cNvSpPr/>
          <p:nvPr/>
        </p:nvSpPr>
        <p:spPr>
          <a:xfrm>
            <a:off x="4783138" y="5211075"/>
            <a:ext cx="2678112" cy="15160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dirty="0"/>
              <a:t>Located at </a:t>
            </a:r>
            <a:r>
              <a:rPr lang="en-US" dirty="0" err="1"/>
              <a:t>Jogyakarta</a:t>
            </a:r>
            <a:endParaRPr lang="en-US" dirty="0"/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dirty="0"/>
              <a:t>Operated on1979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dirty="0"/>
              <a:t>Capacity 100 Kw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dirty="0"/>
              <a:t>Category III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4CA3D2-F605-3642-1EA4-1EC81DCB508F}"/>
              </a:ext>
            </a:extLst>
          </p:cNvPr>
          <p:cNvSpPr/>
          <p:nvPr/>
        </p:nvSpPr>
        <p:spPr>
          <a:xfrm>
            <a:off x="7543800" y="1328050"/>
            <a:ext cx="2933700" cy="54975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9D387311-BC1C-E862-A783-A8E1D1A2E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9400" y="0"/>
            <a:ext cx="7886700" cy="846138"/>
          </a:xfrm>
        </p:spPr>
        <p:txBody>
          <a:bodyPr/>
          <a:lstStyle/>
          <a:p>
            <a:r>
              <a:rPr lang="en-US" altLang="id-ID">
                <a:latin typeface="Berlin Sans FB Demi" panose="020E0802020502020306" pitchFamily="34" charset="0"/>
              </a:rPr>
              <a:t>Serpong Nuclear Complex</a:t>
            </a:r>
            <a:endParaRPr lang="id-ID" altLang="id-ID">
              <a:latin typeface="Berlin Sans FB Demi" panose="020E0802020502020306" pitchFamily="34" charset="0"/>
            </a:endParaRPr>
          </a:p>
        </p:txBody>
      </p:sp>
      <p:sp>
        <p:nvSpPr>
          <p:cNvPr id="23556" name="Slide Number Placeholder 4">
            <a:extLst>
              <a:ext uri="{FF2B5EF4-FFF2-40B4-BE49-F238E27FC236}">
                <a16:creationId xmlns:a16="http://schemas.microsoft.com/office/drawing/2014/main" id="{9B3FD3EC-AD89-9F2E-9265-06216C13D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576A6E-6A41-4D52-B110-8430586FE095}" type="slidenum">
              <a:rPr lang="en-ID" altLang="id-ID" sz="1400">
                <a:solidFill>
                  <a:srgbClr val="76717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ID" altLang="id-ID" sz="1400">
              <a:solidFill>
                <a:srgbClr val="767171"/>
              </a:solidFill>
            </a:endParaRPr>
          </a:p>
        </p:txBody>
      </p:sp>
      <p:pic>
        <p:nvPicPr>
          <p:cNvPr id="23557" name="Content Placeholder 6" descr="8.png">
            <a:extLst>
              <a:ext uri="{FF2B5EF4-FFF2-40B4-BE49-F238E27FC236}">
                <a16:creationId xmlns:a16="http://schemas.microsoft.com/office/drawing/2014/main" id="{4875854B-9F64-B379-0C05-D0A5578B71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t="19737" r="1709" b="1053"/>
          <a:stretch>
            <a:fillRect/>
          </a:stretch>
        </p:blipFill>
        <p:spPr>
          <a:xfrm>
            <a:off x="2111375" y="1147763"/>
            <a:ext cx="8174038" cy="4926012"/>
          </a:xfr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15974F-3874-8BC2-2640-6FAA056C090F}"/>
              </a:ext>
            </a:extLst>
          </p:cNvPr>
          <p:cNvSpPr/>
          <p:nvPr/>
        </p:nvSpPr>
        <p:spPr>
          <a:xfrm>
            <a:off x="2151063" y="1173163"/>
            <a:ext cx="628650" cy="996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EF6F0-4C82-BBEE-685B-68E98563E7D1}"/>
              </a:ext>
            </a:extLst>
          </p:cNvPr>
          <p:cNvSpPr/>
          <p:nvPr/>
        </p:nvSpPr>
        <p:spPr>
          <a:xfrm>
            <a:off x="2151064" y="1262064"/>
            <a:ext cx="4244975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25 hectare area    </a:t>
            </a:r>
            <a:endParaRPr lang="id-ID" b="1" dirty="0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B73A32-2DCC-24AF-BE43-52EAA5A718B6}"/>
              </a:ext>
            </a:extLst>
          </p:cNvPr>
          <p:cNvSpPr/>
          <p:nvPr/>
        </p:nvSpPr>
        <p:spPr>
          <a:xfrm>
            <a:off x="2151064" y="1635125"/>
            <a:ext cx="4244975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1300 Employees </a:t>
            </a:r>
            <a:endParaRPr lang="id-ID" b="1" dirty="0">
              <a:solidFill>
                <a:srgbClr val="002060"/>
              </a:solidFill>
            </a:endParaRPr>
          </a:p>
        </p:txBody>
      </p:sp>
      <p:sp>
        <p:nvSpPr>
          <p:cNvPr id="23561" name="TextBox 1">
            <a:extLst>
              <a:ext uri="{FF2B5EF4-FFF2-40B4-BE49-F238E27FC236}">
                <a16:creationId xmlns:a16="http://schemas.microsoft.com/office/drawing/2014/main" id="{79EF9DC0-62C7-AF60-8988-2E034BBB9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550" y="1662114"/>
            <a:ext cx="1671638" cy="369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Protected Area</a:t>
            </a:r>
            <a:endParaRPr lang="id-ID" altLang="en-US" sz="1800" b="1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3912AE-06DA-FA44-6A08-D67CAB8831CF}"/>
              </a:ext>
            </a:extLst>
          </p:cNvPr>
          <p:cNvCxnSpPr/>
          <p:nvPr/>
        </p:nvCxnSpPr>
        <p:spPr>
          <a:xfrm flipH="1">
            <a:off x="3257551" y="5260975"/>
            <a:ext cx="3794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3" name="TextBox 17">
            <a:extLst>
              <a:ext uri="{FF2B5EF4-FFF2-40B4-BE49-F238E27FC236}">
                <a16:creationId xmlns:a16="http://schemas.microsoft.com/office/drawing/2014/main" id="{C7CE7A16-E54A-2482-FF31-9F6340B2E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1" y="5078414"/>
            <a:ext cx="1514475" cy="369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Limited Area</a:t>
            </a:r>
            <a:endParaRPr lang="id-ID" altLang="en-US" sz="1800" b="1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289AEE-1B31-AA42-A49B-ECF1B3007330}"/>
              </a:ext>
            </a:extLst>
          </p:cNvPr>
          <p:cNvCxnSpPr/>
          <p:nvPr/>
        </p:nvCxnSpPr>
        <p:spPr>
          <a:xfrm flipH="1" flipV="1">
            <a:off x="5245101" y="2032001"/>
            <a:ext cx="11113" cy="434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815F94-7414-85EE-C2BF-FFC177E64E4B}"/>
              </a:ext>
            </a:extLst>
          </p:cNvPr>
          <p:cNvCxnSpPr/>
          <p:nvPr/>
        </p:nvCxnSpPr>
        <p:spPr>
          <a:xfrm flipH="1">
            <a:off x="5030789" y="3498850"/>
            <a:ext cx="225425" cy="14763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EBA176-F65B-254E-6AA9-6483D3044CA9}"/>
              </a:ext>
            </a:extLst>
          </p:cNvPr>
          <p:cNvCxnSpPr/>
          <p:nvPr/>
        </p:nvCxnSpPr>
        <p:spPr>
          <a:xfrm>
            <a:off x="4597400" y="3381376"/>
            <a:ext cx="433388" cy="2651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473538-8FD2-7B45-E28B-07CDB3E5D01A}"/>
              </a:ext>
            </a:extLst>
          </p:cNvPr>
          <p:cNvCxnSpPr/>
          <p:nvPr/>
        </p:nvCxnSpPr>
        <p:spPr>
          <a:xfrm flipH="1">
            <a:off x="4438650" y="3381376"/>
            <a:ext cx="165100" cy="1174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77F9FE-5686-6E5F-C98E-3CB5FF890781}"/>
              </a:ext>
            </a:extLst>
          </p:cNvPr>
          <p:cNvCxnSpPr/>
          <p:nvPr/>
        </p:nvCxnSpPr>
        <p:spPr>
          <a:xfrm flipH="1" flipV="1">
            <a:off x="4322764" y="3419476"/>
            <a:ext cx="115887" cy="793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F66D4A-E5AB-787C-569F-DEA2326969DF}"/>
              </a:ext>
            </a:extLst>
          </p:cNvPr>
          <p:cNvCxnSpPr/>
          <p:nvPr/>
        </p:nvCxnSpPr>
        <p:spPr>
          <a:xfrm flipH="1" flipV="1">
            <a:off x="4068764" y="3246438"/>
            <a:ext cx="180975" cy="1206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FC2D3B-B1CD-8DE5-DC30-3473140C4020}"/>
              </a:ext>
            </a:extLst>
          </p:cNvPr>
          <p:cNvCxnSpPr/>
          <p:nvPr/>
        </p:nvCxnSpPr>
        <p:spPr>
          <a:xfrm flipH="1">
            <a:off x="4068764" y="3209926"/>
            <a:ext cx="60325" cy="365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BDF0195-9AA2-9731-72BA-B7567F22A76F}"/>
              </a:ext>
            </a:extLst>
          </p:cNvPr>
          <p:cNvCxnSpPr/>
          <p:nvPr/>
        </p:nvCxnSpPr>
        <p:spPr>
          <a:xfrm flipH="1" flipV="1">
            <a:off x="3868738" y="2909889"/>
            <a:ext cx="260350" cy="1682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81AF73A-C81C-965F-273D-13A387E6C7ED}"/>
              </a:ext>
            </a:extLst>
          </p:cNvPr>
          <p:cNvCxnSpPr/>
          <p:nvPr/>
        </p:nvCxnSpPr>
        <p:spPr>
          <a:xfrm flipH="1">
            <a:off x="3868739" y="2555876"/>
            <a:ext cx="708025" cy="3540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767A9D-C9A7-6D59-895B-038F8CC88238}"/>
              </a:ext>
            </a:extLst>
          </p:cNvPr>
          <p:cNvCxnSpPr/>
          <p:nvPr/>
        </p:nvCxnSpPr>
        <p:spPr>
          <a:xfrm flipH="1">
            <a:off x="4576764" y="2497139"/>
            <a:ext cx="173037" cy="5873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9DA513-4153-4BF2-1153-6CF2C00C8733}"/>
              </a:ext>
            </a:extLst>
          </p:cNvPr>
          <p:cNvCxnSpPr/>
          <p:nvPr/>
        </p:nvCxnSpPr>
        <p:spPr>
          <a:xfrm flipH="1" flipV="1">
            <a:off x="5164139" y="2443163"/>
            <a:ext cx="454025" cy="2286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6BA6CBB-E561-FDD8-FE91-1F1877F983B5}"/>
              </a:ext>
            </a:extLst>
          </p:cNvPr>
          <p:cNvCxnSpPr/>
          <p:nvPr/>
        </p:nvCxnSpPr>
        <p:spPr>
          <a:xfrm flipH="1">
            <a:off x="5391151" y="2674939"/>
            <a:ext cx="212725" cy="1158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888CACA-95D3-95BF-08D7-27B635E88742}"/>
              </a:ext>
            </a:extLst>
          </p:cNvPr>
          <p:cNvCxnSpPr/>
          <p:nvPr/>
        </p:nvCxnSpPr>
        <p:spPr>
          <a:xfrm flipH="1">
            <a:off x="5473700" y="3246439"/>
            <a:ext cx="84138" cy="603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4A0BC01-134E-9A2B-DB75-56ED6E614FC9}"/>
              </a:ext>
            </a:extLst>
          </p:cNvPr>
          <p:cNvCxnSpPr/>
          <p:nvPr/>
        </p:nvCxnSpPr>
        <p:spPr>
          <a:xfrm flipH="1" flipV="1">
            <a:off x="5473700" y="3194050"/>
            <a:ext cx="84138" cy="523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8" name="TextBox 67">
            <a:extLst>
              <a:ext uri="{FF2B5EF4-FFF2-40B4-BE49-F238E27FC236}">
                <a16:creationId xmlns:a16="http://schemas.microsoft.com/office/drawing/2014/main" id="{3A87D8C2-999B-CDEB-A397-788EBBE5E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2097089"/>
            <a:ext cx="1673225" cy="369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Vital Area</a:t>
            </a:r>
            <a:endParaRPr lang="id-ID" altLang="en-US" sz="1800" b="1">
              <a:solidFill>
                <a:srgbClr val="FF0000"/>
              </a:solidFill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907305A-C6A9-E6F4-797A-C2BA05A74F9E}"/>
              </a:ext>
            </a:extLst>
          </p:cNvPr>
          <p:cNvCxnSpPr>
            <a:endCxn id="23578" idx="3"/>
          </p:cNvCxnSpPr>
          <p:nvPr/>
        </p:nvCxnSpPr>
        <p:spPr>
          <a:xfrm flipH="1" flipV="1">
            <a:off x="3959226" y="2282825"/>
            <a:ext cx="854075" cy="554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0" name="TextBox 21531">
            <a:extLst>
              <a:ext uri="{FF2B5EF4-FFF2-40B4-BE49-F238E27FC236}">
                <a16:creationId xmlns:a16="http://schemas.microsoft.com/office/drawing/2014/main" id="{8774D2D0-05B2-AB8D-A97F-A4388C595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1" y="3406775"/>
            <a:ext cx="741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RMI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81" name="TextBox 72">
            <a:extLst>
              <a:ext uri="{FF2B5EF4-FFF2-40B4-BE49-F238E27FC236}">
                <a16:creationId xmlns:a16="http://schemas.microsoft.com/office/drawing/2014/main" id="{4CB0B1E5-0D2C-9B19-EE9F-DDB04A260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3929063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RII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82" name="TextBox 73">
            <a:extLst>
              <a:ext uri="{FF2B5EF4-FFF2-40B4-BE49-F238E27FC236}">
                <a16:creationId xmlns:a16="http://schemas.microsoft.com/office/drawing/2014/main" id="{DFCBFE1B-E024-8CB4-BE31-2FE7C9012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338" y="1379538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FEFI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83" name="TextBox 74">
            <a:extLst>
              <a:ext uri="{FF2B5EF4-FFF2-40B4-BE49-F238E27FC236}">
                <a16:creationId xmlns:a16="http://schemas.microsoft.com/office/drawing/2014/main" id="{3D29CB7B-04AD-F712-0315-5D434A399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1" y="2128838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EFEI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84" name="TextBox 75">
            <a:extLst>
              <a:ext uri="{FF2B5EF4-FFF2-40B4-BE49-F238E27FC236}">
                <a16:creationId xmlns:a16="http://schemas.microsoft.com/office/drawing/2014/main" id="{138EF53B-B98D-FA1C-2DB7-D5B69A4A2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9" y="1828800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RWI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85" name="TextBox 76">
            <a:extLst>
              <a:ext uri="{FF2B5EF4-FFF2-40B4-BE49-F238E27FC236}">
                <a16:creationId xmlns:a16="http://schemas.microsoft.com/office/drawing/2014/main" id="{A3DE7E51-E79A-9E51-54A1-50BEBD738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1" y="2649538"/>
            <a:ext cx="74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CAS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86" name="TextBox 78">
            <a:extLst>
              <a:ext uri="{FF2B5EF4-FFF2-40B4-BE49-F238E27FC236}">
                <a16:creationId xmlns:a16="http://schemas.microsoft.com/office/drawing/2014/main" id="{681603FB-6066-3F39-ED65-E7FACEDC1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9" y="4511675"/>
            <a:ext cx="954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NSSC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87" name="TextBox 79">
            <a:extLst>
              <a:ext uri="{FF2B5EF4-FFF2-40B4-BE49-F238E27FC236}">
                <a16:creationId xmlns:a16="http://schemas.microsoft.com/office/drawing/2014/main" id="{64ACE9AD-6A9A-5F82-E593-BA80A3B3D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076" y="2936875"/>
            <a:ext cx="741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RSG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C3B8D7-27A6-A7DF-36A2-25DE54BAEE01}"/>
              </a:ext>
            </a:extLst>
          </p:cNvPr>
          <p:cNvCxnSpPr/>
          <p:nvPr/>
        </p:nvCxnSpPr>
        <p:spPr>
          <a:xfrm flipH="1">
            <a:off x="8450264" y="1776414"/>
            <a:ext cx="479425" cy="36353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048713-BAD1-29D8-BD89-64576B081B8E}"/>
              </a:ext>
            </a:extLst>
          </p:cNvPr>
          <p:cNvCxnSpPr/>
          <p:nvPr/>
        </p:nvCxnSpPr>
        <p:spPr>
          <a:xfrm flipH="1">
            <a:off x="7969250" y="1604964"/>
            <a:ext cx="508000" cy="3587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6361241-B04D-C445-6BD1-D72D73E8FA5C}"/>
              </a:ext>
            </a:extLst>
          </p:cNvPr>
          <p:cNvCxnSpPr/>
          <p:nvPr/>
        </p:nvCxnSpPr>
        <p:spPr>
          <a:xfrm flipH="1" flipV="1">
            <a:off x="7958138" y="1965326"/>
            <a:ext cx="508000" cy="16986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2F8460E-8AAA-DDF3-6814-ABBBE2F77790}"/>
              </a:ext>
            </a:extLst>
          </p:cNvPr>
          <p:cNvCxnSpPr/>
          <p:nvPr/>
        </p:nvCxnSpPr>
        <p:spPr>
          <a:xfrm flipH="1" flipV="1">
            <a:off x="8867775" y="1747839"/>
            <a:ext cx="76200" cy="285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DAB6E75-F59E-4BA8-E4D1-36462744F003}"/>
              </a:ext>
            </a:extLst>
          </p:cNvPr>
          <p:cNvCxnSpPr/>
          <p:nvPr/>
        </p:nvCxnSpPr>
        <p:spPr>
          <a:xfrm flipH="1">
            <a:off x="8461375" y="1616075"/>
            <a:ext cx="381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3" name="TextBox 72">
            <a:extLst>
              <a:ext uri="{FF2B5EF4-FFF2-40B4-BE49-F238E27FC236}">
                <a16:creationId xmlns:a16="http://schemas.microsoft.com/office/drawing/2014/main" id="{8745EF32-AB8A-3CFA-81B0-F0AE850F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1" y="4819650"/>
            <a:ext cx="949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TRRI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BCB993A-D821-D339-C74B-F3835A838A1D}"/>
              </a:ext>
            </a:extLst>
          </p:cNvPr>
          <p:cNvCxnSpPr/>
          <p:nvPr/>
        </p:nvCxnSpPr>
        <p:spPr>
          <a:xfrm flipH="1" flipV="1">
            <a:off x="7531101" y="1262064"/>
            <a:ext cx="854075" cy="554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5" name="TextBox 67">
            <a:extLst>
              <a:ext uri="{FF2B5EF4-FFF2-40B4-BE49-F238E27FC236}">
                <a16:creationId xmlns:a16="http://schemas.microsoft.com/office/drawing/2014/main" id="{729FD3ED-22D1-032F-0DF1-83011A6C1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6" y="892175"/>
            <a:ext cx="1673225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Vital Area</a:t>
            </a:r>
            <a:endParaRPr lang="id-ID" altLang="en-US" sz="1800" b="1">
              <a:solidFill>
                <a:srgbClr val="FF0000"/>
              </a:solidFill>
            </a:endParaRPr>
          </a:p>
        </p:txBody>
      </p:sp>
      <p:sp>
        <p:nvSpPr>
          <p:cNvPr id="23596" name="TextBox 1">
            <a:extLst>
              <a:ext uri="{FF2B5EF4-FFF2-40B4-BE49-F238E27FC236}">
                <a16:creationId xmlns:a16="http://schemas.microsoft.com/office/drawing/2014/main" id="{B69D1407-B9EB-93E1-ED7F-6DF4DEB14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0989" y="892175"/>
            <a:ext cx="1671637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Protected Area</a:t>
            </a:r>
            <a:endParaRPr lang="id-ID" altLang="en-US" sz="1800" b="1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BA454A5-C491-BB93-D966-80C069D7761A}"/>
              </a:ext>
            </a:extLst>
          </p:cNvPr>
          <p:cNvCxnSpPr/>
          <p:nvPr/>
        </p:nvCxnSpPr>
        <p:spPr>
          <a:xfrm flipV="1">
            <a:off x="8370888" y="1077913"/>
            <a:ext cx="800100" cy="565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8" name="TextBox 79">
            <a:extLst>
              <a:ext uri="{FF2B5EF4-FFF2-40B4-BE49-F238E27FC236}">
                <a16:creationId xmlns:a16="http://schemas.microsoft.com/office/drawing/2014/main" id="{8A362A10-C32F-BD3B-187E-DB3CB3001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114" y="2994025"/>
            <a:ext cx="485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IS</a:t>
            </a:r>
            <a:endParaRPr lang="id-ID" altLang="en-US" sz="18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8"/>
          <p:cNvSpPr txBox="1">
            <a:spLocks noGrp="1"/>
          </p:cNvSpPr>
          <p:nvPr>
            <p:ph type="title"/>
          </p:nvPr>
        </p:nvSpPr>
        <p:spPr>
          <a:xfrm>
            <a:off x="1816232" y="80443"/>
            <a:ext cx="8585068" cy="7655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3200"/>
            </a:pPr>
            <a:r>
              <a:rPr lang="en-US" sz="3200" dirty="0"/>
              <a:t>BRIN’s BJ</a:t>
            </a:r>
            <a:r>
              <a:rPr lang="id-ID" sz="3200" dirty="0"/>
              <a:t> Habib</a:t>
            </a:r>
            <a:r>
              <a:rPr lang="en-US" sz="3200" dirty="0" err="1"/>
              <a:t>ie</a:t>
            </a:r>
            <a:r>
              <a:rPr lang="en-US" sz="3200" dirty="0"/>
              <a:t> Science &amp; Tech Area</a:t>
            </a:r>
            <a:endParaRPr dirty="0"/>
          </a:p>
        </p:txBody>
      </p:sp>
      <p:sp>
        <p:nvSpPr>
          <p:cNvPr id="366" name="Google Shape;366;p28"/>
          <p:cNvSpPr txBox="1">
            <a:spLocks noGrp="1"/>
          </p:cNvSpPr>
          <p:nvPr>
            <p:ph type="sldNum" idx="12"/>
          </p:nvPr>
        </p:nvSpPr>
        <p:spPr>
          <a:xfrm>
            <a:off x="9458939" y="6406717"/>
            <a:ext cx="580411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id-ID"/>
              <a:pPr/>
              <a:t>6</a:t>
            </a:fld>
            <a:endParaRPr/>
          </a:p>
        </p:txBody>
      </p:sp>
      <p:grpSp>
        <p:nvGrpSpPr>
          <p:cNvPr id="367" name="Google Shape;367;p28"/>
          <p:cNvGrpSpPr/>
          <p:nvPr/>
        </p:nvGrpSpPr>
        <p:grpSpPr>
          <a:xfrm>
            <a:off x="1761354" y="1455448"/>
            <a:ext cx="8856066" cy="4497625"/>
            <a:chOff x="-1656986" y="160947"/>
            <a:chExt cx="8856066" cy="4497625"/>
          </a:xfrm>
        </p:grpSpPr>
        <p:sp>
          <p:nvSpPr>
            <p:cNvPr id="368" name="Google Shape;368;p28"/>
            <p:cNvSpPr/>
            <p:nvPr/>
          </p:nvSpPr>
          <p:spPr>
            <a:xfrm>
              <a:off x="4379717" y="2317017"/>
              <a:ext cx="1632262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476"/>
                  </a:lnTo>
                  <a:lnTo>
                    <a:pt x="120000" y="60476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69" name="Google Shape;369;p28"/>
            <p:cNvSpPr/>
            <p:nvPr/>
          </p:nvSpPr>
          <p:spPr>
            <a:xfrm>
              <a:off x="4333997" y="2317017"/>
              <a:ext cx="91440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0" name="Google Shape;370;p28"/>
            <p:cNvSpPr/>
            <p:nvPr/>
          </p:nvSpPr>
          <p:spPr>
            <a:xfrm>
              <a:off x="2747454" y="2317017"/>
              <a:ext cx="1632262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476"/>
                  </a:lnTo>
                  <a:lnTo>
                    <a:pt x="0" y="60476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1" name="Google Shape;371;p28"/>
            <p:cNvSpPr/>
            <p:nvPr/>
          </p:nvSpPr>
          <p:spPr>
            <a:xfrm>
              <a:off x="4333997" y="1536499"/>
              <a:ext cx="91440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2" name="Google Shape;372;p28"/>
            <p:cNvSpPr/>
            <p:nvPr/>
          </p:nvSpPr>
          <p:spPr>
            <a:xfrm>
              <a:off x="3155520" y="755981"/>
              <a:ext cx="1224197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476"/>
                  </a:lnTo>
                  <a:lnTo>
                    <a:pt x="120000" y="60476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3" name="Google Shape;373;p28"/>
            <p:cNvSpPr/>
            <p:nvPr/>
          </p:nvSpPr>
          <p:spPr>
            <a:xfrm>
              <a:off x="1931323" y="1536499"/>
              <a:ext cx="816131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476"/>
                  </a:lnTo>
                  <a:lnTo>
                    <a:pt x="120000" y="60476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6" name="Google Shape;376;p28"/>
            <p:cNvSpPr/>
            <p:nvPr/>
          </p:nvSpPr>
          <p:spPr>
            <a:xfrm>
              <a:off x="1069472" y="3097536"/>
              <a:ext cx="91440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7" name="Google Shape;377;p28"/>
            <p:cNvSpPr/>
            <p:nvPr/>
          </p:nvSpPr>
          <p:spPr>
            <a:xfrm>
              <a:off x="1069472" y="2317017"/>
              <a:ext cx="91440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8" name="Google Shape;378;p28"/>
            <p:cNvSpPr/>
            <p:nvPr/>
          </p:nvSpPr>
          <p:spPr>
            <a:xfrm>
              <a:off x="1115192" y="1536499"/>
              <a:ext cx="816131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476"/>
                  </a:lnTo>
                  <a:lnTo>
                    <a:pt x="0" y="60476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9" name="Google Shape;379;p28"/>
            <p:cNvSpPr/>
            <p:nvPr/>
          </p:nvSpPr>
          <p:spPr>
            <a:xfrm>
              <a:off x="1931323" y="755981"/>
              <a:ext cx="1224197" cy="1869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476"/>
                  </a:lnTo>
                  <a:lnTo>
                    <a:pt x="0" y="60476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487AA8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80" name="Google Shape;380;p28"/>
            <p:cNvSpPr/>
            <p:nvPr/>
          </p:nvSpPr>
          <p:spPr>
            <a:xfrm>
              <a:off x="2858745" y="162430"/>
              <a:ext cx="593550" cy="5935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3452295" y="160947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28"/>
            <p:cNvSpPr txBox="1"/>
            <p:nvPr/>
          </p:nvSpPr>
          <p:spPr>
            <a:xfrm>
              <a:off x="3452295" y="160947"/>
              <a:ext cx="1854844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id-ID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en-US" sz="11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eputy</a:t>
              </a: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Infrastructure (DI</a:t>
              </a:r>
              <a:r>
                <a:rPr lang="id-ID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</a:t>
              </a: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dirty="0"/>
            </a:p>
          </p:txBody>
        </p:sp>
        <p:sp>
          <p:nvSpPr>
            <p:cNvPr id="383" name="Google Shape;383;p28"/>
            <p:cNvSpPr/>
            <p:nvPr/>
          </p:nvSpPr>
          <p:spPr>
            <a:xfrm>
              <a:off x="1634548" y="942949"/>
              <a:ext cx="593550" cy="59355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28"/>
            <p:cNvSpPr/>
            <p:nvPr/>
          </p:nvSpPr>
          <p:spPr>
            <a:xfrm>
              <a:off x="2228098" y="941465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28"/>
            <p:cNvSpPr txBox="1"/>
            <p:nvPr/>
          </p:nvSpPr>
          <p:spPr>
            <a:xfrm>
              <a:off x="2228098" y="941465"/>
              <a:ext cx="148387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id-ID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en-US" sz="11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irectorate</a:t>
              </a: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Sci &amp; Tech Area</a:t>
              </a:r>
              <a:endParaRPr dirty="0"/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818416" y="1723467"/>
              <a:ext cx="593550" cy="5935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1411967" y="1721983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28"/>
            <p:cNvSpPr txBox="1"/>
            <p:nvPr/>
          </p:nvSpPr>
          <p:spPr>
            <a:xfrm>
              <a:off x="1411967" y="1721983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818416" y="2503986"/>
              <a:ext cx="593550" cy="59355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1411967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28"/>
            <p:cNvSpPr txBox="1"/>
            <p:nvPr/>
          </p:nvSpPr>
          <p:spPr>
            <a:xfrm>
              <a:off x="1411967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18416" y="3284504"/>
              <a:ext cx="593550" cy="59355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1411967" y="3283020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28"/>
            <p:cNvSpPr txBox="1"/>
            <p:nvPr/>
          </p:nvSpPr>
          <p:spPr>
            <a:xfrm>
              <a:off x="1411967" y="3283020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55725" y="4065022"/>
              <a:ext cx="593550" cy="59355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595835" y="4063538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28"/>
            <p:cNvSpPr txBox="1"/>
            <p:nvPr/>
          </p:nvSpPr>
          <p:spPr>
            <a:xfrm>
              <a:off x="1525475" y="4063538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Guards</a:t>
              </a:r>
              <a:endParaRPr dirty="0"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-1656986" y="945270"/>
              <a:ext cx="593550" cy="59355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2228098" y="4063538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28"/>
            <p:cNvSpPr txBox="1"/>
            <p:nvPr/>
          </p:nvSpPr>
          <p:spPr>
            <a:xfrm>
              <a:off x="-1036464" y="969186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Police</a:t>
              </a:r>
              <a:endParaRPr dirty="0"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2450679" y="1723467"/>
              <a:ext cx="593550" cy="5935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050" dirty="0"/>
                <a:t>Etc.</a:t>
              </a:r>
              <a:endParaRPr sz="1050" dirty="0"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430132" y="173955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28"/>
            <p:cNvSpPr txBox="1"/>
            <p:nvPr/>
          </p:nvSpPr>
          <p:spPr>
            <a:xfrm>
              <a:off x="1430132" y="173955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id-ID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BJ Habibie</a:t>
              </a: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Area Manager</a:t>
              </a:r>
              <a:endParaRPr dirty="0"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4082942" y="942949"/>
              <a:ext cx="593550" cy="59355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4676492" y="941465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28"/>
            <p:cNvSpPr txBox="1"/>
            <p:nvPr/>
          </p:nvSpPr>
          <p:spPr>
            <a:xfrm>
              <a:off x="4676492" y="941465"/>
              <a:ext cx="2398910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id-ID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en-US" sz="11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irectorate</a:t>
              </a: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Nuclear Facility Management </a:t>
              </a:r>
              <a:endParaRPr dirty="0"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4082942" y="1723467"/>
              <a:ext cx="593550" cy="59355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1469817" y="3250553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28"/>
            <p:cNvSpPr txBox="1"/>
            <p:nvPr/>
          </p:nvSpPr>
          <p:spPr>
            <a:xfrm>
              <a:off x="1469817" y="3250553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Security Manager</a:t>
              </a:r>
              <a:endParaRPr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450679" y="2503986"/>
              <a:ext cx="593550" cy="59355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44229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28"/>
            <p:cNvSpPr txBox="1"/>
            <p:nvPr/>
          </p:nvSpPr>
          <p:spPr>
            <a:xfrm>
              <a:off x="3044229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id-ID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Maintenance</a:t>
              </a:r>
              <a:endPara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Team</a:t>
              </a:r>
              <a:endParaRPr dirty="0"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4082942" y="2503986"/>
              <a:ext cx="593550" cy="59355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4676492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28"/>
            <p:cNvSpPr txBox="1"/>
            <p:nvPr/>
          </p:nvSpPr>
          <p:spPr>
            <a:xfrm>
              <a:off x="4676492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CAS</a:t>
              </a:r>
              <a:endParaRPr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5715205" y="2503986"/>
              <a:ext cx="593550" cy="593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6308755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28"/>
            <p:cNvSpPr txBox="1"/>
            <p:nvPr/>
          </p:nvSpPr>
          <p:spPr>
            <a:xfrm>
              <a:off x="6308755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id-ID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Guard</a:t>
              </a: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 dirty="0"/>
            </a:p>
          </p:txBody>
        </p:sp>
      </p:grpSp>
      <p:grpSp>
        <p:nvGrpSpPr>
          <p:cNvPr id="419" name="Google Shape;419;p28"/>
          <p:cNvGrpSpPr/>
          <p:nvPr/>
        </p:nvGrpSpPr>
        <p:grpSpPr>
          <a:xfrm>
            <a:off x="4924169" y="3852306"/>
            <a:ext cx="890325" cy="593550"/>
            <a:chOff x="3044229" y="2502502"/>
            <a:chExt cx="890325" cy="593550"/>
          </a:xfrm>
        </p:grpSpPr>
        <p:sp>
          <p:nvSpPr>
            <p:cNvPr id="420" name="Google Shape;420;p28"/>
            <p:cNvSpPr/>
            <p:nvPr/>
          </p:nvSpPr>
          <p:spPr>
            <a:xfrm>
              <a:off x="3044229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8"/>
            <p:cNvSpPr txBox="1"/>
            <p:nvPr/>
          </p:nvSpPr>
          <p:spPr>
            <a:xfrm>
              <a:off x="3044229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OHSAS</a:t>
              </a:r>
              <a:endParaRPr dirty="0"/>
            </a:p>
          </p:txBody>
        </p:sp>
      </p:grpSp>
      <p:grpSp>
        <p:nvGrpSpPr>
          <p:cNvPr id="422" name="Google Shape;422;p28"/>
          <p:cNvGrpSpPr/>
          <p:nvPr/>
        </p:nvGrpSpPr>
        <p:grpSpPr>
          <a:xfrm>
            <a:off x="8148136" y="2999350"/>
            <a:ext cx="1697906" cy="593550"/>
            <a:chOff x="3044229" y="2502502"/>
            <a:chExt cx="1697906" cy="593550"/>
          </a:xfrm>
        </p:grpSpPr>
        <p:sp>
          <p:nvSpPr>
            <p:cNvPr id="423" name="Google Shape;423;p28"/>
            <p:cNvSpPr/>
            <p:nvPr/>
          </p:nvSpPr>
          <p:spPr>
            <a:xfrm>
              <a:off x="3044229" y="2502502"/>
              <a:ext cx="890325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8"/>
            <p:cNvSpPr txBox="1"/>
            <p:nvPr/>
          </p:nvSpPr>
          <p:spPr>
            <a:xfrm>
              <a:off x="3044229" y="2502502"/>
              <a:ext cx="1697906" cy="593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Nuclear Security Manager</a:t>
              </a:r>
              <a:endParaRPr dirty="0"/>
            </a:p>
          </p:txBody>
        </p:sp>
      </p:grpSp>
      <p:sp>
        <p:nvSpPr>
          <p:cNvPr id="2" name="Google Shape;376;p28">
            <a:extLst>
              <a:ext uri="{FF2B5EF4-FFF2-40B4-BE49-F238E27FC236}">
                <a16:creationId xmlns:a16="http://schemas.microsoft.com/office/drawing/2014/main" id="{6DA753B5-4DFE-2BE4-82D7-F6A06BA48940}"/>
              </a:ext>
            </a:extLst>
          </p:cNvPr>
          <p:cNvSpPr/>
          <p:nvPr/>
        </p:nvSpPr>
        <p:spPr>
          <a:xfrm>
            <a:off x="4518292" y="5161657"/>
            <a:ext cx="91440" cy="18696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0000" y="120000"/>
                </a:lnTo>
              </a:path>
            </a:pathLst>
          </a:custGeom>
          <a:noFill/>
          <a:ln w="12700" cap="flat" cmpd="sng">
            <a:solidFill>
              <a:srgbClr val="528CBE"/>
            </a:solidFill>
            <a:prstDash val="solid"/>
            <a:miter lim="800000"/>
            <a:headEnd type="none" w="sm" len="sm"/>
            <a:tailEnd type="none" w="sm" len="sm"/>
          </a:ln>
        </p:spPr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1CE8C9-4260-0DB1-7FE0-80A53C0B469B}"/>
              </a:ext>
            </a:extLst>
          </p:cNvPr>
          <p:cNvCxnSpPr>
            <a:cxnSpLocks/>
          </p:cNvCxnSpPr>
          <p:nvPr/>
        </p:nvCxnSpPr>
        <p:spPr>
          <a:xfrm>
            <a:off x="2029092" y="4882257"/>
            <a:ext cx="2194560" cy="1458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Google Shape;398;p28">
            <a:extLst>
              <a:ext uri="{FF2B5EF4-FFF2-40B4-BE49-F238E27FC236}">
                <a16:creationId xmlns:a16="http://schemas.microsoft.com/office/drawing/2014/main" id="{5ED0BCFE-EB73-6DCF-4045-FA71EA1AA84A}"/>
              </a:ext>
            </a:extLst>
          </p:cNvPr>
          <p:cNvSpPr/>
          <p:nvPr/>
        </p:nvSpPr>
        <p:spPr>
          <a:xfrm>
            <a:off x="3060276" y="2261641"/>
            <a:ext cx="593550" cy="593550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400;p28">
            <a:extLst>
              <a:ext uri="{FF2B5EF4-FFF2-40B4-BE49-F238E27FC236}">
                <a16:creationId xmlns:a16="http://schemas.microsoft.com/office/drawing/2014/main" id="{E5B08796-D4B7-2E74-3003-DF2A8D9D010E}"/>
              </a:ext>
            </a:extLst>
          </p:cNvPr>
          <p:cNvSpPr txBox="1"/>
          <p:nvPr/>
        </p:nvSpPr>
        <p:spPr>
          <a:xfrm>
            <a:off x="3727904" y="2241960"/>
            <a:ext cx="1139711" cy="59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41900" rIns="41900" bIns="4190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Agency for Disaster Mitigation</a:t>
            </a:r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63CD64-FDF4-8521-E92A-B5565C22628B}"/>
              </a:ext>
            </a:extLst>
          </p:cNvPr>
          <p:cNvCxnSpPr>
            <a:cxnSpLocks/>
          </p:cNvCxnSpPr>
          <p:nvPr/>
        </p:nvCxnSpPr>
        <p:spPr>
          <a:xfrm>
            <a:off x="3387992" y="4094857"/>
            <a:ext cx="822960" cy="1458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2167AA-8D81-1370-73F2-0B5D3963E466}"/>
              </a:ext>
            </a:extLst>
          </p:cNvPr>
          <p:cNvCxnSpPr>
            <a:cxnSpLocks/>
            <a:endCxn id="398" idx="4"/>
          </p:cNvCxnSpPr>
          <p:nvPr/>
        </p:nvCxnSpPr>
        <p:spPr>
          <a:xfrm flipV="1">
            <a:off x="2058129" y="2833321"/>
            <a:ext cx="0" cy="20250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B45CAC-5B2A-8919-4A58-B8EE1321E12B}"/>
              </a:ext>
            </a:extLst>
          </p:cNvPr>
          <p:cNvCxnSpPr>
            <a:cxnSpLocks/>
          </p:cNvCxnSpPr>
          <p:nvPr/>
        </p:nvCxnSpPr>
        <p:spPr>
          <a:xfrm flipV="1">
            <a:off x="3375334" y="2873091"/>
            <a:ext cx="0" cy="11887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472A1C2C-A657-2364-3CC2-686D2B1B4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9400" y="1"/>
            <a:ext cx="7886700" cy="854075"/>
          </a:xfrm>
        </p:spPr>
        <p:txBody>
          <a:bodyPr/>
          <a:lstStyle/>
          <a:p>
            <a:r>
              <a:rPr lang="en-US" altLang="en-US" dirty="0">
                <a:latin typeface="Berlin Sans FB Demi" panose="020E0802020502020306" pitchFamily="34" charset="0"/>
              </a:rPr>
              <a:t>Physical Protection System</a:t>
            </a:r>
          </a:p>
        </p:txBody>
      </p:sp>
      <p:sp>
        <p:nvSpPr>
          <p:cNvPr id="30723" name="Footer Placeholder 3">
            <a:extLst>
              <a:ext uri="{FF2B5EF4-FFF2-40B4-BE49-F238E27FC236}">
                <a16:creationId xmlns:a16="http://schemas.microsoft.com/office/drawing/2014/main" id="{5B958349-668D-A720-1CC6-2C70202A17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2073276" y="6350001"/>
            <a:ext cx="34766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ID" altLang="id-ID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PPS of Nuclear Material and Nuclear Facilities</a:t>
            </a:r>
          </a:p>
        </p:txBody>
      </p:sp>
      <p:sp>
        <p:nvSpPr>
          <p:cNvPr id="30724" name="Slide Number Placeholder 4">
            <a:extLst>
              <a:ext uri="{FF2B5EF4-FFF2-40B4-BE49-F238E27FC236}">
                <a16:creationId xmlns:a16="http://schemas.microsoft.com/office/drawing/2014/main" id="{37BA0F94-FE71-5E55-B349-FE9C88DD413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026A860-D1E5-4101-B47F-3F8100E07432}" type="slidenum">
              <a:rPr lang="en-ID" altLang="en-US" sz="1400">
                <a:solidFill>
                  <a:srgbClr val="76717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n-ID" altLang="en-US" sz="1400">
              <a:solidFill>
                <a:srgbClr val="767171"/>
              </a:solidFill>
            </a:endParaRPr>
          </a:p>
        </p:txBody>
      </p:sp>
      <p:pic>
        <p:nvPicPr>
          <p:cNvPr id="30725" name="Picture 3">
            <a:extLst>
              <a:ext uri="{FF2B5EF4-FFF2-40B4-BE49-F238E27FC236}">
                <a16:creationId xmlns:a16="http://schemas.microsoft.com/office/drawing/2014/main" id="{18E63281-1E52-4687-A866-855ACB8F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t="24847" r="32967" b="18864"/>
          <a:stretch>
            <a:fillRect/>
          </a:stretch>
        </p:blipFill>
        <p:spPr bwMode="auto">
          <a:xfrm>
            <a:off x="4043363" y="917576"/>
            <a:ext cx="2038350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 descr="D:\2021\PPNPN\WhatsApp Image 2021-12-17 at 10.34.01.jpeg">
            <a:extLst>
              <a:ext uri="{FF2B5EF4-FFF2-40B4-BE49-F238E27FC236}">
                <a16:creationId xmlns:a16="http://schemas.microsoft.com/office/drawing/2014/main" id="{7DD51447-0335-01CD-3A6E-48A8244F3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08"/>
          <a:stretch>
            <a:fillRect/>
          </a:stretch>
        </p:blipFill>
        <p:spPr bwMode="auto">
          <a:xfrm>
            <a:off x="6311900" y="917575"/>
            <a:ext cx="195738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4">
            <a:extLst>
              <a:ext uri="{FF2B5EF4-FFF2-40B4-BE49-F238E27FC236}">
                <a16:creationId xmlns:a16="http://schemas.microsoft.com/office/drawing/2014/main" id="{262773F4-88BA-A400-FB8C-CB5D2620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4972051"/>
            <a:ext cx="203835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3">
            <a:extLst>
              <a:ext uri="{FF2B5EF4-FFF2-40B4-BE49-F238E27FC236}">
                <a16:creationId xmlns:a16="http://schemas.microsoft.com/office/drawing/2014/main" id="{8AD1E29D-403A-8C01-8282-C3FE955B6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933451"/>
            <a:ext cx="2005012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9" name="Picture 2">
            <a:extLst>
              <a:ext uri="{FF2B5EF4-FFF2-40B4-BE49-F238E27FC236}">
                <a16:creationId xmlns:a16="http://schemas.microsoft.com/office/drawing/2014/main" id="{E4D0ADAD-70D0-4A98-C0AD-4A92EA26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4" y="2416175"/>
            <a:ext cx="1957387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0" name="Picture 11">
            <a:extLst>
              <a:ext uri="{FF2B5EF4-FFF2-40B4-BE49-F238E27FC236}">
                <a16:creationId xmlns:a16="http://schemas.microsoft.com/office/drawing/2014/main" id="{48D1C967-C03D-40D1-18BD-4B3501274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2405063"/>
            <a:ext cx="203835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1" name="Rectangle 1">
            <a:extLst>
              <a:ext uri="{FF2B5EF4-FFF2-40B4-BE49-F238E27FC236}">
                <a16:creationId xmlns:a16="http://schemas.microsoft.com/office/drawing/2014/main" id="{8BD94975-A7E7-03F5-F56B-CBC467DA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464" y="2128839"/>
            <a:ext cx="23860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Check </a:t>
            </a:r>
            <a:r>
              <a:rPr lang="id-ID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Motorcycle</a:t>
            </a: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 B</a:t>
            </a:r>
            <a:r>
              <a:rPr lang="id-ID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aggage </a:t>
            </a:r>
          </a:p>
        </p:txBody>
      </p:sp>
      <p:sp>
        <p:nvSpPr>
          <p:cNvPr id="30732" name="Rectangle 3">
            <a:extLst>
              <a:ext uri="{FF2B5EF4-FFF2-40B4-BE49-F238E27FC236}">
                <a16:creationId xmlns:a16="http://schemas.microsoft.com/office/drawing/2014/main" id="{E9A1EB8B-24B1-91BA-F759-FCA7BBF7A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3467101"/>
            <a:ext cx="2038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Check B</a:t>
            </a:r>
            <a:r>
              <a:rPr lang="id-ID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ag</a:t>
            </a: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 Personal</a:t>
            </a:r>
            <a:endParaRPr lang="id-ID" altLang="id-ID" sz="1200" dirty="0">
              <a:latin typeface="Times New Roman" panose="02020603050405020304" pitchFamily="18" charset="0"/>
              <a:ea typeface="Adobe Fan Heiti Std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30733" name="Rectangle 4">
            <a:extLst>
              <a:ext uri="{FF2B5EF4-FFF2-40B4-BE49-F238E27FC236}">
                <a16:creationId xmlns:a16="http://schemas.microsoft.com/office/drawing/2014/main" id="{6E96A3E8-17F4-DB2E-4A61-9E4696A3B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2132013"/>
            <a:ext cx="19573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Check B</a:t>
            </a:r>
            <a:r>
              <a:rPr lang="id-ID" altLang="id-ID" sz="120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aggage </a:t>
            </a:r>
            <a:r>
              <a:rPr lang="en-US" altLang="id-ID" sz="120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Vehicle</a:t>
            </a:r>
            <a:endParaRPr lang="id-ID" altLang="id-ID" sz="1200">
              <a:latin typeface="Times New Roman" panose="02020603050405020304" pitchFamily="18" charset="0"/>
              <a:ea typeface="Adobe Fan Heiti Std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30734" name="Rectangle 17">
            <a:extLst>
              <a:ext uri="{FF2B5EF4-FFF2-40B4-BE49-F238E27FC236}">
                <a16:creationId xmlns:a16="http://schemas.microsoft.com/office/drawing/2014/main" id="{CCB76346-2903-0CFC-785D-F824F39E9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913" y="2132013"/>
            <a:ext cx="1878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Camera Assessment</a:t>
            </a:r>
            <a:endParaRPr lang="id-ID" altLang="id-ID" sz="1200" dirty="0">
              <a:latin typeface="Times New Roman" panose="02020603050405020304" pitchFamily="18" charset="0"/>
              <a:ea typeface="Adobe Fan Heiti Std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30735" name="Rectangle 5">
            <a:extLst>
              <a:ext uri="{FF2B5EF4-FFF2-40B4-BE49-F238E27FC236}">
                <a16:creationId xmlns:a16="http://schemas.microsoft.com/office/drawing/2014/main" id="{3FFBFB38-6088-9C8E-9181-AB3C54365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914" y="3500438"/>
            <a:ext cx="19573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Visitor Check Point</a:t>
            </a:r>
            <a:endParaRPr lang="id-ID" altLang="id-ID" sz="1200" dirty="0">
              <a:latin typeface="Times New Roman" panose="02020603050405020304" pitchFamily="18" charset="0"/>
              <a:ea typeface="Adobe Fan Heiti Std B" pitchFamily="34" charset="-128"/>
              <a:cs typeface="Times New Roman" panose="02020603050405020304" pitchFamily="18" charset="0"/>
            </a:endParaRPr>
          </a:p>
        </p:txBody>
      </p:sp>
      <p:sp>
        <p:nvSpPr>
          <p:cNvPr id="30736" name="Rectangle 19">
            <a:extLst>
              <a:ext uri="{FF2B5EF4-FFF2-40B4-BE49-F238E27FC236}">
                <a16:creationId xmlns:a16="http://schemas.microsoft.com/office/drawing/2014/main" id="{DB87A135-97D6-A30B-6F99-3F980954E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6059999"/>
            <a:ext cx="2038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Security Squad</a:t>
            </a:r>
            <a:endParaRPr lang="id-ID" altLang="id-ID" sz="1200" dirty="0">
              <a:latin typeface="Times New Roman" panose="02020603050405020304" pitchFamily="18" charset="0"/>
              <a:ea typeface="Adobe Fan Heiti Std B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737" name="Picture 2">
            <a:extLst>
              <a:ext uri="{FF2B5EF4-FFF2-40B4-BE49-F238E27FC236}">
                <a16:creationId xmlns:a16="http://schemas.microsoft.com/office/drawing/2014/main" id="{D5DE3D8D-8BD1-D7DF-EA5D-47C6803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r="14455" b="19490"/>
          <a:stretch>
            <a:fillRect/>
          </a:stretch>
        </p:blipFill>
        <p:spPr bwMode="auto">
          <a:xfrm>
            <a:off x="6311900" y="2409825"/>
            <a:ext cx="1957388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8" name="TextBox 8">
            <a:extLst>
              <a:ext uri="{FF2B5EF4-FFF2-40B4-BE49-F238E27FC236}">
                <a16:creationId xmlns:a16="http://schemas.microsoft.com/office/drawing/2014/main" id="{BA226925-5515-57B6-9EFC-D771A98DC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527" y="3457577"/>
            <a:ext cx="21320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Gate - Metal Detector</a:t>
            </a:r>
            <a:endParaRPr lang="id-ID" altLang="id-ID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E9AC0AA-B0D7-1346-A437-57CC73B26975}"/>
              </a:ext>
            </a:extLst>
          </p:cNvPr>
          <p:cNvSpPr/>
          <p:nvPr/>
        </p:nvSpPr>
        <p:spPr>
          <a:xfrm>
            <a:off x="1933576" y="1751014"/>
            <a:ext cx="1762125" cy="1031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atin typeface="Berlin Sans FB Demi" pitchFamily="34" charset="0"/>
              </a:rPr>
              <a:t>Detection</a:t>
            </a:r>
            <a:endParaRPr lang="id-ID" sz="2400" dirty="0">
              <a:latin typeface="Berlin Sans FB Demi" pitchFamily="34" charset="0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6545D935-D03A-B40B-40C7-7F44C4E39DD3}"/>
              </a:ext>
            </a:extLst>
          </p:cNvPr>
          <p:cNvSpPr/>
          <p:nvPr/>
        </p:nvSpPr>
        <p:spPr>
          <a:xfrm>
            <a:off x="1933576" y="3790951"/>
            <a:ext cx="1762125" cy="1031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atin typeface="Berlin Sans FB Demi" pitchFamily="34" charset="0"/>
              </a:rPr>
              <a:t>Delay</a:t>
            </a:r>
            <a:endParaRPr lang="id-ID" sz="2400" dirty="0">
              <a:latin typeface="Berlin Sans FB Demi" pitchFamily="34" charset="0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D47A7C82-37FF-22A4-7F00-9F4CF3E9D96C}"/>
              </a:ext>
            </a:extLst>
          </p:cNvPr>
          <p:cNvSpPr/>
          <p:nvPr/>
        </p:nvSpPr>
        <p:spPr>
          <a:xfrm>
            <a:off x="1933576" y="4972051"/>
            <a:ext cx="1762125" cy="1033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atin typeface="Berlin Sans FB Demi" pitchFamily="34" charset="0"/>
              </a:rPr>
              <a:t>Response</a:t>
            </a:r>
            <a:endParaRPr lang="id-ID" sz="2400" dirty="0">
              <a:latin typeface="Berlin Sans FB Demi" pitchFamily="34" charset="0"/>
            </a:endParaRPr>
          </a:p>
        </p:txBody>
      </p:sp>
      <p:pic>
        <p:nvPicPr>
          <p:cNvPr id="30742" name="Picture 18">
            <a:extLst>
              <a:ext uri="{FF2B5EF4-FFF2-40B4-BE49-F238E27FC236}">
                <a16:creationId xmlns:a16="http://schemas.microsoft.com/office/drawing/2014/main" id="{03EA62BC-2047-2465-38A0-D6CF2E97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3736976"/>
            <a:ext cx="203835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3" name="Rectangle 26">
            <a:extLst>
              <a:ext uri="{FF2B5EF4-FFF2-40B4-BE49-F238E27FC236}">
                <a16:creationId xmlns:a16="http://schemas.microsoft.com/office/drawing/2014/main" id="{AEDBF030-F195-39BD-D4BD-DF6CDA762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126" y="4744200"/>
            <a:ext cx="2038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Fence</a:t>
            </a:r>
            <a:endParaRPr lang="id-ID" altLang="id-ID" sz="1200" dirty="0">
              <a:latin typeface="Times New Roman" panose="02020603050405020304" pitchFamily="18" charset="0"/>
              <a:ea typeface="Adobe Fan Heiti Std B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744" name="Picture 12">
            <a:extLst>
              <a:ext uri="{FF2B5EF4-FFF2-40B4-BE49-F238E27FC236}">
                <a16:creationId xmlns:a16="http://schemas.microsoft.com/office/drawing/2014/main" id="{EDAC7BD8-2423-22A9-CD12-46B3C300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3817938"/>
            <a:ext cx="1957387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5" name="Rectangle 28">
            <a:extLst>
              <a:ext uri="{FF2B5EF4-FFF2-40B4-BE49-F238E27FC236}">
                <a16:creationId xmlns:a16="http://schemas.microsoft.com/office/drawing/2014/main" id="{80A6A1DD-9FFF-C575-7F70-A9D9ABDCE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9" y="4716464"/>
            <a:ext cx="2039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Barrier Gate</a:t>
            </a:r>
            <a:endParaRPr lang="id-ID" altLang="id-ID" sz="1200" dirty="0">
              <a:latin typeface="Times New Roman" panose="02020603050405020304" pitchFamily="18" charset="0"/>
              <a:ea typeface="Adobe Fan Heiti Std B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746" name="Picture 26" descr="D:\2022\USDOE\Kunjungan USDOE\Inspeksi BAPETEN\WhatsApp Image 2022-08-23 at 21.40.57.jpeg">
            <a:extLst>
              <a:ext uri="{FF2B5EF4-FFF2-40B4-BE49-F238E27FC236}">
                <a16:creationId xmlns:a16="http://schemas.microsoft.com/office/drawing/2014/main" id="{41A15A77-662D-C41E-0D19-E969C1A4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17529"/>
          <a:stretch>
            <a:fillRect/>
          </a:stretch>
        </p:blipFill>
        <p:spPr bwMode="auto">
          <a:xfrm>
            <a:off x="6311900" y="3736976"/>
            <a:ext cx="1957388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7" name="Rectangle 28">
            <a:extLst>
              <a:ext uri="{FF2B5EF4-FFF2-40B4-BE49-F238E27FC236}">
                <a16:creationId xmlns:a16="http://schemas.microsoft.com/office/drawing/2014/main" id="{7F656FB2-1384-5AE0-B2C8-9BF570FA1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914" y="4822826"/>
            <a:ext cx="2039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ea typeface="Adobe Fan Heiti Std B" pitchFamily="34" charset="-128"/>
                <a:cs typeface="Times New Roman" panose="02020603050405020304" pitchFamily="18" charset="0"/>
              </a:rPr>
              <a:t>Active Barrier Gate</a:t>
            </a:r>
            <a:endParaRPr lang="id-ID" altLang="id-ID" sz="1200" dirty="0">
              <a:latin typeface="Times New Roman" panose="02020603050405020304" pitchFamily="18" charset="0"/>
              <a:ea typeface="Adobe Fan Heiti Std B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748" name="Picture 2" descr="Image result for apel polisi">
            <a:extLst>
              <a:ext uri="{FF2B5EF4-FFF2-40B4-BE49-F238E27FC236}">
                <a16:creationId xmlns:a16="http://schemas.microsoft.com/office/drawing/2014/main" id="{0F1FB2B7-CB08-E54F-00C1-52DCAD586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978400"/>
            <a:ext cx="19573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9" name="TextBox 8">
            <a:extLst>
              <a:ext uri="{FF2B5EF4-FFF2-40B4-BE49-F238E27FC236}">
                <a16:creationId xmlns:a16="http://schemas.microsoft.com/office/drawing/2014/main" id="{9D9772C7-33C4-56D2-E3C5-A871BD42A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431" y="6074589"/>
            <a:ext cx="20478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200" dirty="0">
                <a:latin typeface="Times New Roman" panose="02020603050405020304" pitchFamily="18" charset="0"/>
                <a:ea typeface="Adobe Fan Heiti Std B"/>
                <a:cs typeface="Times New Roman" panose="02020603050405020304" pitchFamily="18" charset="0"/>
              </a:rPr>
              <a:t>Police Dept</a:t>
            </a:r>
            <a:endParaRPr lang="id-ID" altLang="id-ID" sz="1200" dirty="0">
              <a:latin typeface="Times New Roman" panose="02020603050405020304" pitchFamily="18" charset="0"/>
              <a:ea typeface="Adobe Fan Heiti Std B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an Adversary Path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23B-D422-4105-84D7-7F68B267CD98}" type="slidenum">
              <a:rPr lang="id-ID" smtClean="0"/>
              <a:pPr/>
              <a:t>8</a:t>
            </a:fld>
            <a:endParaRPr lang="id-ID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676401"/>
            <a:ext cx="80010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907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23B-D422-4105-84D7-7F68B267CD98}" type="slidenum">
              <a:rPr lang="id-ID" smtClean="0"/>
              <a:pPr/>
              <a:t>9</a:t>
            </a:fld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98" y="503237"/>
            <a:ext cx="9076203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8891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1996</TotalTime>
  <Words>724</Words>
  <Application>Microsoft Office PowerPoint</Application>
  <PresentationFormat>Widescreen</PresentationFormat>
  <Paragraphs>198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Adobe Fan Heiti Std B</vt:lpstr>
      <vt:lpstr>Aptos</vt:lpstr>
      <vt:lpstr>Aptos Display</vt:lpstr>
      <vt:lpstr>Arial</vt:lpstr>
      <vt:lpstr>Arial Black</vt:lpstr>
      <vt:lpstr>Berlin Sans FB Demi</vt:lpstr>
      <vt:lpstr>Calibri</vt:lpstr>
      <vt:lpstr>Century Gothic</vt:lpstr>
      <vt:lpstr>Garamond</vt:lpstr>
      <vt:lpstr>Times New Roman</vt:lpstr>
      <vt:lpstr>Wingdings</vt:lpstr>
      <vt:lpstr>Office Theme</vt:lpstr>
      <vt:lpstr>Vapor Trail</vt:lpstr>
      <vt:lpstr>Organic</vt:lpstr>
      <vt:lpstr>RSG G. A. Siwabessy Security System Overview: Response A special training on Sabotage Mitigation  Dany Mulyana, PhD</vt:lpstr>
      <vt:lpstr>Physical Protection System Scope</vt:lpstr>
      <vt:lpstr>Legal Framework</vt:lpstr>
      <vt:lpstr>BRIN’s Nuclear Facilities</vt:lpstr>
      <vt:lpstr>Serpong Nuclear Complex</vt:lpstr>
      <vt:lpstr>BRIN’s BJ Habibie Science &amp; Tech Area</vt:lpstr>
      <vt:lpstr>Physical Protection System</vt:lpstr>
      <vt:lpstr>Example of an Adversary Path</vt:lpstr>
      <vt:lpstr>PowerPoint Presentation</vt:lpstr>
      <vt:lpstr>Response Team Functions</vt:lpstr>
      <vt:lpstr>Slow Response</vt:lpstr>
      <vt:lpstr>Access</vt:lpstr>
      <vt:lpstr>Response Strategies</vt:lpstr>
      <vt:lpstr>Capacity</vt:lpstr>
      <vt:lpstr>Equipment</vt:lpstr>
      <vt:lpstr>PowerPoint Presentation</vt:lpstr>
      <vt:lpstr>In-site Vs. External Response Challenges</vt:lpstr>
      <vt:lpstr>Insider vs PPS</vt:lpstr>
      <vt:lpstr>NSSC Facility</vt:lpstr>
      <vt:lpstr>PowerPoint Presentation</vt:lpstr>
      <vt:lpstr>About 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Danny Boy</dc:creator>
  <cp:lastModifiedBy>Danny Boy</cp:lastModifiedBy>
  <cp:revision>9</cp:revision>
  <dcterms:created xsi:type="dcterms:W3CDTF">2025-05-03T04:17:24Z</dcterms:created>
  <dcterms:modified xsi:type="dcterms:W3CDTF">2025-05-04T13:34:02Z</dcterms:modified>
</cp:coreProperties>
</file>