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00" r:id="rId3"/>
    <p:sldId id="301" r:id="rId4"/>
    <p:sldId id="280" r:id="rId5"/>
    <p:sldId id="302" r:id="rId6"/>
    <p:sldId id="303" r:id="rId7"/>
    <p:sldId id="281" r:id="rId8"/>
    <p:sldId id="282" r:id="rId9"/>
    <p:sldId id="3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706" autoAdjust="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88003-34E6-4E00-AE8D-3AC81AA971F8}" type="datetimeFigureOut">
              <a:rPr lang="en-ID" smtClean="0"/>
              <a:t>04/06/2026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F2B2D-7CF9-4F82-95C8-D18B9CD571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587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output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dirty="0" err="1"/>
              <a:t>Dokumen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dirancang</a:t>
            </a:r>
            <a:r>
              <a:rPr lang="en-ID" dirty="0"/>
              <a:t> agar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yang </a:t>
            </a:r>
            <a:r>
              <a:rPr lang="en-ID" dirty="0" err="1"/>
              <a:t>dipelajari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konteks</a:t>
            </a:r>
            <a:r>
              <a:rPr lang="en-ID" dirty="0"/>
              <a:t> </a:t>
            </a:r>
            <a:r>
              <a:rPr lang="en-ID" dirty="0" err="1"/>
              <a:t>pekerjaannya</a:t>
            </a:r>
            <a:r>
              <a:rPr lang="en-ID" dirty="0"/>
              <a:t> masing-masing.</a:t>
            </a:r>
          </a:p>
          <a:p>
            <a:endParaRPr lang="en-ID" dirty="0"/>
          </a:p>
          <a:p>
            <a:r>
              <a:rPr lang="en-ID" dirty="0"/>
              <a:t>Mohon para </a:t>
            </a:r>
            <a:r>
              <a:rPr lang="en-ID" dirty="0" err="1"/>
              <a:t>pembimbing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agar </a:t>
            </a:r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administratif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juga </a:t>
            </a:r>
            <a:r>
              <a:rPr lang="en-ID" dirty="0" err="1"/>
              <a:t>menggambarkan</a:t>
            </a:r>
            <a:r>
              <a:rPr lang="en-ID" dirty="0"/>
              <a:t> proses </a:t>
            </a:r>
            <a:r>
              <a:rPr lang="en-ID" dirty="0" err="1"/>
              <a:t>kerja</a:t>
            </a:r>
            <a:r>
              <a:rPr lang="en-ID" dirty="0"/>
              <a:t> ADI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utuh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F2B2D-7CF9-4F82-95C8-D18B9CD571C2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4604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Bagian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penyusunan</a:t>
            </a:r>
            <a:r>
              <a:rPr lang="en-ID" dirty="0"/>
              <a:t> </a:t>
            </a:r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, </a:t>
            </a:r>
            <a:r>
              <a:rPr lang="en-ID" dirty="0" err="1"/>
              <a:t>akuisisi</a:t>
            </a:r>
            <a:r>
              <a:rPr lang="en-ID" dirty="0"/>
              <a:t> data, </a:t>
            </a:r>
            <a:r>
              <a:rPr lang="en-ID" dirty="0" err="1"/>
              <a:t>pengolahan</a:t>
            </a:r>
            <a:r>
              <a:rPr lang="en-ID" dirty="0"/>
              <a:t> dan </a:t>
            </a:r>
            <a:r>
              <a:rPr lang="en-ID" dirty="0" err="1"/>
              <a:t>analisis</a:t>
            </a:r>
            <a:r>
              <a:rPr lang="en-ID" dirty="0"/>
              <a:t>, </a:t>
            </a:r>
            <a:r>
              <a:rPr lang="en-ID" dirty="0" err="1"/>
              <a:t>interpretasi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,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.</a:t>
            </a:r>
          </a:p>
          <a:p>
            <a:r>
              <a:rPr lang="en-ID" dirty="0"/>
              <a:t>Kami </a:t>
            </a:r>
            <a:r>
              <a:rPr lang="en-ID" dirty="0" err="1"/>
              <a:t>berharap</a:t>
            </a:r>
            <a:r>
              <a:rPr lang="en-ID" dirty="0"/>
              <a:t> </a:t>
            </a:r>
            <a:r>
              <a:rPr lang="en-ID" dirty="0" err="1"/>
              <a:t>pengajar</a:t>
            </a:r>
            <a:r>
              <a:rPr lang="en-ID" dirty="0"/>
              <a:t> dan </a:t>
            </a:r>
            <a:r>
              <a:rPr lang="en-ID" dirty="0" err="1"/>
              <a:t>pembimbing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proses </a:t>
            </a:r>
            <a:r>
              <a:rPr lang="en-ID" dirty="0" err="1"/>
              <a:t>kerja</a:t>
            </a:r>
            <a:r>
              <a:rPr lang="en-ID" dirty="0"/>
              <a:t> ADI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berhenti</a:t>
            </a:r>
            <a:r>
              <a:rPr lang="en-ID" dirty="0"/>
              <a:t> pada </a:t>
            </a:r>
            <a:r>
              <a:rPr lang="en-ID" dirty="0" err="1"/>
              <a:t>analisis</a:t>
            </a:r>
            <a:r>
              <a:rPr lang="en-ID" dirty="0"/>
              <a:t> data, </a:t>
            </a:r>
            <a:r>
              <a:rPr lang="en-ID" dirty="0" err="1"/>
              <a:t>tetapi</a:t>
            </a:r>
            <a:r>
              <a:rPr lang="en-ID" dirty="0"/>
              <a:t> juga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pengelolaan</a:t>
            </a:r>
            <a:r>
              <a:rPr lang="en-ID" dirty="0"/>
              <a:t> data yang </a:t>
            </a:r>
            <a:r>
              <a:rPr lang="en-ID" dirty="0" err="1"/>
              <a:t>baik</a:t>
            </a:r>
            <a:r>
              <a:rPr lang="en-ID" dirty="0"/>
              <a:t>, </a:t>
            </a:r>
            <a:r>
              <a:rPr lang="en-ID" dirty="0" err="1"/>
              <a:t>interpretasi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.</a:t>
            </a:r>
          </a:p>
          <a:p>
            <a:r>
              <a:rPr lang="en-ID" dirty="0"/>
              <a:t>Bagi </a:t>
            </a:r>
            <a:r>
              <a:rPr lang="en-ID" dirty="0" err="1"/>
              <a:t>peserta</a:t>
            </a:r>
            <a:r>
              <a:rPr lang="en-ID" dirty="0"/>
              <a:t> yang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data </a:t>
            </a:r>
            <a:r>
              <a:rPr lang="en-ID" dirty="0" err="1"/>
              <a:t>aktual</a:t>
            </a:r>
            <a:r>
              <a:rPr lang="en-ID" dirty="0"/>
              <a:t>,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data 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data </a:t>
            </a:r>
            <a:r>
              <a:rPr lang="en-ID" dirty="0" err="1"/>
              <a:t>publik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latihan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F2B2D-7CF9-4F82-95C8-D18B9CD571C2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0343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Demikian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samakan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pelaksanaan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Teknis </a:t>
            </a:r>
            <a:r>
              <a:rPr lang="en-ID" dirty="0" err="1"/>
              <a:t>Substantif</a:t>
            </a:r>
            <a:r>
              <a:rPr lang="en-ID" dirty="0"/>
              <a:t> JF ADI Batch 2.</a:t>
            </a:r>
          </a:p>
          <a:p>
            <a:r>
              <a:rPr lang="en-ID" dirty="0"/>
              <a:t>Kami </a:t>
            </a:r>
            <a:r>
              <a:rPr lang="en-ID" dirty="0" err="1"/>
              <a:t>mengucapkan</a:t>
            </a:r>
            <a:r>
              <a:rPr lang="en-ID" dirty="0"/>
              <a:t> </a:t>
            </a:r>
            <a:r>
              <a:rPr lang="en-ID" dirty="0" err="1"/>
              <a:t>terima</a:t>
            </a:r>
            <a:r>
              <a:rPr lang="en-ID" dirty="0"/>
              <a:t> </a:t>
            </a:r>
            <a:r>
              <a:rPr lang="en-ID" dirty="0" err="1"/>
              <a:t>kasih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dukungan</a:t>
            </a:r>
            <a:r>
              <a:rPr lang="en-ID" dirty="0"/>
              <a:t> dan </a:t>
            </a:r>
            <a:r>
              <a:rPr lang="en-ID" dirty="0" err="1"/>
              <a:t>partisipasi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pengajar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pembimbing</a:t>
            </a:r>
            <a:r>
              <a:rPr lang="en-ID" dirty="0"/>
              <a:t>. </a:t>
            </a:r>
            <a:r>
              <a:rPr lang="en-ID" dirty="0" err="1"/>
              <a:t>Semoga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lancar</a:t>
            </a:r>
            <a:r>
              <a:rPr lang="en-ID" dirty="0"/>
              <a:t>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manfaat</a:t>
            </a:r>
            <a:r>
              <a:rPr lang="en-ID" dirty="0"/>
              <a:t> yang optimal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</a:p>
          <a:p>
            <a:r>
              <a:rPr lang="en-ID" dirty="0" err="1"/>
              <a:t>Selanjutnya</a:t>
            </a:r>
            <a:r>
              <a:rPr lang="en-ID" dirty="0"/>
              <a:t> kami </a:t>
            </a:r>
            <a:r>
              <a:rPr lang="en-ID" dirty="0" err="1"/>
              <a:t>membuka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diskusi</a:t>
            </a:r>
            <a:r>
              <a:rPr lang="en-ID" dirty="0"/>
              <a:t> </a:t>
            </a:r>
            <a:r>
              <a:rPr lang="en-ID" dirty="0" err="1"/>
              <a:t>apabila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masukan</a:t>
            </a:r>
            <a:r>
              <a:rPr lang="en-ID" dirty="0"/>
              <a:t>, saran,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hal-hal</a:t>
            </a:r>
            <a:r>
              <a:rPr lang="en-ID" dirty="0"/>
              <a:t> </a:t>
            </a:r>
            <a:r>
              <a:rPr lang="en-ID" dirty="0" err="1"/>
              <a:t>teknis</a:t>
            </a:r>
            <a:r>
              <a:rPr lang="en-ID" dirty="0"/>
              <a:t> yang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disepakati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.</a:t>
            </a:r>
          </a:p>
          <a:p>
            <a:r>
              <a:rPr lang="en-ID" i="1" dirty="0" err="1"/>
              <a:t>Terima</a:t>
            </a:r>
            <a:r>
              <a:rPr lang="en-ID" i="1" dirty="0"/>
              <a:t> </a:t>
            </a:r>
            <a:r>
              <a:rPr lang="en-ID" i="1" dirty="0" err="1"/>
              <a:t>kasih</a:t>
            </a:r>
            <a:r>
              <a:rPr lang="en-ID" i="1" dirty="0"/>
              <a:t>. </a:t>
            </a:r>
            <a:r>
              <a:rPr lang="en-ID" i="1" dirty="0" err="1"/>
              <a:t>Wassalamu'alaikum</a:t>
            </a:r>
            <a:r>
              <a:rPr lang="en-ID" i="1" dirty="0"/>
              <a:t> </a:t>
            </a:r>
            <a:r>
              <a:rPr lang="en-ID" i="1" dirty="0" err="1"/>
              <a:t>warahmatullahi</a:t>
            </a:r>
            <a:r>
              <a:rPr lang="en-ID" i="1" dirty="0"/>
              <a:t> </a:t>
            </a:r>
            <a:r>
              <a:rPr lang="en-ID" i="1" dirty="0" err="1"/>
              <a:t>wabarakatuh</a:t>
            </a:r>
            <a:r>
              <a:rPr lang="en-ID" i="1" dirty="0"/>
              <a:t>.</a:t>
            </a:r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F2B2D-7CF9-4F82-95C8-D18B9CD571C2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3720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3353A65-687C-87DB-F0BE-678173505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504" y="1443366"/>
            <a:ext cx="6538452" cy="2387600"/>
          </a:xfrm>
        </p:spPr>
        <p:txBody>
          <a:bodyPr anchor="b"/>
          <a:lstStyle>
            <a:lvl1pPr algn="ctr">
              <a:defRPr sz="60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pic>
        <p:nvPicPr>
          <p:cNvPr id="15" name="Gambar 14">
            <a:extLst>
              <a:ext uri="{FF2B5EF4-FFF2-40B4-BE49-F238E27FC236}">
                <a16:creationId xmlns:a16="http://schemas.microsoft.com/office/drawing/2014/main" id="{C52B39B1-192E-0B01-8726-D743D619A7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" y="65412"/>
            <a:ext cx="1399569" cy="540000"/>
          </a:xfrm>
          <a:prstGeom prst="rect">
            <a:avLst/>
          </a:prstGeom>
        </p:spPr>
      </p:pic>
      <p:grpSp>
        <p:nvGrpSpPr>
          <p:cNvPr id="30" name="Group 2">
            <a:extLst>
              <a:ext uri="{FF2B5EF4-FFF2-40B4-BE49-F238E27FC236}">
                <a16:creationId xmlns:a16="http://schemas.microsoft.com/office/drawing/2014/main" id="{76342CF4-C6C7-67F0-D8AA-3D3DA3D1F54F}"/>
              </a:ext>
            </a:extLst>
          </p:cNvPr>
          <p:cNvGrpSpPr/>
          <p:nvPr userDrawn="1"/>
        </p:nvGrpSpPr>
        <p:grpSpPr>
          <a:xfrm rot="10800000">
            <a:off x="5318460" y="1437"/>
            <a:ext cx="11482848" cy="6700119"/>
            <a:chOff x="0" y="-38100"/>
            <a:chExt cx="406400" cy="225405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7F93558E-C59D-AAD3-9CE5-3E353E3B99D5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B4AF3791-75A3-A15D-C5FA-FE495D979CC1}"/>
                </a:ext>
              </a:extLst>
            </p:cNvPr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pic>
        <p:nvPicPr>
          <p:cNvPr id="45" name="Gambar 44">
            <a:extLst>
              <a:ext uri="{FF2B5EF4-FFF2-40B4-BE49-F238E27FC236}">
                <a16:creationId xmlns:a16="http://schemas.microsoft.com/office/drawing/2014/main" id="{32F70A16-BE6C-94C2-FB3C-501DB7C5E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t="37131" r="24174" b="3721"/>
          <a:stretch/>
        </p:blipFill>
        <p:spPr>
          <a:xfrm flipH="1">
            <a:off x="6206405" y="1599497"/>
            <a:ext cx="7734546" cy="6700121"/>
          </a:xfrm>
          <a:prstGeom prst="chevron">
            <a:avLst/>
          </a:prstGeom>
        </p:spPr>
      </p:pic>
      <p:grpSp>
        <p:nvGrpSpPr>
          <p:cNvPr id="39" name="Group 8">
            <a:extLst>
              <a:ext uri="{FF2B5EF4-FFF2-40B4-BE49-F238E27FC236}">
                <a16:creationId xmlns:a16="http://schemas.microsoft.com/office/drawing/2014/main" id="{D94193D4-D56B-8988-2715-55B112BE3A67}"/>
              </a:ext>
            </a:extLst>
          </p:cNvPr>
          <p:cNvGrpSpPr/>
          <p:nvPr userDrawn="1"/>
        </p:nvGrpSpPr>
        <p:grpSpPr>
          <a:xfrm>
            <a:off x="6125814" y="4590253"/>
            <a:ext cx="4674127" cy="2266311"/>
            <a:chOff x="0" y="0"/>
            <a:chExt cx="406400" cy="187305"/>
          </a:xfrm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4C21C9E4-2C54-502E-1FAB-CE0927BBE8AF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0A2F676A-EE48-6F29-F883-7763DBF7BE97}"/>
                </a:ext>
              </a:extLst>
            </p:cNvPr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0" name="Grup 49">
            <a:extLst>
              <a:ext uri="{FF2B5EF4-FFF2-40B4-BE49-F238E27FC236}">
                <a16:creationId xmlns:a16="http://schemas.microsoft.com/office/drawing/2014/main" id="{BE39520E-119E-724A-8C6D-56F42C7E8D1F}"/>
              </a:ext>
            </a:extLst>
          </p:cNvPr>
          <p:cNvGrpSpPr/>
          <p:nvPr userDrawn="1"/>
        </p:nvGrpSpPr>
        <p:grpSpPr>
          <a:xfrm>
            <a:off x="-4223916" y="-2269183"/>
            <a:ext cx="21201276" cy="9049679"/>
            <a:chOff x="-4223916" y="-2269183"/>
            <a:chExt cx="21201276" cy="9049679"/>
          </a:xfrm>
        </p:grpSpPr>
        <p:sp>
          <p:nvSpPr>
            <p:cNvPr id="48" name="Persegi Panjang 47">
              <a:extLst>
                <a:ext uri="{FF2B5EF4-FFF2-40B4-BE49-F238E27FC236}">
                  <a16:creationId xmlns:a16="http://schemas.microsoft.com/office/drawing/2014/main" id="{25A12034-7EF6-A005-BA73-152F6D522B7B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7" name="Persegi Panjang 46">
              <a:extLst>
                <a:ext uri="{FF2B5EF4-FFF2-40B4-BE49-F238E27FC236}">
                  <a16:creationId xmlns:a16="http://schemas.microsoft.com/office/drawing/2014/main" id="{7BCDA6C9-ED23-013E-0BB1-FDE3B5D7903B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51" name="Grup 50">
            <a:extLst>
              <a:ext uri="{FF2B5EF4-FFF2-40B4-BE49-F238E27FC236}">
                <a16:creationId xmlns:a16="http://schemas.microsoft.com/office/drawing/2014/main" id="{E5A94F44-4A1E-62FE-9C8F-4438E49E013A}"/>
              </a:ext>
            </a:extLst>
          </p:cNvPr>
          <p:cNvGrpSpPr/>
          <p:nvPr userDrawn="1"/>
        </p:nvGrpSpPr>
        <p:grpSpPr>
          <a:xfrm rot="10800000">
            <a:off x="-7006908" y="65413"/>
            <a:ext cx="21201276" cy="9049679"/>
            <a:chOff x="-4223916" y="-2269183"/>
            <a:chExt cx="21201276" cy="9049679"/>
          </a:xfrm>
        </p:grpSpPr>
        <p:sp>
          <p:nvSpPr>
            <p:cNvPr id="52" name="Persegi Panjang 51">
              <a:extLst>
                <a:ext uri="{FF2B5EF4-FFF2-40B4-BE49-F238E27FC236}">
                  <a16:creationId xmlns:a16="http://schemas.microsoft.com/office/drawing/2014/main" id="{545D8DF3-8A43-CC78-45A3-0223ADA23D9A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3" name="Persegi Panjang 52">
              <a:extLst>
                <a:ext uri="{FF2B5EF4-FFF2-40B4-BE49-F238E27FC236}">
                  <a16:creationId xmlns:a16="http://schemas.microsoft.com/office/drawing/2014/main" id="{7333B7F9-53A8-6246-AB05-C614626A06DA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7" name="Persegi Panjang 56">
            <a:extLst>
              <a:ext uri="{FF2B5EF4-FFF2-40B4-BE49-F238E27FC236}">
                <a16:creationId xmlns:a16="http://schemas.microsoft.com/office/drawing/2014/main" id="{ECDB5A7A-A49F-9407-8B54-8BFB15C6171A}"/>
              </a:ext>
            </a:extLst>
          </p:cNvPr>
          <p:cNvSpPr/>
          <p:nvPr userDrawn="1"/>
        </p:nvSpPr>
        <p:spPr>
          <a:xfrm>
            <a:off x="0" y="6215743"/>
            <a:ext cx="4452257" cy="6422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8023165B-F86E-7C21-5C9E-68D89CE7C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196" y="4257574"/>
            <a:ext cx="4783400" cy="78972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 dirty="0"/>
              <a:t>Klik untuk mengedit gaya </a:t>
            </a:r>
            <a:r>
              <a:rPr lang="id-ID" dirty="0" err="1"/>
              <a:t>subjudul</a:t>
            </a:r>
            <a:r>
              <a:rPr lang="id-ID" dirty="0"/>
              <a:t> Master</a:t>
            </a:r>
          </a:p>
        </p:txBody>
      </p:sp>
      <p:pic>
        <p:nvPicPr>
          <p:cNvPr id="5" name="Picture 8" descr="Kementerian Pendayagunaan Aparatur Negara dan Reformasi Birokrasi - Nilai  Dasar BerAKHLAK">
            <a:extLst>
              <a:ext uri="{FF2B5EF4-FFF2-40B4-BE49-F238E27FC236}">
                <a16:creationId xmlns:a16="http://schemas.microsoft.com/office/drawing/2014/main" id="{15B44F68-8D88-549D-0A6F-8CEF64116F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99" y="6410051"/>
            <a:ext cx="82367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64193603-3684-9AF3-1687-B42844F17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4" y="6410051"/>
            <a:ext cx="94512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82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5F8E83A-0DA6-556F-4B36-D64921E53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2" name="Paralelogram 1">
            <a:extLst>
              <a:ext uri="{FF2B5EF4-FFF2-40B4-BE49-F238E27FC236}">
                <a16:creationId xmlns:a16="http://schemas.microsoft.com/office/drawing/2014/main" id="{CC49D5AD-111E-8EC4-3F82-FD389D3C4EEC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aralelogram 3">
            <a:extLst>
              <a:ext uri="{FF2B5EF4-FFF2-40B4-BE49-F238E27FC236}">
                <a16:creationId xmlns:a16="http://schemas.microsoft.com/office/drawing/2014/main" id="{7E8AE16F-8329-BD1B-86F8-8134AC16FD1B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ampungan Tanggal 3">
            <a:extLst>
              <a:ext uri="{FF2B5EF4-FFF2-40B4-BE49-F238E27FC236}">
                <a16:creationId xmlns:a16="http://schemas.microsoft.com/office/drawing/2014/main" id="{23DE7512-5E9F-9EF7-C67E-F137096D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6" name="Tampungan Kaki 4">
            <a:extLst>
              <a:ext uri="{FF2B5EF4-FFF2-40B4-BE49-F238E27FC236}">
                <a16:creationId xmlns:a16="http://schemas.microsoft.com/office/drawing/2014/main" id="{F82CFF2C-5579-38AF-704A-F1B91255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C8DC671C-8F41-8FB8-8AB3-996CF5454C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8" name="Gambar 7">
            <a:extLst>
              <a:ext uri="{FF2B5EF4-FFF2-40B4-BE49-F238E27FC236}">
                <a16:creationId xmlns:a16="http://schemas.microsoft.com/office/drawing/2014/main" id="{16160F65-23BC-90F2-D190-7097FD1DD7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9" name="Tampungan Nomor Slide 5">
            <a:extLst>
              <a:ext uri="{FF2B5EF4-FFF2-40B4-BE49-F238E27FC236}">
                <a16:creationId xmlns:a16="http://schemas.microsoft.com/office/drawing/2014/main" id="{5A367511-BD92-4C95-D9F4-D4857DF2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Paralelogram 9">
            <a:extLst>
              <a:ext uri="{FF2B5EF4-FFF2-40B4-BE49-F238E27FC236}">
                <a16:creationId xmlns:a16="http://schemas.microsoft.com/office/drawing/2014/main" id="{604FCEB5-EEE5-BB58-C3A0-623FAC0CE657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Paralelogram 10">
            <a:extLst>
              <a:ext uri="{FF2B5EF4-FFF2-40B4-BE49-F238E27FC236}">
                <a16:creationId xmlns:a16="http://schemas.microsoft.com/office/drawing/2014/main" id="{78794052-2F2D-C4EE-35D5-9107A13EB23C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44E95F86-4139-6E1E-A5A6-D22ED42C70DB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Persegi Panjang 40">
            <a:extLst>
              <a:ext uri="{FF2B5EF4-FFF2-40B4-BE49-F238E27FC236}">
                <a16:creationId xmlns:a16="http://schemas.microsoft.com/office/drawing/2014/main" id="{CE84F9F0-AFA6-5953-C4B1-C800653B5C3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Judul 1">
            <a:extLst>
              <a:ext uri="{FF2B5EF4-FFF2-40B4-BE49-F238E27FC236}">
                <a16:creationId xmlns:a16="http://schemas.microsoft.com/office/drawing/2014/main" id="{F245805E-9690-7CDA-818E-EDEB9025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9FFC22B-7BDC-579F-DF96-70B40FACBDF5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4" name="Grup 43">
            <a:extLst>
              <a:ext uri="{FF2B5EF4-FFF2-40B4-BE49-F238E27FC236}">
                <a16:creationId xmlns:a16="http://schemas.microsoft.com/office/drawing/2014/main" id="{80E8F3CD-9356-B800-0847-56D049841AF9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9646C992-F79E-9537-A8F3-104B879895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Konektor Lurus 45">
              <a:extLst>
                <a:ext uri="{FF2B5EF4-FFF2-40B4-BE49-F238E27FC236}">
                  <a16:creationId xmlns:a16="http://schemas.microsoft.com/office/drawing/2014/main" id="{5E9F13BB-14FA-8DD1-DE28-5FC219F4B58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485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245CE041-0BA6-951A-A8F2-0894735B1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084BD1F-21BD-E675-EA60-D27300A41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59F076CA-C946-A8AD-C129-FF8C0BD9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A15E3BCB-B86B-0431-A146-9095AF59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2E13745D-0CAD-8EF9-1F64-47C748C1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9466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ersegi Panjang 26">
            <a:extLst>
              <a:ext uri="{FF2B5EF4-FFF2-40B4-BE49-F238E27FC236}">
                <a16:creationId xmlns:a16="http://schemas.microsoft.com/office/drawing/2014/main" id="{F1079830-D302-2A18-03AF-9136FBA73DC5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740C25-BF17-D5FE-98CA-47916F82E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62A9574-5E56-96F2-37E0-970C6C83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4" name="Tampungan Tanggal 3">
            <a:extLst>
              <a:ext uri="{FF2B5EF4-FFF2-40B4-BE49-F238E27FC236}">
                <a16:creationId xmlns:a16="http://schemas.microsoft.com/office/drawing/2014/main" id="{380DD306-EAD6-8F9F-BD3B-82582C4A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55" name="Tampungan Kaki 4">
            <a:extLst>
              <a:ext uri="{FF2B5EF4-FFF2-40B4-BE49-F238E27FC236}">
                <a16:creationId xmlns:a16="http://schemas.microsoft.com/office/drawing/2014/main" id="{3F8A3443-C722-B73F-4E69-BDEC7B75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8" name="Tampungan Nomor Slide 5">
            <a:extLst>
              <a:ext uri="{FF2B5EF4-FFF2-40B4-BE49-F238E27FC236}">
                <a16:creationId xmlns:a16="http://schemas.microsoft.com/office/drawing/2014/main" id="{AA058B1A-BC42-B78B-8B4D-AA04F10F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3E1BB24-385D-9145-9423-C041B8CCACBC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B093D8E7-E306-5F80-3D03-35006E7630AC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73EB11AC-15A9-B867-7A74-C5CA36A578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Konektor Lurus 30">
              <a:extLst>
                <a:ext uri="{FF2B5EF4-FFF2-40B4-BE49-F238E27FC236}">
                  <a16:creationId xmlns:a16="http://schemas.microsoft.com/office/drawing/2014/main" id="{0B5849B1-8488-83E9-ECCE-5013284777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662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3B5106A-E868-7087-0712-006C21CD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5910998F-C3C1-C7EA-26C4-5A8E00200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1B161F37-E94E-6F75-9D86-69C124B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6C2F2A29-7D22-A9DD-AADB-91BF301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F819F3AC-52D8-BD7B-4797-28D4C9E3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68957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8FD6F4-78D2-90EB-1136-DEA197157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9DC53762-E454-B93D-0E4C-4C174BA81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A730DA1B-E443-954F-8495-E81C7EDD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96F58552-6364-AA59-5D0B-20AAB725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7D667658-A0B5-98AB-B283-C4D7F80FC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9" name="Persegi Panjang 48">
            <a:extLst>
              <a:ext uri="{FF2B5EF4-FFF2-40B4-BE49-F238E27FC236}">
                <a16:creationId xmlns:a16="http://schemas.microsoft.com/office/drawing/2014/main" id="{173F0F13-D182-4C41-6E44-235844C579E0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Judul 1">
            <a:extLst>
              <a:ext uri="{FF2B5EF4-FFF2-40B4-BE49-F238E27FC236}">
                <a16:creationId xmlns:a16="http://schemas.microsoft.com/office/drawing/2014/main" id="{C1793ED1-7B17-2288-46B0-912FE75C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84170DC-84E6-9415-E5A0-A101BE8DA638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52" name="Grup 51">
            <a:extLst>
              <a:ext uri="{FF2B5EF4-FFF2-40B4-BE49-F238E27FC236}">
                <a16:creationId xmlns:a16="http://schemas.microsoft.com/office/drawing/2014/main" id="{77C5AF26-D23B-0E61-CB1F-32B1F6A84F87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53" name="Konektor Lurus 52">
              <a:extLst>
                <a:ext uri="{FF2B5EF4-FFF2-40B4-BE49-F238E27FC236}">
                  <a16:creationId xmlns:a16="http://schemas.microsoft.com/office/drawing/2014/main" id="{8FFB066C-9C2F-0023-9DD1-91C77978EB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Konektor Lurus 53">
              <a:extLst>
                <a:ext uri="{FF2B5EF4-FFF2-40B4-BE49-F238E27FC236}">
                  <a16:creationId xmlns:a16="http://schemas.microsoft.com/office/drawing/2014/main" id="{236C3876-41AC-1CD1-8125-5EE6F85699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865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6C072E13-426D-C652-725F-CCBFA4A4C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207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A378278E-410E-EB2C-65FA-C908994AE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29664"/>
            <a:ext cx="5157787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DDEE7BD8-3AE4-4DC7-549A-C58751F50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207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83504942-B704-9FB5-2A32-60FD28FFD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29664"/>
            <a:ext cx="5183188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8" name="Tampungan Tanggal 3">
            <a:extLst>
              <a:ext uri="{FF2B5EF4-FFF2-40B4-BE49-F238E27FC236}">
                <a16:creationId xmlns:a16="http://schemas.microsoft.com/office/drawing/2014/main" id="{2EC08BD5-F9D6-6C73-EEBA-1E5DBD630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9" name="Tampungan Kaki 4">
            <a:extLst>
              <a:ext uri="{FF2B5EF4-FFF2-40B4-BE49-F238E27FC236}">
                <a16:creationId xmlns:a16="http://schemas.microsoft.com/office/drawing/2014/main" id="{BA3DBE38-1CEA-3EA2-B62F-18C491A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Tampungan Nomor Slide 5">
            <a:extLst>
              <a:ext uri="{FF2B5EF4-FFF2-40B4-BE49-F238E27FC236}">
                <a16:creationId xmlns:a16="http://schemas.microsoft.com/office/drawing/2014/main" id="{923644C3-F8F8-7456-3A9E-3A133031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9" name="Persegi Panjang 28">
            <a:extLst>
              <a:ext uri="{FF2B5EF4-FFF2-40B4-BE49-F238E27FC236}">
                <a16:creationId xmlns:a16="http://schemas.microsoft.com/office/drawing/2014/main" id="{C1A1C965-FA22-A495-E339-13711CC544F6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Judul 1">
            <a:extLst>
              <a:ext uri="{FF2B5EF4-FFF2-40B4-BE49-F238E27FC236}">
                <a16:creationId xmlns:a16="http://schemas.microsoft.com/office/drawing/2014/main" id="{597383DC-DA9E-2C42-F74F-77689522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4DCC5D3-5864-F225-307C-0C2184C49533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EB205D90-E9B7-A797-D752-4F43225F25FF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3" name="Konektor Lurus 32">
              <a:extLst>
                <a:ext uri="{FF2B5EF4-FFF2-40B4-BE49-F238E27FC236}">
                  <a16:creationId xmlns:a16="http://schemas.microsoft.com/office/drawing/2014/main" id="{5565E193-B7B1-1D30-F25B-97D518AD7F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Konektor Lurus 33">
              <a:extLst>
                <a:ext uri="{FF2B5EF4-FFF2-40B4-BE49-F238E27FC236}">
                  <a16:creationId xmlns:a16="http://schemas.microsoft.com/office/drawing/2014/main" id="{19E46BEF-CDC5-EAC7-0660-DF5A91A4E7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364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F53BD4AE-E645-3084-60C3-A6AB9D00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422BA25C-DE0F-D1B1-B726-FE2C72AF2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F54A5BF0-BFD6-E35D-5E42-DAC9B7F9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5" name="Persegi Panjang 24">
            <a:extLst>
              <a:ext uri="{FF2B5EF4-FFF2-40B4-BE49-F238E27FC236}">
                <a16:creationId xmlns:a16="http://schemas.microsoft.com/office/drawing/2014/main" id="{F107F3D7-95F1-A4D2-D34C-A6E2C148DA0A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Judul 1">
            <a:extLst>
              <a:ext uri="{FF2B5EF4-FFF2-40B4-BE49-F238E27FC236}">
                <a16:creationId xmlns:a16="http://schemas.microsoft.com/office/drawing/2014/main" id="{81CC9305-8360-9126-1EC3-E9A4D674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75B6D8-20CB-C886-EF7F-9E2FAD293670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5CC4DA9B-B1AF-E534-5994-0F5868996E8A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29" name="Konektor Lurus 28">
              <a:extLst>
                <a:ext uri="{FF2B5EF4-FFF2-40B4-BE49-F238E27FC236}">
                  <a16:creationId xmlns:a16="http://schemas.microsoft.com/office/drawing/2014/main" id="{089DBA73-DD95-FA62-E1AE-08655B51FA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44AD2A91-ABC4-42BB-716E-23E67E79B0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0029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D5CFE98-C90A-3F9A-3898-6ABBBC59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5FA33CA-8EC8-DFCD-4DA0-2F2917DD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66397921-B040-52E7-B419-A883469B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0" name="Persegi Panjang 39">
            <a:extLst>
              <a:ext uri="{FF2B5EF4-FFF2-40B4-BE49-F238E27FC236}">
                <a16:creationId xmlns:a16="http://schemas.microsoft.com/office/drawing/2014/main" id="{B87EB09A-C442-5EAE-C88A-D275C57DC04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Judul 1">
            <a:extLst>
              <a:ext uri="{FF2B5EF4-FFF2-40B4-BE49-F238E27FC236}">
                <a16:creationId xmlns:a16="http://schemas.microsoft.com/office/drawing/2014/main" id="{C9D7AECD-611E-F2E2-74AE-CEAAEC63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7589521-A8B3-9C38-741E-5628DFA20561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3" name="Grup 42">
            <a:extLst>
              <a:ext uri="{FF2B5EF4-FFF2-40B4-BE49-F238E27FC236}">
                <a16:creationId xmlns:a16="http://schemas.microsoft.com/office/drawing/2014/main" id="{42DD8972-A3D4-DB48-C38E-46CB970AE3C6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4" name="Konektor Lurus 43">
              <a:extLst>
                <a:ext uri="{FF2B5EF4-FFF2-40B4-BE49-F238E27FC236}">
                  <a16:creationId xmlns:a16="http://schemas.microsoft.com/office/drawing/2014/main" id="{16090CC4-0ABB-D69B-A245-3A8D01E703F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56373A2A-ECA6-76BB-68FD-E8748A0C93D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1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65C3A9C-21FE-B729-F5C2-A0B166A15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0274063-C7EE-8E87-C3CB-3F0655F4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B99CC9CD-C483-A926-A5FD-91C68AD29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 dirty="0"/>
              <a:t>Klik untuk edit gaya teks Master</a:t>
            </a:r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15D47CC1-710E-385A-9620-2F7A131D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A9A4FA17-CAA8-A39C-CE72-7A254E8EB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0424CC9B-2B03-31CC-537A-FEFB3520E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4563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AC97BD3-61EF-5EF8-4AD8-B865C6E1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B500CC2B-8FD1-9039-068E-1EF4B7E0E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6F9B6B39-4A57-22A0-3AE0-B7B0D0BF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Paralelogram 4">
            <a:extLst>
              <a:ext uri="{FF2B5EF4-FFF2-40B4-BE49-F238E27FC236}">
                <a16:creationId xmlns:a16="http://schemas.microsoft.com/office/drawing/2014/main" id="{0E9ABF09-8E93-1674-6A6C-80C98713ECD9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Paralelogram 5">
            <a:extLst>
              <a:ext uri="{FF2B5EF4-FFF2-40B4-BE49-F238E27FC236}">
                <a16:creationId xmlns:a16="http://schemas.microsoft.com/office/drawing/2014/main" id="{279491D1-F049-179E-BBA5-9AEB730A38DE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063A4571-F890-B815-BFE4-37428DC489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3191DA4B-A2B0-64E2-725B-B95840FD3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9" name="Gambar 8">
            <a:extLst>
              <a:ext uri="{FF2B5EF4-FFF2-40B4-BE49-F238E27FC236}">
                <a16:creationId xmlns:a16="http://schemas.microsoft.com/office/drawing/2014/main" id="{AA2375AB-984D-0215-5F8C-E7398646D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10" name="Gambar 9">
            <a:extLst>
              <a:ext uri="{FF2B5EF4-FFF2-40B4-BE49-F238E27FC236}">
                <a16:creationId xmlns:a16="http://schemas.microsoft.com/office/drawing/2014/main" id="{85C2B882-30C9-237F-842A-D9751A41F3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CD3D1FD3-73AF-62FE-26D7-0723C3FD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738DD962-A0C8-D4AB-7F75-B676B81B6F42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Paralelogram 12">
            <a:extLst>
              <a:ext uri="{FF2B5EF4-FFF2-40B4-BE49-F238E27FC236}">
                <a16:creationId xmlns:a16="http://schemas.microsoft.com/office/drawing/2014/main" id="{257DD7C2-20A1-32F8-E92C-EF758AD5F249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Paralelogram 13">
            <a:extLst>
              <a:ext uri="{FF2B5EF4-FFF2-40B4-BE49-F238E27FC236}">
                <a16:creationId xmlns:a16="http://schemas.microsoft.com/office/drawing/2014/main" id="{9DA27353-C4E5-30DF-9F92-5DFAC26082F7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598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B15E5BB6-CC63-7239-8ED2-CF416C4A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158E01D3-CB1F-035E-5D3C-A194FBC87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17" name="Paralelogram 16">
            <a:extLst>
              <a:ext uri="{FF2B5EF4-FFF2-40B4-BE49-F238E27FC236}">
                <a16:creationId xmlns:a16="http://schemas.microsoft.com/office/drawing/2014/main" id="{7BE58BF2-994C-1861-37B1-0DA52684F513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aralelogram 17">
            <a:extLst>
              <a:ext uri="{FF2B5EF4-FFF2-40B4-BE49-F238E27FC236}">
                <a16:creationId xmlns:a16="http://schemas.microsoft.com/office/drawing/2014/main" id="{50841BF1-0209-F3BC-5AC0-7912A74A5C1C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ampungan Tanggal 3">
            <a:extLst>
              <a:ext uri="{FF2B5EF4-FFF2-40B4-BE49-F238E27FC236}">
                <a16:creationId xmlns:a16="http://schemas.microsoft.com/office/drawing/2014/main" id="{28A5F5E6-F685-8431-37F6-226C5A8DE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04/06/2026</a:t>
            </a:fld>
            <a:endParaRPr lang="id-ID" dirty="0"/>
          </a:p>
        </p:txBody>
      </p:sp>
      <p:sp>
        <p:nvSpPr>
          <p:cNvPr id="20" name="Tampungan Kaki 4">
            <a:extLst>
              <a:ext uri="{FF2B5EF4-FFF2-40B4-BE49-F238E27FC236}">
                <a16:creationId xmlns:a16="http://schemas.microsoft.com/office/drawing/2014/main" id="{DEBA21DC-8AE6-8D42-AAFF-216B74FE4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21" name="Gambar 20">
            <a:extLst>
              <a:ext uri="{FF2B5EF4-FFF2-40B4-BE49-F238E27FC236}">
                <a16:creationId xmlns:a16="http://schemas.microsoft.com/office/drawing/2014/main" id="{C3AF280B-E96E-544C-753B-094E3944A76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22" name="Gambar 21">
            <a:extLst>
              <a:ext uri="{FF2B5EF4-FFF2-40B4-BE49-F238E27FC236}">
                <a16:creationId xmlns:a16="http://schemas.microsoft.com/office/drawing/2014/main" id="{99BF9398-C574-EF68-6684-3AA572D1954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23" name="Tampungan Nomor Slide 5">
            <a:extLst>
              <a:ext uri="{FF2B5EF4-FFF2-40B4-BE49-F238E27FC236}">
                <a16:creationId xmlns:a16="http://schemas.microsoft.com/office/drawing/2014/main" id="{A1FF547A-FBBB-DEB4-CC3B-841389B96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4" name="Paralelogram 23">
            <a:extLst>
              <a:ext uri="{FF2B5EF4-FFF2-40B4-BE49-F238E27FC236}">
                <a16:creationId xmlns:a16="http://schemas.microsoft.com/office/drawing/2014/main" id="{84B8E432-D344-3E43-836A-71BEBBC2BBF0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aralelogram 24">
            <a:extLst>
              <a:ext uri="{FF2B5EF4-FFF2-40B4-BE49-F238E27FC236}">
                <a16:creationId xmlns:a16="http://schemas.microsoft.com/office/drawing/2014/main" id="{12EA290F-BE32-013D-38E6-5725CFC50880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aralelogram 25">
            <a:extLst>
              <a:ext uri="{FF2B5EF4-FFF2-40B4-BE49-F238E27FC236}">
                <a16:creationId xmlns:a16="http://schemas.microsoft.com/office/drawing/2014/main" id="{646F5DB9-C224-B5AD-3FF2-9ECCED8CECED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54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96BB1E3-E5B6-B966-A347-13756E2D3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503" y="946217"/>
            <a:ext cx="6804265" cy="2482783"/>
          </a:xfrm>
        </p:spPr>
        <p:txBody>
          <a:bodyPr>
            <a:noAutofit/>
          </a:bodyPr>
          <a:lstStyle/>
          <a:p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Pelatihan Teknis Substantif JF ADI</a:t>
            </a:r>
            <a:b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RANCANGAN KERJA </a:t>
            </a:r>
            <a:b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JF ADI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C4A329D2-D7FB-72F4-D32D-C415BD28B94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4504" y="3577701"/>
            <a:ext cx="8482145" cy="20107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/>
              <a:t>Nama		:</a:t>
            </a:r>
          </a:p>
          <a:p>
            <a:pPr marL="0" indent="0" algn="just">
              <a:buNone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Satker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:</a:t>
            </a:r>
          </a:p>
          <a:p>
            <a:pPr marL="0" indent="0" algn="just">
              <a:buNone/>
            </a:pPr>
            <a:r>
              <a:rPr lang="en-US" sz="2000" b="1" dirty="0" err="1"/>
              <a:t>Jenjang</a:t>
            </a:r>
            <a:r>
              <a:rPr lang="en-US" sz="2000" b="1" dirty="0"/>
              <a:t> JF ADI	:</a:t>
            </a:r>
          </a:p>
          <a:p>
            <a:pPr marL="0" indent="0" algn="just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Pendidikan	: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Jenjang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Jurusan</a:t>
            </a:r>
            <a:endParaRPr lang="id-ID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09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4C192-8F75-07AA-8C3C-CDD802ED5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AB46E-5B6D-7184-DF84-A2F9B11FB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fontAlgn="base">
              <a:buAutoNum type="alphaUcPeriod"/>
            </a:pPr>
            <a:r>
              <a:rPr lang="en-US" dirty="0"/>
              <a:t>Judul Kegiatan (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tusi</a:t>
            </a:r>
            <a:r>
              <a:rPr lang="en-US" dirty="0"/>
              <a:t> dan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JF ADI): </a:t>
            </a:r>
          </a:p>
          <a:p>
            <a:pPr marL="623888" indent="-623888" fontAlgn="base">
              <a:buNone/>
            </a:pPr>
            <a:r>
              <a:rPr lang="en-ID" i="1" dirty="0"/>
              <a:t>     Unit </a:t>
            </a:r>
            <a:r>
              <a:rPr lang="en-ID" i="1" dirty="0" err="1"/>
              <a:t>kerja</a:t>
            </a:r>
            <a:r>
              <a:rPr lang="en-ID" i="1" dirty="0"/>
              <a:t>/</a:t>
            </a:r>
            <a:r>
              <a:rPr lang="en-ID" i="1" dirty="0" err="1"/>
              <a:t>Instansi</a:t>
            </a:r>
            <a:r>
              <a:rPr lang="en-ID" i="1" dirty="0"/>
              <a:t>/Nasional/Internasional</a:t>
            </a:r>
          </a:p>
          <a:p>
            <a:pPr marL="623888" indent="-623888" fontAlgn="base">
              <a:buNone/>
            </a:pPr>
            <a:r>
              <a:rPr lang="en-ID" dirty="0"/>
              <a:t>B</a:t>
            </a:r>
            <a:r>
              <a:rPr lang="en-ID" i="1" dirty="0"/>
              <a:t>. </a:t>
            </a:r>
            <a:r>
              <a:rPr lang="en-US" dirty="0"/>
              <a:t>Ide/</a:t>
            </a:r>
            <a:r>
              <a:rPr lang="en-US" dirty="0" err="1"/>
              <a:t>Gagasan</a:t>
            </a:r>
            <a:r>
              <a:rPr lang="en-US" dirty="0"/>
              <a:t>/Metode </a:t>
            </a:r>
            <a:r>
              <a:rPr lang="en-US" dirty="0" err="1"/>
              <a:t>Inovatif</a:t>
            </a:r>
            <a:r>
              <a:rPr lang="en-US" dirty="0"/>
              <a:t> (</a:t>
            </a:r>
            <a:r>
              <a:rPr lang="en-US" i="1" dirty="0">
                <a:solidFill>
                  <a:srgbClr val="FF0000"/>
                </a:solidFill>
              </a:rPr>
              <a:t>optional</a:t>
            </a:r>
            <a:r>
              <a:rPr lang="en-US" dirty="0"/>
              <a:t>)</a:t>
            </a:r>
            <a:endParaRPr lang="en-ID" i="1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3B9C07-CC57-AC86-DAF6-11101E3E9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Judul</a:t>
            </a:r>
            <a:r>
              <a:rPr lang="en-US" dirty="0"/>
              <a:t>/Ide </a:t>
            </a:r>
            <a:r>
              <a:rPr lang="en-US" dirty="0" err="1"/>
              <a:t>Kegiatan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2912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C7F6E5-67C6-B27A-E852-970D5681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Tahap Persiapan </a:t>
            </a:r>
            <a:br>
              <a:rPr lang="fi-FI" dirty="0"/>
            </a:br>
            <a:r>
              <a:rPr lang="fi-FI" dirty="0"/>
              <a:t>(Perencanaan dan Perumusan Kebutuhan Data)</a:t>
            </a:r>
            <a:endParaRPr lang="en-ID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FC39CB-7716-FE93-1600-0F34DFA96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i="1" dirty="0" err="1">
                <a:solidFill>
                  <a:srgbClr val="0070C0"/>
                </a:solidFill>
              </a:rPr>
              <a:t>Diisi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terkait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dengan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tahap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awal</a:t>
            </a:r>
            <a:r>
              <a:rPr lang="en-ID" sz="2400" i="1" dirty="0">
                <a:solidFill>
                  <a:srgbClr val="0070C0"/>
                </a:solidFill>
              </a:rPr>
              <a:t> yang </a:t>
            </a:r>
            <a:r>
              <a:rPr lang="en-ID" sz="2400" i="1" dirty="0" err="1">
                <a:solidFill>
                  <a:srgbClr val="0070C0"/>
                </a:solidFill>
              </a:rPr>
              <a:t>menentukan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arah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 (Misal)</a:t>
            </a:r>
          </a:p>
          <a:p>
            <a:r>
              <a:rPr lang="en-ID" sz="2400" i="1" dirty="0" err="1">
                <a:solidFill>
                  <a:srgbClr val="0070C0"/>
                </a:solidFill>
              </a:rPr>
              <a:t>Identifikasi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permasalahan</a:t>
            </a:r>
            <a:endParaRPr lang="en-ID" sz="2400" i="1" dirty="0">
              <a:solidFill>
                <a:srgbClr val="0070C0"/>
              </a:solidFill>
            </a:endParaRPr>
          </a:p>
          <a:p>
            <a:r>
              <a:rPr lang="en-ID" sz="2400" i="1" dirty="0" err="1">
                <a:solidFill>
                  <a:srgbClr val="0070C0"/>
                </a:solidFill>
              </a:rPr>
              <a:t>Penentuan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tujuan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 data </a:t>
            </a:r>
            <a:r>
              <a:rPr lang="en-ID" sz="2400" i="1" dirty="0" err="1">
                <a:solidFill>
                  <a:srgbClr val="0070C0"/>
                </a:solidFill>
              </a:rPr>
              <a:t>ilmiah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</a:p>
          <a:p>
            <a:r>
              <a:rPr lang="en-ID" sz="2400" i="1" dirty="0" err="1">
                <a:solidFill>
                  <a:srgbClr val="0070C0"/>
                </a:solidFill>
              </a:rPr>
              <a:t>Penyusunan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kerangka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kerja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penyelesaian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masalah</a:t>
            </a:r>
            <a:r>
              <a:rPr lang="en-ID" sz="2400" i="1" dirty="0">
                <a:solidFill>
                  <a:srgbClr val="0070C0"/>
                </a:solidFill>
              </a:rPr>
              <a:t> (</a:t>
            </a:r>
            <a:r>
              <a:rPr lang="en-ID" sz="2400" i="1" dirty="0" err="1">
                <a:solidFill>
                  <a:srgbClr val="0070C0"/>
                </a:solidFill>
              </a:rPr>
              <a:t>cara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mendapatkan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data,sumber</a:t>
            </a:r>
            <a:r>
              <a:rPr lang="en-ID" sz="2400" i="1" dirty="0">
                <a:solidFill>
                  <a:srgbClr val="0070C0"/>
                </a:solidFill>
              </a:rPr>
              <a:t> data (primer/</a:t>
            </a:r>
            <a:r>
              <a:rPr lang="en-ID" sz="2400" i="1" dirty="0" err="1">
                <a:solidFill>
                  <a:srgbClr val="0070C0"/>
                </a:solidFill>
              </a:rPr>
              <a:t>sekunder</a:t>
            </a:r>
            <a:r>
              <a:rPr lang="en-ID" sz="2400" i="1" dirty="0">
                <a:solidFill>
                  <a:srgbClr val="0070C0"/>
                </a:solidFill>
              </a:rPr>
              <a:t>), </a:t>
            </a:r>
            <a:r>
              <a:rPr lang="en-ID" sz="2400" i="1" dirty="0" err="1">
                <a:solidFill>
                  <a:srgbClr val="0070C0"/>
                </a:solidFill>
              </a:rPr>
              <a:t>cara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mengolah</a:t>
            </a:r>
            <a:r>
              <a:rPr lang="en-ID" sz="2400" i="1" dirty="0">
                <a:solidFill>
                  <a:srgbClr val="0070C0"/>
                </a:solidFill>
              </a:rPr>
              <a:t> data, tools yang </a:t>
            </a:r>
            <a:r>
              <a:rPr lang="en-ID" sz="2400" i="1" dirty="0" err="1">
                <a:solidFill>
                  <a:srgbClr val="0070C0"/>
                </a:solidFill>
              </a:rPr>
              <a:t>digunakan</a:t>
            </a:r>
            <a:r>
              <a:rPr lang="en-ID" sz="2400" i="1" dirty="0">
                <a:solidFill>
                  <a:srgbClr val="0070C0"/>
                </a:solidFill>
              </a:rPr>
              <a:t>, </a:t>
            </a:r>
            <a:r>
              <a:rPr lang="en-ID" sz="2400" i="1" dirty="0" err="1">
                <a:solidFill>
                  <a:srgbClr val="0070C0"/>
                </a:solidFill>
              </a:rPr>
              <a:t>visualisasi</a:t>
            </a:r>
            <a:r>
              <a:rPr lang="en-ID" sz="2400" i="1" dirty="0">
                <a:solidFill>
                  <a:srgbClr val="0070C0"/>
                </a:solidFill>
              </a:rPr>
              <a:t> data)</a:t>
            </a:r>
          </a:p>
        </p:txBody>
      </p:sp>
    </p:spTree>
    <p:extLst>
      <p:ext uri="{BB962C8B-B14F-4D97-AF65-F5344CB8AC3E}">
        <p14:creationId xmlns:p14="http://schemas.microsoft.com/office/powerpoint/2010/main" val="2531324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F20C9-4DC2-5417-049A-A13E81DC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CD3094-801B-D47A-A572-382E61C4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8E5966-6095-1B2C-07DB-B42D1E230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i="1" dirty="0" err="1">
                <a:solidFill>
                  <a:srgbClr val="0070C0"/>
                </a:solidFill>
              </a:rPr>
              <a:t>Diisi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terkait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dengan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keberlanjutan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integritas</a:t>
            </a:r>
            <a:r>
              <a:rPr lang="en-ID" sz="2400" i="1" dirty="0">
                <a:solidFill>
                  <a:srgbClr val="0070C0"/>
                </a:solidFill>
              </a:rPr>
              <a:t> data. (Misal)</a:t>
            </a:r>
          </a:p>
          <a:p>
            <a:r>
              <a:rPr lang="en-ID" sz="2400" i="1" dirty="0" err="1">
                <a:solidFill>
                  <a:srgbClr val="0070C0"/>
                </a:solidFill>
              </a:rPr>
              <a:t>Penyimpanan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pengarsipan</a:t>
            </a:r>
            <a:r>
              <a:rPr lang="en-ID" sz="2400" i="1" dirty="0">
                <a:solidFill>
                  <a:srgbClr val="0070C0"/>
                </a:solidFill>
              </a:rPr>
              <a:t> data </a:t>
            </a:r>
          </a:p>
          <a:p>
            <a:r>
              <a:rPr lang="en-ID" sz="2400" i="1" dirty="0" err="1">
                <a:solidFill>
                  <a:srgbClr val="0070C0"/>
                </a:solidFill>
              </a:rPr>
              <a:t>Dokumentasi</a:t>
            </a:r>
            <a:r>
              <a:rPr lang="en-ID" sz="2400" i="1" dirty="0">
                <a:solidFill>
                  <a:srgbClr val="0070C0"/>
                </a:solidFill>
              </a:rPr>
              <a:t> proses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 (code, workflow) </a:t>
            </a:r>
          </a:p>
          <a:p>
            <a:r>
              <a:rPr lang="en-ID" sz="2400" i="1" dirty="0">
                <a:solidFill>
                  <a:srgbClr val="0070C0"/>
                </a:solidFill>
              </a:rPr>
              <a:t>Reproducible research (versioning, pipeline) </a:t>
            </a:r>
          </a:p>
          <a:p>
            <a:r>
              <a:rPr lang="en-ID" sz="2400" i="1" dirty="0" err="1">
                <a:solidFill>
                  <a:srgbClr val="0070C0"/>
                </a:solidFill>
              </a:rPr>
              <a:t>Kepatuhan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terhadap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etika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keamanan</a:t>
            </a:r>
            <a:r>
              <a:rPr lang="en-ID" sz="2400" i="1" dirty="0">
                <a:solidFill>
                  <a:srgbClr val="0070C0"/>
                </a:solidFill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12308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C7F6E5-67C6-B27A-E852-970D5681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Akuisisi</a:t>
            </a:r>
            <a:r>
              <a:rPr lang="en-ID" dirty="0"/>
              <a:t> dan </a:t>
            </a:r>
            <a:r>
              <a:rPr lang="en-ID" dirty="0" err="1"/>
              <a:t>Pengumpulan</a:t>
            </a:r>
            <a:r>
              <a:rPr lang="en-ID" dirty="0"/>
              <a:t> Data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3C5D40-09B4-F1C7-5188-C246DDB01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i="1" dirty="0" err="1">
                <a:solidFill>
                  <a:srgbClr val="0070C0"/>
                </a:solidFill>
              </a:rPr>
              <a:t>Diisi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terkait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dengan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b="1" i="1" dirty="0" err="1">
                <a:solidFill>
                  <a:srgbClr val="0070C0"/>
                </a:solidFill>
              </a:rPr>
              <a:t>Tahapan</a:t>
            </a:r>
            <a:r>
              <a:rPr lang="en-ID" sz="2400" b="1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metode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memperoleh</a:t>
            </a:r>
            <a:r>
              <a:rPr lang="en-ID" sz="2400" i="1" dirty="0">
                <a:solidFill>
                  <a:srgbClr val="0070C0"/>
                </a:solidFill>
              </a:rPr>
              <a:t> data yang </a:t>
            </a:r>
            <a:r>
              <a:rPr lang="en-ID" sz="2400" i="1" dirty="0" err="1">
                <a:solidFill>
                  <a:srgbClr val="0070C0"/>
                </a:solidFill>
              </a:rPr>
              <a:t>relevan</a:t>
            </a:r>
            <a:r>
              <a:rPr lang="en-ID" sz="2400" i="1" dirty="0">
                <a:solidFill>
                  <a:srgbClr val="0070C0"/>
                </a:solidFill>
              </a:rPr>
              <a:t> dan valid (</a:t>
            </a:r>
            <a:r>
              <a:rPr lang="en-ID" sz="2400" i="1" dirty="0">
                <a:solidFill>
                  <a:srgbClr val="FF0000"/>
                </a:solidFill>
              </a:rPr>
              <a:t>Misal</a:t>
            </a:r>
            <a:r>
              <a:rPr lang="en-ID" sz="2400" i="1" dirty="0">
                <a:solidFill>
                  <a:srgbClr val="0070C0"/>
                </a:solidFill>
              </a:rPr>
              <a:t>)</a:t>
            </a:r>
          </a:p>
          <a:p>
            <a:r>
              <a:rPr lang="en-ID" sz="2400" i="1" dirty="0">
                <a:solidFill>
                  <a:srgbClr val="0070C0"/>
                </a:solidFill>
              </a:rPr>
              <a:t>Metode </a:t>
            </a:r>
            <a:r>
              <a:rPr lang="en-ID" sz="2400" i="1" dirty="0" err="1">
                <a:solidFill>
                  <a:srgbClr val="0070C0"/>
                </a:solidFill>
              </a:rPr>
              <a:t>Pengumpulan</a:t>
            </a:r>
            <a:r>
              <a:rPr lang="en-ID" sz="2400" i="1" dirty="0">
                <a:solidFill>
                  <a:srgbClr val="0070C0"/>
                </a:solidFill>
              </a:rPr>
              <a:t> data primer (</a:t>
            </a:r>
            <a:r>
              <a:rPr lang="en-ID" sz="2400" i="1" dirty="0" err="1">
                <a:solidFill>
                  <a:srgbClr val="0070C0"/>
                </a:solidFill>
              </a:rPr>
              <a:t>survei</a:t>
            </a:r>
            <a:r>
              <a:rPr lang="en-ID" sz="2400" i="1" dirty="0">
                <a:solidFill>
                  <a:srgbClr val="0070C0"/>
                </a:solidFill>
              </a:rPr>
              <a:t>, </a:t>
            </a:r>
            <a:r>
              <a:rPr lang="en-ID" sz="2400" i="1" dirty="0" err="1">
                <a:solidFill>
                  <a:srgbClr val="0070C0"/>
                </a:solidFill>
              </a:rPr>
              <a:t>eksperimen</a:t>
            </a:r>
            <a:r>
              <a:rPr lang="en-ID" sz="2400" i="1" dirty="0">
                <a:solidFill>
                  <a:srgbClr val="0070C0"/>
                </a:solidFill>
              </a:rPr>
              <a:t>, </a:t>
            </a:r>
            <a:r>
              <a:rPr lang="en-ID" sz="2400" i="1" dirty="0" err="1">
                <a:solidFill>
                  <a:srgbClr val="0070C0"/>
                </a:solidFill>
              </a:rPr>
              <a:t>observasi</a:t>
            </a:r>
            <a:r>
              <a:rPr lang="en-ID" sz="2400" i="1" dirty="0">
                <a:solidFill>
                  <a:srgbClr val="0070C0"/>
                </a:solidFill>
              </a:rPr>
              <a:t>) </a:t>
            </a:r>
          </a:p>
          <a:p>
            <a:r>
              <a:rPr lang="en-ID" sz="2400" i="1" dirty="0">
                <a:solidFill>
                  <a:srgbClr val="0070C0"/>
                </a:solidFill>
              </a:rPr>
              <a:t>Metode </a:t>
            </a:r>
            <a:r>
              <a:rPr lang="en-ID" sz="2400" i="1" dirty="0" err="1">
                <a:solidFill>
                  <a:srgbClr val="0070C0"/>
                </a:solidFill>
              </a:rPr>
              <a:t>Pengumpulan</a:t>
            </a:r>
            <a:r>
              <a:rPr lang="en-ID" sz="2400" i="1" dirty="0">
                <a:solidFill>
                  <a:srgbClr val="0070C0"/>
                </a:solidFill>
              </a:rPr>
              <a:t> data </a:t>
            </a:r>
            <a:r>
              <a:rPr lang="en-ID" sz="2400" i="1" dirty="0" err="1">
                <a:solidFill>
                  <a:srgbClr val="0070C0"/>
                </a:solidFill>
              </a:rPr>
              <a:t>sekunder</a:t>
            </a:r>
            <a:r>
              <a:rPr lang="en-ID" sz="2400" i="1" dirty="0">
                <a:solidFill>
                  <a:srgbClr val="0070C0"/>
                </a:solidFill>
              </a:rPr>
              <a:t> (database, </a:t>
            </a:r>
            <a:r>
              <a:rPr lang="en-ID" sz="2400" i="1" dirty="0" err="1">
                <a:solidFill>
                  <a:srgbClr val="0070C0"/>
                </a:solidFill>
              </a:rPr>
              <a:t>jurnal</a:t>
            </a:r>
            <a:r>
              <a:rPr lang="en-ID" sz="2400" i="1" dirty="0">
                <a:solidFill>
                  <a:srgbClr val="0070C0"/>
                </a:solidFill>
              </a:rPr>
              <a:t>, open data) </a:t>
            </a:r>
          </a:p>
          <a:p>
            <a:r>
              <a:rPr lang="en-ID" sz="2400" i="1" dirty="0">
                <a:solidFill>
                  <a:srgbClr val="0070C0"/>
                </a:solidFill>
              </a:rPr>
              <a:t>Metode </a:t>
            </a:r>
            <a:r>
              <a:rPr lang="en-ID" sz="2400" i="1" dirty="0" err="1">
                <a:solidFill>
                  <a:srgbClr val="0070C0"/>
                </a:solidFill>
              </a:rPr>
              <a:t>Validasi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awal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kelengkapan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kesesuaian</a:t>
            </a:r>
            <a:r>
              <a:rPr lang="en-ID" sz="2400" i="1" dirty="0">
                <a:solidFill>
                  <a:srgbClr val="0070C0"/>
                </a:solidFill>
              </a:rPr>
              <a:t> data </a:t>
            </a:r>
          </a:p>
          <a:p>
            <a:r>
              <a:rPr lang="en-ID" sz="2400" i="1" dirty="0">
                <a:solidFill>
                  <a:srgbClr val="0070C0"/>
                </a:solidFill>
              </a:rPr>
              <a:t>Metode </a:t>
            </a:r>
            <a:r>
              <a:rPr lang="en-ID" sz="2400" i="1" dirty="0" err="1">
                <a:solidFill>
                  <a:srgbClr val="0070C0"/>
                </a:solidFill>
              </a:rPr>
              <a:t>Dokumentasi</a:t>
            </a:r>
            <a:r>
              <a:rPr lang="en-ID" sz="2400" i="1" dirty="0">
                <a:solidFill>
                  <a:srgbClr val="0070C0"/>
                </a:solidFill>
              </a:rPr>
              <a:t> metadata</a:t>
            </a:r>
          </a:p>
        </p:txBody>
      </p:sp>
    </p:spTree>
    <p:extLst>
      <p:ext uri="{BB962C8B-B14F-4D97-AF65-F5344CB8AC3E}">
        <p14:creationId xmlns:p14="http://schemas.microsoft.com/office/powerpoint/2010/main" val="364019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C7F6E5-67C6-B27A-E852-970D5681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dan </a:t>
            </a:r>
            <a:r>
              <a:rPr lang="en-US" dirty="0" err="1"/>
              <a:t>Analisis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99011-6F4D-345C-B8BD-7EF701E60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Metode </a:t>
            </a:r>
            <a:r>
              <a:rPr lang="en-US" dirty="0" err="1"/>
              <a:t>Pengolahan</a:t>
            </a:r>
            <a:endParaRPr lang="en-US" dirty="0"/>
          </a:p>
          <a:p>
            <a:pPr marL="0" indent="0">
              <a:buNone/>
            </a:pPr>
            <a:r>
              <a:rPr lang="en-ID" sz="2400" i="1" dirty="0" err="1">
                <a:solidFill>
                  <a:srgbClr val="0070C0"/>
                </a:solidFill>
              </a:rPr>
              <a:t>Diisi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terkait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dengan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memastikan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kualitas</a:t>
            </a:r>
            <a:r>
              <a:rPr lang="en-ID" sz="2400" i="1" dirty="0">
                <a:solidFill>
                  <a:srgbClr val="0070C0"/>
                </a:solidFill>
              </a:rPr>
              <a:t> data </a:t>
            </a:r>
            <a:r>
              <a:rPr lang="en-ID" sz="2400" i="1" dirty="0" err="1">
                <a:solidFill>
                  <a:srgbClr val="0070C0"/>
                </a:solidFill>
              </a:rPr>
              <a:t>meliputi</a:t>
            </a:r>
            <a:r>
              <a:rPr lang="en-ID" sz="2400" i="1" dirty="0">
                <a:solidFill>
                  <a:srgbClr val="0070C0"/>
                </a:solidFill>
              </a:rPr>
              <a:t> (</a:t>
            </a:r>
            <a:r>
              <a:rPr lang="en-ID" sz="2400" i="1" dirty="0" err="1">
                <a:solidFill>
                  <a:srgbClr val="0070C0"/>
                </a:solidFill>
              </a:rPr>
              <a:t>misal</a:t>
            </a:r>
            <a:r>
              <a:rPr lang="en-ID" sz="2400" i="1" dirty="0">
                <a:solidFill>
                  <a:srgbClr val="0070C0"/>
                </a:solidFill>
              </a:rPr>
              <a:t>): Data cleaning (missing value, outlier, </a:t>
            </a:r>
            <a:r>
              <a:rPr lang="en-ID" sz="2400" i="1" dirty="0" err="1">
                <a:solidFill>
                  <a:srgbClr val="0070C0"/>
                </a:solidFill>
              </a:rPr>
              <a:t>duplikasi</a:t>
            </a:r>
            <a:r>
              <a:rPr lang="en-ID" sz="2400" i="1" dirty="0">
                <a:solidFill>
                  <a:srgbClr val="0070C0"/>
                </a:solidFill>
              </a:rPr>
              <a:t>); </a:t>
            </a:r>
            <a:r>
              <a:rPr lang="en-ID" sz="2400" i="1" dirty="0" err="1">
                <a:solidFill>
                  <a:srgbClr val="0070C0"/>
                </a:solidFill>
              </a:rPr>
              <a:t>Transformasi</a:t>
            </a:r>
            <a:r>
              <a:rPr lang="en-ID" sz="2400" i="1" dirty="0">
                <a:solidFill>
                  <a:srgbClr val="0070C0"/>
                </a:solidFill>
              </a:rPr>
              <a:t> data (</a:t>
            </a:r>
            <a:r>
              <a:rPr lang="en-ID" sz="2400" i="1" dirty="0" err="1">
                <a:solidFill>
                  <a:srgbClr val="0070C0"/>
                </a:solidFill>
              </a:rPr>
              <a:t>normalisasi</a:t>
            </a:r>
            <a:r>
              <a:rPr lang="en-ID" sz="2400" i="1" dirty="0">
                <a:solidFill>
                  <a:srgbClr val="0070C0"/>
                </a:solidFill>
              </a:rPr>
              <a:t>, encoding, </a:t>
            </a:r>
            <a:r>
              <a:rPr lang="en-ID" sz="2400" i="1" dirty="0" err="1">
                <a:solidFill>
                  <a:srgbClr val="0070C0"/>
                </a:solidFill>
              </a:rPr>
              <a:t>agregasi</a:t>
            </a:r>
            <a:r>
              <a:rPr lang="en-ID" sz="2400" i="1" dirty="0">
                <a:solidFill>
                  <a:srgbClr val="0070C0"/>
                </a:solidFill>
              </a:rPr>
              <a:t>); Integrasi data </a:t>
            </a:r>
            <a:r>
              <a:rPr lang="en-ID" sz="2400" i="1" dirty="0" err="1">
                <a:solidFill>
                  <a:srgbClr val="0070C0"/>
                </a:solidFill>
              </a:rPr>
              <a:t>dari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berbagai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sumber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Penyusunan</a:t>
            </a:r>
            <a:r>
              <a:rPr lang="en-ID" sz="2400" i="1" dirty="0">
                <a:solidFill>
                  <a:srgbClr val="0070C0"/>
                </a:solidFill>
              </a:rPr>
              <a:t> dataset </a:t>
            </a:r>
            <a:r>
              <a:rPr lang="en-ID" sz="2400" i="1" dirty="0" err="1">
                <a:solidFill>
                  <a:srgbClr val="0070C0"/>
                </a:solidFill>
              </a:rPr>
              <a:t>siap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endParaRPr lang="en-ID" sz="24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UcPeriod" startAt="2"/>
            </a:pPr>
            <a:r>
              <a:rPr lang="en-US" dirty="0"/>
              <a:t>Metode </a:t>
            </a:r>
            <a:r>
              <a:rPr lang="en-US" dirty="0" err="1"/>
              <a:t>Analisis</a:t>
            </a:r>
            <a:endParaRPr lang="en-US" dirty="0"/>
          </a:p>
          <a:p>
            <a:pPr marL="0" indent="0">
              <a:buNone/>
            </a:pPr>
            <a:r>
              <a:rPr lang="en-ID" sz="2400" i="1" dirty="0" err="1">
                <a:solidFill>
                  <a:srgbClr val="0070C0"/>
                </a:solidFill>
              </a:rPr>
              <a:t>Diisi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terkait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dengan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menghasilkan</a:t>
            </a:r>
            <a:r>
              <a:rPr lang="en-ID" sz="2400" i="1" dirty="0">
                <a:solidFill>
                  <a:srgbClr val="0070C0"/>
                </a:solidFill>
              </a:rPr>
              <a:t> insight </a:t>
            </a:r>
            <a:r>
              <a:rPr lang="en-ID" sz="2400" i="1" dirty="0" err="1">
                <a:solidFill>
                  <a:srgbClr val="0070C0"/>
                </a:solidFill>
              </a:rPr>
              <a:t>ilmiah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meliputi</a:t>
            </a:r>
            <a:r>
              <a:rPr lang="en-ID" sz="2400" i="1" dirty="0">
                <a:solidFill>
                  <a:srgbClr val="0070C0"/>
                </a:solidFill>
              </a:rPr>
              <a:t> (</a:t>
            </a:r>
            <a:r>
              <a:rPr lang="en-ID" sz="2400" i="1" dirty="0" err="1">
                <a:solidFill>
                  <a:srgbClr val="0070C0"/>
                </a:solidFill>
              </a:rPr>
              <a:t>misal</a:t>
            </a:r>
            <a:r>
              <a:rPr lang="en-ID" sz="2400" i="1" dirty="0">
                <a:solidFill>
                  <a:srgbClr val="0070C0"/>
                </a:solidFill>
              </a:rPr>
              <a:t>):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deskriptif</a:t>
            </a:r>
            <a:r>
              <a:rPr lang="en-ID" sz="2400" i="1" dirty="0">
                <a:solidFill>
                  <a:srgbClr val="0070C0"/>
                </a:solidFill>
              </a:rPr>
              <a:t> dan </a:t>
            </a:r>
            <a:r>
              <a:rPr lang="en-ID" sz="2400" i="1" dirty="0" err="1">
                <a:solidFill>
                  <a:srgbClr val="0070C0"/>
                </a:solidFill>
              </a:rPr>
              <a:t>inferensial</a:t>
            </a:r>
            <a:r>
              <a:rPr lang="en-ID" sz="2400" i="1" dirty="0">
                <a:solidFill>
                  <a:srgbClr val="0070C0"/>
                </a:solidFill>
              </a:rPr>
              <a:t>; </a:t>
            </a:r>
            <a:r>
              <a:rPr lang="en-ID" sz="2400" i="1" dirty="0" err="1">
                <a:solidFill>
                  <a:srgbClr val="0070C0"/>
                </a:solidFill>
              </a:rPr>
              <a:t>Penerapan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metode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statistik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atau</a:t>
            </a:r>
            <a:r>
              <a:rPr lang="en-ID" sz="2400" i="1" dirty="0">
                <a:solidFill>
                  <a:srgbClr val="0070C0"/>
                </a:solidFill>
              </a:rPr>
              <a:t> machine learning; Uji </a:t>
            </a:r>
            <a:r>
              <a:rPr lang="en-ID" sz="2400" i="1" dirty="0" err="1">
                <a:solidFill>
                  <a:srgbClr val="0070C0"/>
                </a:solidFill>
              </a:rPr>
              <a:t>hipotesis</a:t>
            </a:r>
            <a:r>
              <a:rPr lang="en-ID" sz="2400" i="1" dirty="0">
                <a:solidFill>
                  <a:srgbClr val="0070C0"/>
                </a:solidFill>
              </a:rPr>
              <a:t>; </a:t>
            </a:r>
            <a:r>
              <a:rPr lang="en-ID" sz="2400" i="1" dirty="0" err="1">
                <a:solidFill>
                  <a:srgbClr val="0070C0"/>
                </a:solidFill>
              </a:rPr>
              <a:t>Pemodelan</a:t>
            </a:r>
            <a:r>
              <a:rPr lang="en-ID" sz="2400" i="1" dirty="0">
                <a:solidFill>
                  <a:srgbClr val="0070C0"/>
                </a:solidFill>
              </a:rPr>
              <a:t> data; dan </a:t>
            </a:r>
            <a:r>
              <a:rPr lang="en-ID" sz="2400" i="1" dirty="0" err="1">
                <a:solidFill>
                  <a:srgbClr val="0070C0"/>
                </a:solidFill>
              </a:rPr>
              <a:t>Validasi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hasil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endParaRPr lang="en-ID" sz="24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ID" sz="2400" i="1" dirty="0">
                <a:solidFill>
                  <a:srgbClr val="FF0000"/>
                </a:solidFill>
              </a:rPr>
              <a:t>Bisa </a:t>
            </a:r>
            <a:r>
              <a:rPr lang="en-ID" sz="2400" i="1" dirty="0" err="1">
                <a:solidFill>
                  <a:srgbClr val="FF0000"/>
                </a:solidFill>
              </a:rPr>
              <a:t>menggunakan</a:t>
            </a:r>
            <a:r>
              <a:rPr lang="en-ID" sz="2400" i="1" dirty="0">
                <a:solidFill>
                  <a:srgbClr val="FF0000"/>
                </a:solidFill>
              </a:rPr>
              <a:t> data yang </a:t>
            </a:r>
            <a:r>
              <a:rPr lang="en-ID" sz="2400" i="1" dirty="0" err="1">
                <a:solidFill>
                  <a:srgbClr val="FF0000"/>
                </a:solidFill>
              </a:rPr>
              <a:t>sudah</a:t>
            </a:r>
            <a:r>
              <a:rPr lang="en-ID" sz="2400" i="1" dirty="0">
                <a:solidFill>
                  <a:srgbClr val="FF0000"/>
                </a:solidFill>
              </a:rPr>
              <a:t> </a:t>
            </a:r>
            <a:r>
              <a:rPr lang="en-ID" sz="2400" i="1" dirty="0" err="1">
                <a:solidFill>
                  <a:srgbClr val="FF0000"/>
                </a:solidFill>
              </a:rPr>
              <a:t>ada</a:t>
            </a:r>
            <a:r>
              <a:rPr lang="en-ID" sz="2400" i="1" dirty="0">
                <a:solidFill>
                  <a:srgbClr val="FF0000"/>
                </a:solidFill>
              </a:rPr>
              <a:t>, </a:t>
            </a:r>
            <a:r>
              <a:rPr lang="en-ID" sz="2400" i="1" dirty="0" err="1">
                <a:solidFill>
                  <a:srgbClr val="FF0000"/>
                </a:solidFill>
              </a:rPr>
              <a:t>atau</a:t>
            </a:r>
            <a:r>
              <a:rPr lang="en-ID" sz="2400" i="1" dirty="0">
                <a:solidFill>
                  <a:srgbClr val="FF0000"/>
                </a:solidFill>
              </a:rPr>
              <a:t> </a:t>
            </a:r>
            <a:r>
              <a:rPr lang="en-ID" sz="2400" i="1" dirty="0" err="1">
                <a:solidFill>
                  <a:srgbClr val="FF0000"/>
                </a:solidFill>
              </a:rPr>
              <a:t>bagi</a:t>
            </a:r>
            <a:r>
              <a:rPr lang="en-ID" sz="2400" i="1" dirty="0">
                <a:solidFill>
                  <a:srgbClr val="FF0000"/>
                </a:solidFill>
              </a:rPr>
              <a:t> yang </a:t>
            </a:r>
            <a:r>
              <a:rPr lang="en-ID" sz="2400" i="1" dirty="0" err="1">
                <a:solidFill>
                  <a:srgbClr val="FF0000"/>
                </a:solidFill>
              </a:rPr>
              <a:t>belum</a:t>
            </a:r>
            <a:r>
              <a:rPr lang="en-ID" sz="2400" i="1" dirty="0">
                <a:solidFill>
                  <a:srgbClr val="FF0000"/>
                </a:solidFill>
              </a:rPr>
              <a:t> punya data </a:t>
            </a:r>
            <a:r>
              <a:rPr lang="en-ID" sz="2400" i="1" dirty="0" err="1">
                <a:solidFill>
                  <a:srgbClr val="FF0000"/>
                </a:solidFill>
              </a:rPr>
              <a:t>bisa</a:t>
            </a:r>
            <a:r>
              <a:rPr lang="en-ID" sz="2400" i="1" dirty="0">
                <a:solidFill>
                  <a:srgbClr val="FF0000"/>
                </a:solidFill>
              </a:rPr>
              <a:t> </a:t>
            </a:r>
            <a:r>
              <a:rPr lang="en-ID" sz="2400" i="1" dirty="0" err="1">
                <a:solidFill>
                  <a:srgbClr val="FF0000"/>
                </a:solidFill>
              </a:rPr>
              <a:t>menggunakan</a:t>
            </a:r>
            <a:r>
              <a:rPr lang="en-ID" sz="2400" i="1" dirty="0">
                <a:solidFill>
                  <a:srgbClr val="FF0000"/>
                </a:solidFill>
              </a:rPr>
              <a:t> data dummy (</a:t>
            </a:r>
            <a:r>
              <a:rPr lang="en-ID" sz="2400" i="1" dirty="0" err="1">
                <a:solidFill>
                  <a:srgbClr val="FF0000"/>
                </a:solidFill>
              </a:rPr>
              <a:t>sampel</a:t>
            </a:r>
            <a:r>
              <a:rPr lang="en-ID" sz="2400" i="1" dirty="0">
                <a:solidFill>
                  <a:srgbClr val="FF0000"/>
                </a:solidFill>
              </a:rPr>
              <a:t>/</a:t>
            </a:r>
            <a:r>
              <a:rPr lang="en-ID" sz="2400" i="1" dirty="0" err="1">
                <a:solidFill>
                  <a:srgbClr val="FF0000"/>
                </a:solidFill>
              </a:rPr>
              <a:t>keseluruhan</a:t>
            </a:r>
            <a:r>
              <a:rPr lang="en-ID" sz="2400" i="1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88332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18DE-903A-8BD6-4F52-3281CC4C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C0C929-8BD8-9ECB-072B-5F3E723D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dan </a:t>
            </a:r>
            <a:r>
              <a:rPr lang="en-US" dirty="0" err="1"/>
              <a:t>Visualisasi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7C3A07-4C95-1E79-169C-05E40BBD0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>
            <a:normAutofit/>
          </a:bodyPr>
          <a:lstStyle/>
          <a:p>
            <a:r>
              <a:rPr lang="sv-SE" sz="2400" i="1" dirty="0">
                <a:solidFill>
                  <a:srgbClr val="0070C0"/>
                </a:solidFill>
              </a:rPr>
              <a:t>Diisi terkait dengan interpretasi hasil analisis menjadi makna ilmiah meliputi: Interpretasi hasil analisis; Penarikan kesimpulan; Penyusunan rekomendasi berbasis data; dan Keterkaitan dengan teori atau riset sebelumnya</a:t>
            </a:r>
          </a:p>
          <a:p>
            <a:r>
              <a:rPr lang="sv-SE" sz="2400" i="1" dirty="0">
                <a:solidFill>
                  <a:srgbClr val="0070C0"/>
                </a:solidFill>
              </a:rPr>
              <a:t>Diisi terkait dengan visualisasi </a:t>
            </a:r>
            <a:r>
              <a:rPr lang="en-ID" sz="2400" i="1" dirty="0">
                <a:solidFill>
                  <a:srgbClr val="0070C0"/>
                </a:solidFill>
              </a:rPr>
              <a:t>agar </a:t>
            </a:r>
            <a:r>
              <a:rPr lang="en-ID" sz="2400" i="1" dirty="0" err="1">
                <a:solidFill>
                  <a:srgbClr val="0070C0"/>
                </a:solidFill>
              </a:rPr>
              <a:t>interpretasi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hasil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mudah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dipahami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meliputi</a:t>
            </a:r>
            <a:r>
              <a:rPr lang="en-ID" sz="2400" i="1" dirty="0">
                <a:solidFill>
                  <a:srgbClr val="0070C0"/>
                </a:solidFill>
              </a:rPr>
              <a:t>: </a:t>
            </a:r>
            <a:r>
              <a:rPr lang="en-ID" sz="2400" i="1" dirty="0" err="1">
                <a:solidFill>
                  <a:srgbClr val="0070C0"/>
                </a:solidFill>
              </a:rPr>
              <a:t>Pembuatan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grafik</a:t>
            </a:r>
            <a:r>
              <a:rPr lang="en-ID" sz="2400" i="1" dirty="0">
                <a:solidFill>
                  <a:srgbClr val="0070C0"/>
                </a:solidFill>
              </a:rPr>
              <a:t>, dashboard, </a:t>
            </a:r>
            <a:r>
              <a:rPr lang="en-ID" sz="2400" i="1" dirty="0" err="1">
                <a:solidFill>
                  <a:srgbClr val="0070C0"/>
                </a:solidFill>
              </a:rPr>
              <a:t>atau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infografis</a:t>
            </a:r>
            <a:r>
              <a:rPr lang="en-ID" sz="2400" i="1" dirty="0">
                <a:solidFill>
                  <a:srgbClr val="0070C0"/>
                </a:solidFill>
              </a:rPr>
              <a:t>; </a:t>
            </a:r>
            <a:r>
              <a:rPr lang="en-ID" sz="2400" i="1" dirty="0" err="1">
                <a:solidFill>
                  <a:srgbClr val="0070C0"/>
                </a:solidFill>
              </a:rPr>
              <a:t>Penyusunan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laporan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analisis</a:t>
            </a:r>
            <a:r>
              <a:rPr lang="en-ID" sz="2400" i="1" dirty="0">
                <a:solidFill>
                  <a:srgbClr val="0070C0"/>
                </a:solidFill>
              </a:rPr>
              <a:t>; </a:t>
            </a:r>
            <a:r>
              <a:rPr lang="en-ID" sz="2400" i="1" dirty="0" err="1">
                <a:solidFill>
                  <a:srgbClr val="0070C0"/>
                </a:solidFill>
              </a:rPr>
              <a:t>Presentasi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hasil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kepada</a:t>
            </a:r>
            <a:r>
              <a:rPr lang="en-ID" sz="2400" i="1" dirty="0">
                <a:solidFill>
                  <a:srgbClr val="0070C0"/>
                </a:solidFill>
              </a:rPr>
              <a:t> stakeholder; dan </a:t>
            </a:r>
            <a:r>
              <a:rPr lang="en-ID" sz="2400" i="1" dirty="0" err="1">
                <a:solidFill>
                  <a:srgbClr val="0070C0"/>
                </a:solidFill>
              </a:rPr>
              <a:t>Publikasi</a:t>
            </a:r>
            <a:r>
              <a:rPr lang="en-ID" sz="2400" i="1" dirty="0">
                <a:solidFill>
                  <a:srgbClr val="0070C0"/>
                </a:solidFill>
              </a:rPr>
              <a:t> </a:t>
            </a:r>
            <a:r>
              <a:rPr lang="en-ID" sz="2400" i="1" dirty="0" err="1">
                <a:solidFill>
                  <a:srgbClr val="0070C0"/>
                </a:solidFill>
              </a:rPr>
              <a:t>ilmiah</a:t>
            </a:r>
            <a:r>
              <a:rPr lang="en-ID" sz="2400" i="1" dirty="0">
                <a:solidFill>
                  <a:srgbClr val="0070C0"/>
                </a:solidFill>
              </a:rPr>
              <a:t> (</a:t>
            </a:r>
            <a:r>
              <a:rPr lang="en-ID" sz="2400" i="1" dirty="0" err="1">
                <a:solidFill>
                  <a:srgbClr val="0070C0"/>
                </a:solidFill>
              </a:rPr>
              <a:t>jurnal</a:t>
            </a:r>
            <a:r>
              <a:rPr lang="en-ID" sz="2400" i="1" dirty="0">
                <a:solidFill>
                  <a:srgbClr val="0070C0"/>
                </a:solidFill>
              </a:rPr>
              <a:t>/</a:t>
            </a:r>
            <a:r>
              <a:rPr lang="en-ID" sz="2400" i="1" dirty="0" err="1">
                <a:solidFill>
                  <a:srgbClr val="0070C0"/>
                </a:solidFill>
              </a:rPr>
              <a:t>prosiding</a:t>
            </a:r>
            <a:r>
              <a:rPr lang="en-ID" sz="2400" i="1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7908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9367-51B8-250F-FDB5-803692436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FDC0CA-5E9F-8EF9-C1A7-27103BE5E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Tahapan </a:t>
            </a:r>
            <a:r>
              <a:rPr lang="en-US" dirty="0" err="1"/>
              <a:t>Evaluasi</a:t>
            </a:r>
            <a:r>
              <a:rPr lang="en-US" dirty="0"/>
              <a:t> dan </a:t>
            </a:r>
            <a:r>
              <a:rPr lang="en-US" dirty="0" err="1"/>
              <a:t>Rekomendasi</a:t>
            </a:r>
            <a:r>
              <a:rPr lang="en-US" dirty="0"/>
              <a:t> (</a:t>
            </a:r>
            <a:r>
              <a:rPr lang="en-US" i="1" dirty="0">
                <a:solidFill>
                  <a:srgbClr val="FF0000"/>
                </a:solidFill>
              </a:rPr>
              <a:t>optional)</a:t>
            </a:r>
            <a:endParaRPr lang="en-ID" i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34272-24F3-1176-6068-E57B80915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D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66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5DD7-CD20-D99F-94F6-D0FDB7D3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43F27C-8485-0E25-D795-931E2BCDA0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TERIMA KASIH!</a:t>
            </a:r>
            <a:endParaRPr lang="en-ID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8639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602</Words>
  <Application>Microsoft Office PowerPoint</Application>
  <PresentationFormat>Widescreen</PresentationFormat>
  <Paragraphs>53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Aptos</vt:lpstr>
      <vt:lpstr>Arial</vt:lpstr>
      <vt:lpstr>Tema Office</vt:lpstr>
      <vt:lpstr>Pelatihan Teknis Substantif JF ADI  RANCANGAN KERJA  JF ADI</vt:lpstr>
      <vt:lpstr>Judul/Ide Kegiatan</vt:lpstr>
      <vt:lpstr>Tahap Persiapan  (Perencanaan dan Perumusan Kebutuhan Data)</vt:lpstr>
      <vt:lpstr>Tahapan Manajemen Data</vt:lpstr>
      <vt:lpstr>Tahap Akuisisi dan Pengumpulan Data</vt:lpstr>
      <vt:lpstr>Tahap Pengolahan dan Analisis Data</vt:lpstr>
      <vt:lpstr>Tahap Interpretasi dan Visualisasi Data</vt:lpstr>
      <vt:lpstr>Tahapan Evaluasi dan Rekomendasi (optional)</vt:lpstr>
      <vt:lpstr>TERIMA KASIH!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Naily Kamaliah</dc:creator>
  <cp:lastModifiedBy>Naily Kamaliah</cp:lastModifiedBy>
  <cp:revision>32</cp:revision>
  <dcterms:created xsi:type="dcterms:W3CDTF">2026-04-10T03:28:37Z</dcterms:created>
  <dcterms:modified xsi:type="dcterms:W3CDTF">2026-06-04T07:13:37Z</dcterms:modified>
</cp:coreProperties>
</file>