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27"/>
  </p:notesMasterIdLst>
  <p:sldIdLst>
    <p:sldId id="256" r:id="rId3"/>
    <p:sldId id="257" r:id="rId4"/>
    <p:sldId id="280" r:id="rId5"/>
    <p:sldId id="258" r:id="rId6"/>
    <p:sldId id="314" r:id="rId7"/>
    <p:sldId id="259" r:id="rId8"/>
    <p:sldId id="260" r:id="rId9"/>
    <p:sldId id="262" r:id="rId10"/>
    <p:sldId id="263" r:id="rId11"/>
    <p:sldId id="267" r:id="rId12"/>
    <p:sldId id="268" r:id="rId13"/>
    <p:sldId id="269" r:id="rId14"/>
    <p:sldId id="270" r:id="rId15"/>
    <p:sldId id="271" r:id="rId16"/>
    <p:sldId id="312" r:id="rId17"/>
    <p:sldId id="272" r:id="rId18"/>
    <p:sldId id="310" r:id="rId19"/>
    <p:sldId id="313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43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822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947CB-3AB9-0C97-5052-1345C209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7FBA59-EC5B-D60B-00C5-4DFFBDE81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929197-880C-7020-B713-32C2317E7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17521-0078-3143-DD4E-48E4F03D57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55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67298-4EEE-7981-4B09-AD34194EE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5EBE00-A1BE-BD88-F73E-8ABFBBBCE4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40D720-ACB8-863F-A431-B7511A636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AA001-BA15-54D5-A11E-B59BE1F3E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4F2B2D-7CF9-4F82-95C8-D18B9CD571C2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0178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73837-4CB3-99A0-2F51-4BE0F7886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DE0802-E4DE-AAC4-A21A-173694C462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9A80F5-5791-EFA2-A837-AB6156678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66CF3-2E08-EE51-C2D0-E49B1A22E5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41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4F2B2D-7CF9-4F82-95C8-D18B9CD571C2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666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AC97BD3-61EF-5EF8-4AD8-B865C6E10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Gambar 2">
            <a:extLst>
              <a:ext uri="{FF2B5EF4-FFF2-40B4-BE49-F238E27FC236}">
                <a16:creationId xmlns:a16="http://schemas.microsoft.com/office/drawing/2014/main" id="{B500CC2B-8FD1-9039-068E-1EF4B7E0E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6F9B6B39-4A57-22A0-3AE0-B7B0D0BF6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Paralelogram 4">
            <a:extLst>
              <a:ext uri="{FF2B5EF4-FFF2-40B4-BE49-F238E27FC236}">
                <a16:creationId xmlns:a16="http://schemas.microsoft.com/office/drawing/2014/main" id="{0E9ABF09-8E93-1674-6A6C-80C98713ECD9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Paralelogram 5">
            <a:extLst>
              <a:ext uri="{FF2B5EF4-FFF2-40B4-BE49-F238E27FC236}">
                <a16:creationId xmlns:a16="http://schemas.microsoft.com/office/drawing/2014/main" id="{279491D1-F049-179E-BBA5-9AEB730A38DE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ampungan Tanggal 3">
            <a:extLst>
              <a:ext uri="{FF2B5EF4-FFF2-40B4-BE49-F238E27FC236}">
                <a16:creationId xmlns:a16="http://schemas.microsoft.com/office/drawing/2014/main" id="{063A4571-F890-B815-BFE4-37428DC489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8" name="Tampungan Kaki 4">
            <a:extLst>
              <a:ext uri="{FF2B5EF4-FFF2-40B4-BE49-F238E27FC236}">
                <a16:creationId xmlns:a16="http://schemas.microsoft.com/office/drawing/2014/main" id="{3191DA4B-A2B0-64E2-725B-B95840FD3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9" name="Gambar 8">
            <a:extLst>
              <a:ext uri="{FF2B5EF4-FFF2-40B4-BE49-F238E27FC236}">
                <a16:creationId xmlns:a16="http://schemas.microsoft.com/office/drawing/2014/main" id="{AA2375AB-984D-0215-5F8C-E7398646DD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10" name="Gambar 9">
            <a:extLst>
              <a:ext uri="{FF2B5EF4-FFF2-40B4-BE49-F238E27FC236}">
                <a16:creationId xmlns:a16="http://schemas.microsoft.com/office/drawing/2014/main" id="{85C2B882-30C9-237F-842A-D9751A41F3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11" name="Tampungan Nomor Slide 5">
            <a:extLst>
              <a:ext uri="{FF2B5EF4-FFF2-40B4-BE49-F238E27FC236}">
                <a16:creationId xmlns:a16="http://schemas.microsoft.com/office/drawing/2014/main" id="{CD3D1FD3-73AF-62FE-26D7-0723C3FD2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2" name="Paralelogram 11">
            <a:extLst>
              <a:ext uri="{FF2B5EF4-FFF2-40B4-BE49-F238E27FC236}">
                <a16:creationId xmlns:a16="http://schemas.microsoft.com/office/drawing/2014/main" id="{738DD962-A0C8-D4AB-7F75-B676B81B6F42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Paralelogram 12">
            <a:extLst>
              <a:ext uri="{FF2B5EF4-FFF2-40B4-BE49-F238E27FC236}">
                <a16:creationId xmlns:a16="http://schemas.microsoft.com/office/drawing/2014/main" id="{257DD7C2-20A1-32F8-E92C-EF758AD5F249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Paralelogram 13">
            <a:extLst>
              <a:ext uri="{FF2B5EF4-FFF2-40B4-BE49-F238E27FC236}">
                <a16:creationId xmlns:a16="http://schemas.microsoft.com/office/drawing/2014/main" id="{9DA27353-C4E5-30DF-9F92-5DFAC26082F7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40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55F8E83A-0DA6-556F-4B36-D64921E53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2" name="Paralelogram 1">
            <a:extLst>
              <a:ext uri="{FF2B5EF4-FFF2-40B4-BE49-F238E27FC236}">
                <a16:creationId xmlns:a16="http://schemas.microsoft.com/office/drawing/2014/main" id="{CC49D5AD-111E-8EC4-3F82-FD389D3C4EEC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aralelogram 3">
            <a:extLst>
              <a:ext uri="{FF2B5EF4-FFF2-40B4-BE49-F238E27FC236}">
                <a16:creationId xmlns:a16="http://schemas.microsoft.com/office/drawing/2014/main" id="{7E8AE16F-8329-BD1B-86F8-8134AC16FD1B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ampungan Tanggal 3">
            <a:extLst>
              <a:ext uri="{FF2B5EF4-FFF2-40B4-BE49-F238E27FC236}">
                <a16:creationId xmlns:a16="http://schemas.microsoft.com/office/drawing/2014/main" id="{23DE7512-5E9F-9EF7-C67E-F137096DA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6" name="Tampungan Kaki 4">
            <a:extLst>
              <a:ext uri="{FF2B5EF4-FFF2-40B4-BE49-F238E27FC236}">
                <a16:creationId xmlns:a16="http://schemas.microsoft.com/office/drawing/2014/main" id="{F82CFF2C-5579-38AF-704A-F1B912555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7" name="Gambar 6">
            <a:extLst>
              <a:ext uri="{FF2B5EF4-FFF2-40B4-BE49-F238E27FC236}">
                <a16:creationId xmlns:a16="http://schemas.microsoft.com/office/drawing/2014/main" id="{C8DC671C-8F41-8FB8-8AB3-996CF5454C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8" name="Gambar 7">
            <a:extLst>
              <a:ext uri="{FF2B5EF4-FFF2-40B4-BE49-F238E27FC236}">
                <a16:creationId xmlns:a16="http://schemas.microsoft.com/office/drawing/2014/main" id="{16160F65-23BC-90F2-D190-7097FD1DD7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9" name="Tampungan Nomor Slide 5">
            <a:extLst>
              <a:ext uri="{FF2B5EF4-FFF2-40B4-BE49-F238E27FC236}">
                <a16:creationId xmlns:a16="http://schemas.microsoft.com/office/drawing/2014/main" id="{5A367511-BD92-4C95-D9F4-D4857DF23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0" name="Paralelogram 9">
            <a:extLst>
              <a:ext uri="{FF2B5EF4-FFF2-40B4-BE49-F238E27FC236}">
                <a16:creationId xmlns:a16="http://schemas.microsoft.com/office/drawing/2014/main" id="{604FCEB5-EEE5-BB58-C3A0-623FAC0CE657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Paralelogram 10">
            <a:extLst>
              <a:ext uri="{FF2B5EF4-FFF2-40B4-BE49-F238E27FC236}">
                <a16:creationId xmlns:a16="http://schemas.microsoft.com/office/drawing/2014/main" id="{78794052-2F2D-C4EE-35D5-9107A13EB23C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Paralelogram 11">
            <a:extLst>
              <a:ext uri="{FF2B5EF4-FFF2-40B4-BE49-F238E27FC236}">
                <a16:creationId xmlns:a16="http://schemas.microsoft.com/office/drawing/2014/main" id="{44E95F86-4139-6E1E-A5A6-D22ED42C70DB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Persegi Panjang 40">
            <a:extLst>
              <a:ext uri="{FF2B5EF4-FFF2-40B4-BE49-F238E27FC236}">
                <a16:creationId xmlns:a16="http://schemas.microsoft.com/office/drawing/2014/main" id="{CE84F9F0-AFA6-5953-C4B1-C800653B5C39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" name="Judul 1">
            <a:extLst>
              <a:ext uri="{FF2B5EF4-FFF2-40B4-BE49-F238E27FC236}">
                <a16:creationId xmlns:a16="http://schemas.microsoft.com/office/drawing/2014/main" id="{F245805E-9690-7CDA-818E-EDEB9025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9FFC22B-7BDC-579F-DF96-70B40FACBDF5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4" name="Grup 43">
            <a:extLst>
              <a:ext uri="{FF2B5EF4-FFF2-40B4-BE49-F238E27FC236}">
                <a16:creationId xmlns:a16="http://schemas.microsoft.com/office/drawing/2014/main" id="{80E8F3CD-9356-B800-0847-56D049841AF9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45" name="Konektor Lurus 44">
              <a:extLst>
                <a:ext uri="{FF2B5EF4-FFF2-40B4-BE49-F238E27FC236}">
                  <a16:creationId xmlns:a16="http://schemas.microsoft.com/office/drawing/2014/main" id="{9646C992-F79E-9537-A8F3-104B879895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Konektor Lurus 45">
              <a:extLst>
                <a:ext uri="{FF2B5EF4-FFF2-40B4-BE49-F238E27FC236}">
                  <a16:creationId xmlns:a16="http://schemas.microsoft.com/office/drawing/2014/main" id="{5E9F13BB-14FA-8DD1-DE28-5FC219F4B58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717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>
            <a:extLst>
              <a:ext uri="{FF2B5EF4-FFF2-40B4-BE49-F238E27FC236}">
                <a16:creationId xmlns:a16="http://schemas.microsoft.com/office/drawing/2014/main" id="{245CE041-0BA6-951A-A8F2-0894735B16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5084BD1F-21BD-E675-EA60-D27300A41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59F076CA-C946-A8AD-C129-FF8C0BD946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A15E3BCB-B86B-0431-A146-9095AF59F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2E13745D-0CAD-8EF9-1F64-47C748C14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28491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3353A65-687C-87DB-F0BE-678173505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504" y="1443366"/>
            <a:ext cx="6538452" cy="2387600"/>
          </a:xfrm>
        </p:spPr>
        <p:txBody>
          <a:bodyPr anchor="b"/>
          <a:lstStyle>
            <a:lvl1pPr algn="ctr">
              <a:defRPr sz="6000" b="1">
                <a:solidFill>
                  <a:srgbClr val="2A2E3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pic>
        <p:nvPicPr>
          <p:cNvPr id="15" name="Gambar 14">
            <a:extLst>
              <a:ext uri="{FF2B5EF4-FFF2-40B4-BE49-F238E27FC236}">
                <a16:creationId xmlns:a16="http://schemas.microsoft.com/office/drawing/2014/main" id="{C52B39B1-192E-0B01-8726-D743D619A7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4" y="65412"/>
            <a:ext cx="1399569" cy="540000"/>
          </a:xfrm>
          <a:prstGeom prst="rect">
            <a:avLst/>
          </a:prstGeom>
        </p:spPr>
      </p:pic>
      <p:grpSp>
        <p:nvGrpSpPr>
          <p:cNvPr id="30" name="Group 2">
            <a:extLst>
              <a:ext uri="{FF2B5EF4-FFF2-40B4-BE49-F238E27FC236}">
                <a16:creationId xmlns:a16="http://schemas.microsoft.com/office/drawing/2014/main" id="{76342CF4-C6C7-67F0-D8AA-3D3DA3D1F54F}"/>
              </a:ext>
            </a:extLst>
          </p:cNvPr>
          <p:cNvGrpSpPr/>
          <p:nvPr userDrawn="1"/>
        </p:nvGrpSpPr>
        <p:grpSpPr>
          <a:xfrm rot="10800000">
            <a:off x="5318460" y="1437"/>
            <a:ext cx="11482848" cy="6700119"/>
            <a:chOff x="0" y="-38100"/>
            <a:chExt cx="406400" cy="225405"/>
          </a:xfrm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id="{7F93558E-C59D-AAD3-9CE5-3E353E3B99D5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en-ID" dirty="0"/>
            </a:p>
          </p:txBody>
        </p:sp>
        <p:sp>
          <p:nvSpPr>
            <p:cNvPr id="35" name="TextBox 4">
              <a:extLst>
                <a:ext uri="{FF2B5EF4-FFF2-40B4-BE49-F238E27FC236}">
                  <a16:creationId xmlns:a16="http://schemas.microsoft.com/office/drawing/2014/main" id="{B4AF3791-75A3-A15D-C5FA-FE495D979CC1}"/>
                </a:ext>
              </a:extLst>
            </p:cNvPr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pic>
        <p:nvPicPr>
          <p:cNvPr id="45" name="Gambar 44">
            <a:extLst>
              <a:ext uri="{FF2B5EF4-FFF2-40B4-BE49-F238E27FC236}">
                <a16:creationId xmlns:a16="http://schemas.microsoft.com/office/drawing/2014/main" id="{32F70A16-BE6C-94C2-FB3C-501DB7C5E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6" t="37131" r="24174" b="3721"/>
          <a:stretch/>
        </p:blipFill>
        <p:spPr>
          <a:xfrm flipH="1">
            <a:off x="6206405" y="1599497"/>
            <a:ext cx="7734546" cy="6700121"/>
          </a:xfrm>
          <a:prstGeom prst="chevron">
            <a:avLst/>
          </a:prstGeom>
        </p:spPr>
      </p:pic>
      <p:grpSp>
        <p:nvGrpSpPr>
          <p:cNvPr id="39" name="Group 8">
            <a:extLst>
              <a:ext uri="{FF2B5EF4-FFF2-40B4-BE49-F238E27FC236}">
                <a16:creationId xmlns:a16="http://schemas.microsoft.com/office/drawing/2014/main" id="{D94193D4-D56B-8988-2715-55B112BE3A67}"/>
              </a:ext>
            </a:extLst>
          </p:cNvPr>
          <p:cNvGrpSpPr/>
          <p:nvPr userDrawn="1"/>
        </p:nvGrpSpPr>
        <p:grpSpPr>
          <a:xfrm>
            <a:off x="6125814" y="4590253"/>
            <a:ext cx="4674127" cy="2266311"/>
            <a:chOff x="0" y="0"/>
            <a:chExt cx="406400" cy="187305"/>
          </a:xfrm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4C21C9E4-2C54-502E-1FAB-CE0927BBE8AF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0A2F676A-EE48-6F29-F883-7763DBF7BE97}"/>
                </a:ext>
              </a:extLst>
            </p:cNvPr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0" name="Grup 49">
            <a:extLst>
              <a:ext uri="{FF2B5EF4-FFF2-40B4-BE49-F238E27FC236}">
                <a16:creationId xmlns:a16="http://schemas.microsoft.com/office/drawing/2014/main" id="{BE39520E-119E-724A-8C6D-56F42C7E8D1F}"/>
              </a:ext>
            </a:extLst>
          </p:cNvPr>
          <p:cNvGrpSpPr/>
          <p:nvPr userDrawn="1"/>
        </p:nvGrpSpPr>
        <p:grpSpPr>
          <a:xfrm>
            <a:off x="-4223916" y="-2269183"/>
            <a:ext cx="21201276" cy="9049679"/>
            <a:chOff x="-4223916" y="-2269183"/>
            <a:chExt cx="21201276" cy="9049679"/>
          </a:xfrm>
        </p:grpSpPr>
        <p:sp>
          <p:nvSpPr>
            <p:cNvPr id="48" name="Persegi Panjang 47">
              <a:extLst>
                <a:ext uri="{FF2B5EF4-FFF2-40B4-BE49-F238E27FC236}">
                  <a16:creationId xmlns:a16="http://schemas.microsoft.com/office/drawing/2014/main" id="{25A12034-7EF6-A005-BA73-152F6D522B7B}"/>
                </a:ext>
              </a:extLst>
            </p:cNvPr>
            <p:cNvSpPr/>
            <p:nvPr userDrawn="1"/>
          </p:nvSpPr>
          <p:spPr>
            <a:xfrm>
              <a:off x="-4223916" y="-2269183"/>
              <a:ext cx="21201276" cy="2258056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7" name="Persegi Panjang 46">
              <a:extLst>
                <a:ext uri="{FF2B5EF4-FFF2-40B4-BE49-F238E27FC236}">
                  <a16:creationId xmlns:a16="http://schemas.microsoft.com/office/drawing/2014/main" id="{7BCDA6C9-ED23-013E-0BB1-FDE3B5D7903B}"/>
                </a:ext>
              </a:extLst>
            </p:cNvPr>
            <p:cNvSpPr/>
            <p:nvPr userDrawn="1"/>
          </p:nvSpPr>
          <p:spPr>
            <a:xfrm>
              <a:off x="12193961" y="-77504"/>
              <a:ext cx="4783399" cy="6858000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51" name="Grup 50">
            <a:extLst>
              <a:ext uri="{FF2B5EF4-FFF2-40B4-BE49-F238E27FC236}">
                <a16:creationId xmlns:a16="http://schemas.microsoft.com/office/drawing/2014/main" id="{E5A94F44-4A1E-62FE-9C8F-4438E49E013A}"/>
              </a:ext>
            </a:extLst>
          </p:cNvPr>
          <p:cNvGrpSpPr/>
          <p:nvPr userDrawn="1"/>
        </p:nvGrpSpPr>
        <p:grpSpPr>
          <a:xfrm rot="10800000">
            <a:off x="-7006908" y="65413"/>
            <a:ext cx="21201276" cy="9049679"/>
            <a:chOff x="-4223916" y="-2269183"/>
            <a:chExt cx="21201276" cy="9049679"/>
          </a:xfrm>
        </p:grpSpPr>
        <p:sp>
          <p:nvSpPr>
            <p:cNvPr id="52" name="Persegi Panjang 51">
              <a:extLst>
                <a:ext uri="{FF2B5EF4-FFF2-40B4-BE49-F238E27FC236}">
                  <a16:creationId xmlns:a16="http://schemas.microsoft.com/office/drawing/2014/main" id="{545D8DF3-8A43-CC78-45A3-0223ADA23D9A}"/>
                </a:ext>
              </a:extLst>
            </p:cNvPr>
            <p:cNvSpPr/>
            <p:nvPr userDrawn="1"/>
          </p:nvSpPr>
          <p:spPr>
            <a:xfrm>
              <a:off x="-4223916" y="-2269183"/>
              <a:ext cx="21201276" cy="2258056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3" name="Persegi Panjang 52">
              <a:extLst>
                <a:ext uri="{FF2B5EF4-FFF2-40B4-BE49-F238E27FC236}">
                  <a16:creationId xmlns:a16="http://schemas.microsoft.com/office/drawing/2014/main" id="{7333B7F9-53A8-6246-AB05-C614626A06DA}"/>
                </a:ext>
              </a:extLst>
            </p:cNvPr>
            <p:cNvSpPr/>
            <p:nvPr userDrawn="1"/>
          </p:nvSpPr>
          <p:spPr>
            <a:xfrm>
              <a:off x="12193961" y="-77504"/>
              <a:ext cx="4783399" cy="6858000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7" name="Persegi Panjang 56">
            <a:extLst>
              <a:ext uri="{FF2B5EF4-FFF2-40B4-BE49-F238E27FC236}">
                <a16:creationId xmlns:a16="http://schemas.microsoft.com/office/drawing/2014/main" id="{ECDB5A7A-A49F-9407-8B54-8BFB15C6171A}"/>
              </a:ext>
            </a:extLst>
          </p:cNvPr>
          <p:cNvSpPr/>
          <p:nvPr userDrawn="1"/>
        </p:nvSpPr>
        <p:spPr>
          <a:xfrm>
            <a:off x="0" y="6215743"/>
            <a:ext cx="4452257" cy="6422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8023165B-F86E-7C21-5C9E-68D89CE7C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2196" y="4257574"/>
            <a:ext cx="4783400" cy="789720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2A2E3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 dirty="0"/>
              <a:t>Klik untuk mengedit gaya </a:t>
            </a:r>
            <a:r>
              <a:rPr lang="id-ID" dirty="0" err="1"/>
              <a:t>subjudul</a:t>
            </a:r>
            <a:r>
              <a:rPr lang="id-ID" dirty="0"/>
              <a:t> Master</a:t>
            </a:r>
          </a:p>
        </p:txBody>
      </p:sp>
      <p:pic>
        <p:nvPicPr>
          <p:cNvPr id="5" name="Picture 8" descr="Kementerian Pendayagunaan Aparatur Negara dan Reformasi Birokrasi - Nilai  Dasar BerAKHLAK">
            <a:extLst>
              <a:ext uri="{FF2B5EF4-FFF2-40B4-BE49-F238E27FC236}">
                <a16:creationId xmlns:a16="http://schemas.microsoft.com/office/drawing/2014/main" id="{15B44F68-8D88-549D-0A6F-8CEF64116F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599" y="6410051"/>
            <a:ext cx="82367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64193603-3684-9AF3-1687-B42844F17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4" y="6410051"/>
            <a:ext cx="94512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02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ersegi Panjang 26">
            <a:extLst>
              <a:ext uri="{FF2B5EF4-FFF2-40B4-BE49-F238E27FC236}">
                <a16:creationId xmlns:a16="http://schemas.microsoft.com/office/drawing/2014/main" id="{F1079830-D302-2A18-03AF-9136FBA73DC5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2740C25-BF17-D5FE-98CA-47916F82E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80160"/>
            <a:ext cx="11430000" cy="489680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 dirty="0"/>
              <a:t>Klik untuk edit gaya teks Master</a:t>
            </a:r>
          </a:p>
          <a:p>
            <a:pPr lvl="1"/>
            <a:r>
              <a:rPr lang="id-ID" dirty="0"/>
              <a:t>Tingkat kedua</a:t>
            </a:r>
          </a:p>
          <a:p>
            <a:pPr lvl="2"/>
            <a:r>
              <a:rPr lang="id-ID" dirty="0"/>
              <a:t>Tingkat ketiga</a:t>
            </a:r>
          </a:p>
          <a:p>
            <a:pPr lvl="3"/>
            <a:r>
              <a:rPr lang="id-ID" dirty="0"/>
              <a:t>Tingkat keempat</a:t>
            </a:r>
          </a:p>
          <a:p>
            <a:pPr lvl="4"/>
            <a:r>
              <a:rPr lang="id-ID" dirty="0"/>
              <a:t>Tingkat kelima</a:t>
            </a:r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162A9574-5E56-96F2-37E0-970C6C835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54" name="Tampungan Tanggal 3">
            <a:extLst>
              <a:ext uri="{FF2B5EF4-FFF2-40B4-BE49-F238E27FC236}">
                <a16:creationId xmlns:a16="http://schemas.microsoft.com/office/drawing/2014/main" id="{380DD306-EAD6-8F9F-BD3B-82582C4AFD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55" name="Tampungan Kaki 4">
            <a:extLst>
              <a:ext uri="{FF2B5EF4-FFF2-40B4-BE49-F238E27FC236}">
                <a16:creationId xmlns:a16="http://schemas.microsoft.com/office/drawing/2014/main" id="{3F8A3443-C722-B73F-4E69-BDEC7B75B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8" name="Tampungan Nomor Slide 5">
            <a:extLst>
              <a:ext uri="{FF2B5EF4-FFF2-40B4-BE49-F238E27FC236}">
                <a16:creationId xmlns:a16="http://schemas.microsoft.com/office/drawing/2014/main" id="{AA058B1A-BC42-B78B-8B4D-AA04F10FD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3E1BB24-385D-9145-9423-C041B8CCACBC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2" name="Grup 31">
            <a:extLst>
              <a:ext uri="{FF2B5EF4-FFF2-40B4-BE49-F238E27FC236}">
                <a16:creationId xmlns:a16="http://schemas.microsoft.com/office/drawing/2014/main" id="{B093D8E7-E306-5F80-3D03-35006E7630AC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30" name="Konektor Lurus 29">
              <a:extLst>
                <a:ext uri="{FF2B5EF4-FFF2-40B4-BE49-F238E27FC236}">
                  <a16:creationId xmlns:a16="http://schemas.microsoft.com/office/drawing/2014/main" id="{73EB11AC-15A9-B867-7A74-C5CA36A578E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Konektor Lurus 30">
              <a:extLst>
                <a:ext uri="{FF2B5EF4-FFF2-40B4-BE49-F238E27FC236}">
                  <a16:creationId xmlns:a16="http://schemas.microsoft.com/office/drawing/2014/main" id="{0B5849B1-8488-83E9-ECCE-50132847774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4032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3B5106A-E868-7087-0712-006C21CD5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5910998F-C3C1-C7EA-26C4-5A8E00200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1B161F37-E94E-6F75-9D86-69C124B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6C2F2A29-7D22-A9DD-AADB-91BF3019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F819F3AC-52D8-BD7B-4797-28D4C9E3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55240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28FD6F4-78D2-90EB-1136-DEA1971578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d-ID" dirty="0"/>
              <a:t>Klik untuk edit gaya teks Master</a:t>
            </a:r>
          </a:p>
          <a:p>
            <a:pPr lvl="1"/>
            <a:r>
              <a:rPr lang="id-ID" dirty="0"/>
              <a:t>Tingkat kedua</a:t>
            </a:r>
          </a:p>
          <a:p>
            <a:pPr lvl="2"/>
            <a:r>
              <a:rPr lang="id-ID" dirty="0"/>
              <a:t>Tingkat ketiga</a:t>
            </a:r>
          </a:p>
          <a:p>
            <a:pPr lvl="3"/>
            <a:r>
              <a:rPr lang="id-ID" dirty="0"/>
              <a:t>Tingkat keempat</a:t>
            </a:r>
          </a:p>
          <a:p>
            <a:pPr lvl="4"/>
            <a:r>
              <a:rPr lang="id-ID" dirty="0"/>
              <a:t>Tingkat kelima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9DC53762-E454-B93D-0E4C-4C174BA81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A730DA1B-E443-954F-8495-E81C7EDD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96F58552-6364-AA59-5D0B-20AAB725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7D667658-A0B5-98AB-B283-C4D7F80FC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9" name="Persegi Panjang 48">
            <a:extLst>
              <a:ext uri="{FF2B5EF4-FFF2-40B4-BE49-F238E27FC236}">
                <a16:creationId xmlns:a16="http://schemas.microsoft.com/office/drawing/2014/main" id="{173F0F13-D182-4C41-6E44-235844C579E0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Judul 1">
            <a:extLst>
              <a:ext uri="{FF2B5EF4-FFF2-40B4-BE49-F238E27FC236}">
                <a16:creationId xmlns:a16="http://schemas.microsoft.com/office/drawing/2014/main" id="{C1793ED1-7B17-2288-46B0-912FE75C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84170DC-84E6-9415-E5A0-A101BE8DA638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52" name="Grup 51">
            <a:extLst>
              <a:ext uri="{FF2B5EF4-FFF2-40B4-BE49-F238E27FC236}">
                <a16:creationId xmlns:a16="http://schemas.microsoft.com/office/drawing/2014/main" id="{77C5AF26-D23B-0E61-CB1F-32B1F6A84F87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53" name="Konektor Lurus 52">
              <a:extLst>
                <a:ext uri="{FF2B5EF4-FFF2-40B4-BE49-F238E27FC236}">
                  <a16:creationId xmlns:a16="http://schemas.microsoft.com/office/drawing/2014/main" id="{8FFB066C-9C2F-0023-9DD1-91C77978EB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Konektor Lurus 53">
              <a:extLst>
                <a:ext uri="{FF2B5EF4-FFF2-40B4-BE49-F238E27FC236}">
                  <a16:creationId xmlns:a16="http://schemas.microsoft.com/office/drawing/2014/main" id="{236C3876-41AC-1CD1-8125-5EE6F85699C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5517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6C072E13-426D-C652-725F-CCBFA4A4C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207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A378278E-410E-EB2C-65FA-C908994AE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29664"/>
            <a:ext cx="5157787" cy="41599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id="{DDEE7BD8-3AE4-4DC7-549A-C58751F50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207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id="{83504942-B704-9FB5-2A32-60FD28FFD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29664"/>
            <a:ext cx="5183188" cy="41599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8" name="Tampungan Tanggal 3">
            <a:extLst>
              <a:ext uri="{FF2B5EF4-FFF2-40B4-BE49-F238E27FC236}">
                <a16:creationId xmlns:a16="http://schemas.microsoft.com/office/drawing/2014/main" id="{2EC08BD5-F9D6-6C73-EEBA-1E5DBD630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9" name="Tampungan Kaki 4">
            <a:extLst>
              <a:ext uri="{FF2B5EF4-FFF2-40B4-BE49-F238E27FC236}">
                <a16:creationId xmlns:a16="http://schemas.microsoft.com/office/drawing/2014/main" id="{BA3DBE38-1CEA-3EA2-B62F-18C491A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2" name="Tampungan Nomor Slide 5">
            <a:extLst>
              <a:ext uri="{FF2B5EF4-FFF2-40B4-BE49-F238E27FC236}">
                <a16:creationId xmlns:a16="http://schemas.microsoft.com/office/drawing/2014/main" id="{923644C3-F8F8-7456-3A9E-3A133031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9" name="Persegi Panjang 28">
            <a:extLst>
              <a:ext uri="{FF2B5EF4-FFF2-40B4-BE49-F238E27FC236}">
                <a16:creationId xmlns:a16="http://schemas.microsoft.com/office/drawing/2014/main" id="{C1A1C965-FA22-A495-E339-13711CC544F6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Judul 1">
            <a:extLst>
              <a:ext uri="{FF2B5EF4-FFF2-40B4-BE49-F238E27FC236}">
                <a16:creationId xmlns:a16="http://schemas.microsoft.com/office/drawing/2014/main" id="{597383DC-DA9E-2C42-F74F-77689522A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4DCC5D3-5864-F225-307C-0C2184C49533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2" name="Grup 31">
            <a:extLst>
              <a:ext uri="{FF2B5EF4-FFF2-40B4-BE49-F238E27FC236}">
                <a16:creationId xmlns:a16="http://schemas.microsoft.com/office/drawing/2014/main" id="{EB205D90-E9B7-A797-D752-4F43225F25FF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33" name="Konektor Lurus 32">
              <a:extLst>
                <a:ext uri="{FF2B5EF4-FFF2-40B4-BE49-F238E27FC236}">
                  <a16:creationId xmlns:a16="http://schemas.microsoft.com/office/drawing/2014/main" id="{5565E193-B7B1-1D30-F25B-97D518AD7F0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Konektor Lurus 33">
              <a:extLst>
                <a:ext uri="{FF2B5EF4-FFF2-40B4-BE49-F238E27FC236}">
                  <a16:creationId xmlns:a16="http://schemas.microsoft.com/office/drawing/2014/main" id="{19E46BEF-CDC5-EAC7-0660-DF5A91A4E7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4139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F53BD4AE-E645-3084-60C3-A6AB9D0010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422BA25C-DE0F-D1B1-B726-FE2C72AF2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ampungan Nomor Slide 5">
            <a:extLst>
              <a:ext uri="{FF2B5EF4-FFF2-40B4-BE49-F238E27FC236}">
                <a16:creationId xmlns:a16="http://schemas.microsoft.com/office/drawing/2014/main" id="{F54A5BF0-BFD6-E35D-5E42-DAC9B7F90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5" name="Persegi Panjang 24">
            <a:extLst>
              <a:ext uri="{FF2B5EF4-FFF2-40B4-BE49-F238E27FC236}">
                <a16:creationId xmlns:a16="http://schemas.microsoft.com/office/drawing/2014/main" id="{F107F3D7-95F1-A4D2-D34C-A6E2C148DA0A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Judul 1">
            <a:extLst>
              <a:ext uri="{FF2B5EF4-FFF2-40B4-BE49-F238E27FC236}">
                <a16:creationId xmlns:a16="http://schemas.microsoft.com/office/drawing/2014/main" id="{81CC9305-8360-9126-1EC3-E9A4D674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E75B6D8-20CB-C886-EF7F-9E2FAD293670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8" name="Grup 27">
            <a:extLst>
              <a:ext uri="{FF2B5EF4-FFF2-40B4-BE49-F238E27FC236}">
                <a16:creationId xmlns:a16="http://schemas.microsoft.com/office/drawing/2014/main" id="{5CC4DA9B-B1AF-E534-5994-0F5868996E8A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29" name="Konektor Lurus 28">
              <a:extLst>
                <a:ext uri="{FF2B5EF4-FFF2-40B4-BE49-F238E27FC236}">
                  <a16:creationId xmlns:a16="http://schemas.microsoft.com/office/drawing/2014/main" id="{089DBA73-DD95-FA62-E1AE-08655B51FA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Konektor Lurus 29">
              <a:extLst>
                <a:ext uri="{FF2B5EF4-FFF2-40B4-BE49-F238E27FC236}">
                  <a16:creationId xmlns:a16="http://schemas.microsoft.com/office/drawing/2014/main" id="{44AD2A91-ABC4-42BB-716E-23E67E79B05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0392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DD5CFE98-C90A-3F9A-3898-6ABBBC59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25FA33CA-8EC8-DFCD-4DA0-2F2917DD3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ampungan Nomor Slide 5">
            <a:extLst>
              <a:ext uri="{FF2B5EF4-FFF2-40B4-BE49-F238E27FC236}">
                <a16:creationId xmlns:a16="http://schemas.microsoft.com/office/drawing/2014/main" id="{66397921-B040-52E7-B419-A883469B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0" name="Persegi Panjang 39">
            <a:extLst>
              <a:ext uri="{FF2B5EF4-FFF2-40B4-BE49-F238E27FC236}">
                <a16:creationId xmlns:a16="http://schemas.microsoft.com/office/drawing/2014/main" id="{B87EB09A-C442-5EAE-C88A-D275C57DC049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Judul 1">
            <a:extLst>
              <a:ext uri="{FF2B5EF4-FFF2-40B4-BE49-F238E27FC236}">
                <a16:creationId xmlns:a16="http://schemas.microsoft.com/office/drawing/2014/main" id="{C9D7AECD-611E-F2E2-74AE-CEAAEC632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7589521-A8B3-9C38-741E-5628DFA20561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3" name="Grup 42">
            <a:extLst>
              <a:ext uri="{FF2B5EF4-FFF2-40B4-BE49-F238E27FC236}">
                <a16:creationId xmlns:a16="http://schemas.microsoft.com/office/drawing/2014/main" id="{42DD8972-A3D4-DB48-C38E-46CB970AE3C6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44" name="Konektor Lurus 43">
              <a:extLst>
                <a:ext uri="{FF2B5EF4-FFF2-40B4-BE49-F238E27FC236}">
                  <a16:creationId xmlns:a16="http://schemas.microsoft.com/office/drawing/2014/main" id="{16090CC4-0ABB-D69B-A245-3A8D01E703F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Konektor Lurus 44">
              <a:extLst>
                <a:ext uri="{FF2B5EF4-FFF2-40B4-BE49-F238E27FC236}">
                  <a16:creationId xmlns:a16="http://schemas.microsoft.com/office/drawing/2014/main" id="{56373A2A-ECA6-76BB-68FD-E8748A0C93D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416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065C3A9C-21FE-B729-F5C2-A0B166A15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0274063-C7EE-8E87-C3CB-3F0655F4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B99CC9CD-C483-A926-A5FD-91C68AD29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 dirty="0"/>
              <a:t>Klik untuk edit gaya teks Master</a:t>
            </a:r>
          </a:p>
        </p:txBody>
      </p:sp>
      <p:sp>
        <p:nvSpPr>
          <p:cNvPr id="7" name="Tampungan Tanggal 3">
            <a:extLst>
              <a:ext uri="{FF2B5EF4-FFF2-40B4-BE49-F238E27FC236}">
                <a16:creationId xmlns:a16="http://schemas.microsoft.com/office/drawing/2014/main" id="{15D47CC1-710E-385A-9620-2F7A131D7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8" name="Tampungan Kaki 4">
            <a:extLst>
              <a:ext uri="{FF2B5EF4-FFF2-40B4-BE49-F238E27FC236}">
                <a16:creationId xmlns:a16="http://schemas.microsoft.com/office/drawing/2014/main" id="{A9A4FA17-CAA8-A39C-CE72-7A254E8EB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Tampungan Nomor Slide 5">
            <a:extLst>
              <a:ext uri="{FF2B5EF4-FFF2-40B4-BE49-F238E27FC236}">
                <a16:creationId xmlns:a16="http://schemas.microsoft.com/office/drawing/2014/main" id="{0424CC9B-2B03-31CC-537A-FEFB3520E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4899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Judul 1">
            <a:extLst>
              <a:ext uri="{FF2B5EF4-FFF2-40B4-BE49-F238E27FC236}">
                <a16:creationId xmlns:a16="http://schemas.microsoft.com/office/drawing/2014/main" id="{B15E5BB6-CC63-7239-8ED2-CF416C4A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d-ID" dirty="0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158E01D3-CB1F-035E-5D3C-A194FBC87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17" name="Paralelogram 16">
            <a:extLst>
              <a:ext uri="{FF2B5EF4-FFF2-40B4-BE49-F238E27FC236}">
                <a16:creationId xmlns:a16="http://schemas.microsoft.com/office/drawing/2014/main" id="{7BE58BF2-994C-1861-37B1-0DA52684F513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aralelogram 17">
            <a:extLst>
              <a:ext uri="{FF2B5EF4-FFF2-40B4-BE49-F238E27FC236}">
                <a16:creationId xmlns:a16="http://schemas.microsoft.com/office/drawing/2014/main" id="{50841BF1-0209-F3BC-5AC0-7912A74A5C1C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ampungan Tanggal 3">
            <a:extLst>
              <a:ext uri="{FF2B5EF4-FFF2-40B4-BE49-F238E27FC236}">
                <a16:creationId xmlns:a16="http://schemas.microsoft.com/office/drawing/2014/main" id="{28A5F5E6-F685-8431-37F6-226C5A8DE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30/07/2026</a:t>
            </a:fld>
            <a:endParaRPr lang="id-ID" dirty="0"/>
          </a:p>
        </p:txBody>
      </p:sp>
      <p:sp>
        <p:nvSpPr>
          <p:cNvPr id="20" name="Tampungan Kaki 4">
            <a:extLst>
              <a:ext uri="{FF2B5EF4-FFF2-40B4-BE49-F238E27FC236}">
                <a16:creationId xmlns:a16="http://schemas.microsoft.com/office/drawing/2014/main" id="{DEBA21DC-8AE6-8D42-AAFF-216B74FE4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21" name="Gambar 20">
            <a:extLst>
              <a:ext uri="{FF2B5EF4-FFF2-40B4-BE49-F238E27FC236}">
                <a16:creationId xmlns:a16="http://schemas.microsoft.com/office/drawing/2014/main" id="{C3AF280B-E96E-544C-753B-094E3944A76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22" name="Gambar 21">
            <a:extLst>
              <a:ext uri="{FF2B5EF4-FFF2-40B4-BE49-F238E27FC236}">
                <a16:creationId xmlns:a16="http://schemas.microsoft.com/office/drawing/2014/main" id="{99BF9398-C574-EF68-6684-3AA572D1954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23" name="Tampungan Nomor Slide 5">
            <a:extLst>
              <a:ext uri="{FF2B5EF4-FFF2-40B4-BE49-F238E27FC236}">
                <a16:creationId xmlns:a16="http://schemas.microsoft.com/office/drawing/2014/main" id="{A1FF547A-FBBB-DEB4-CC3B-841389B96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4" name="Paralelogram 23">
            <a:extLst>
              <a:ext uri="{FF2B5EF4-FFF2-40B4-BE49-F238E27FC236}">
                <a16:creationId xmlns:a16="http://schemas.microsoft.com/office/drawing/2014/main" id="{84B8E432-D344-3E43-836A-71BEBBC2BBF0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aralelogram 24">
            <a:extLst>
              <a:ext uri="{FF2B5EF4-FFF2-40B4-BE49-F238E27FC236}">
                <a16:creationId xmlns:a16="http://schemas.microsoft.com/office/drawing/2014/main" id="{12EA290F-BE32-013D-38E6-5725CFC50880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Paralelogram 25">
            <a:extLst>
              <a:ext uri="{FF2B5EF4-FFF2-40B4-BE49-F238E27FC236}">
                <a16:creationId xmlns:a16="http://schemas.microsoft.com/office/drawing/2014/main" id="{646F5DB9-C224-B5AD-3FF2-9ECCED8CECED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73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B2447"/>
          </a:solidFill>
          <a:ln/>
        </p:spPr>
      </p:sp>
      <p:sp>
        <p:nvSpPr>
          <p:cNvPr id="3" name="Shape 1"/>
          <p:cNvSpPr/>
          <p:nvPr/>
        </p:nvSpPr>
        <p:spPr>
          <a:xfrm rot="2700000">
            <a:off x="8412480" y="-1371600"/>
            <a:ext cx="6400800" cy="6400800"/>
          </a:xfrm>
          <a:prstGeom prst="rect">
            <a:avLst/>
          </a:prstGeom>
          <a:solidFill>
            <a:srgbClr val="081A33"/>
          </a:solidFill>
          <a:ln/>
        </p:spPr>
      </p:sp>
      <p:sp>
        <p:nvSpPr>
          <p:cNvPr id="4" name="Shape 2"/>
          <p:cNvSpPr/>
          <p:nvPr/>
        </p:nvSpPr>
        <p:spPr>
          <a:xfrm rot="2700000">
            <a:off x="9692640" y="3017520"/>
            <a:ext cx="4572000" cy="4572000"/>
          </a:xfrm>
          <a:prstGeom prst="rect">
            <a:avLst/>
          </a:prstGeom>
          <a:solidFill>
            <a:srgbClr val="1D4E89"/>
          </a:solidFill>
          <a:ln/>
        </p:spPr>
      </p:sp>
      <p:sp>
        <p:nvSpPr>
          <p:cNvPr id="5" name="Shape 3"/>
          <p:cNvSpPr/>
          <p:nvPr/>
        </p:nvSpPr>
        <p:spPr>
          <a:xfrm rot="2700000">
            <a:off x="10698480" y="4846320"/>
            <a:ext cx="2377440" cy="237744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41732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40080" y="1874520"/>
            <a:ext cx="9200606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Tugas dan Fungsi (Tusi) JF Analis Data Ilmiah</a:t>
            </a:r>
            <a:endParaRPr lang="en-US" sz="3600" dirty="0"/>
          </a:p>
          <a:p>
            <a:pPr marL="0" indent="0">
              <a:lnSpc>
                <a:spcPts val="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Panduan Penyusunan Rancangan Kerja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658368" y="4160520"/>
            <a:ext cx="2011680" cy="0"/>
          </a:xfrm>
          <a:prstGeom prst="line">
            <a:avLst/>
          </a:prstGeom>
          <a:noFill/>
          <a:ln w="25400">
            <a:solidFill>
              <a:srgbClr val="B886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434340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Pelatihan Teknis Substantif JF ADI
</a:t>
            </a:r>
            <a:r>
              <a:rPr lang="en-US" dirty="0">
                <a:solidFill>
                  <a:srgbClr val="EAF0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Sesi Pembimbingan Individual — Badan Riset dan Inovasi Nasional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58368" y="59893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EVANDRI – PR KAKS (ADI Madya)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8368" y="63093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Agustus 2026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Dari Tusi Menuju Rancangan Kerja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92024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F4F5F7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920240"/>
            <a:ext cx="73152" cy="18745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084832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Dasar SKP Tahunan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2542032"/>
            <a:ext cx="49377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Rancangan kerja menjadi acuan penyusunan Sasaran Kinerja Pegawai yang selaras dengan butir kegiatan jenjang Anda.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172200" y="192024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F4F5F7"/>
          </a:solidFill>
          <a:ln/>
        </p:spPr>
      </p:sp>
      <p:sp>
        <p:nvSpPr>
          <p:cNvPr id="11" name="Shape 9"/>
          <p:cNvSpPr/>
          <p:nvPr/>
        </p:nvSpPr>
        <p:spPr>
          <a:xfrm>
            <a:off x="6172200" y="1920240"/>
            <a:ext cx="73152" cy="18745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2" name="Text 10"/>
          <p:cNvSpPr/>
          <p:nvPr/>
        </p:nvSpPr>
        <p:spPr>
          <a:xfrm>
            <a:off x="6446520" y="2084832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Bukti Kesesuaian Jenjang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446520" y="2542032"/>
            <a:ext cx="49377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Menunjukkan bahwa pekerjaan yang dilakukan sesuai kompleksitas jenjang — dasar penilaian kinerja &amp; pertimbangan kenaikan jenjang.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397764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F4F5F7"/>
          </a:solidFill>
          <a:ln/>
        </p:spPr>
      </p:sp>
      <p:sp>
        <p:nvSpPr>
          <p:cNvPr id="15" name="Shape 13"/>
          <p:cNvSpPr/>
          <p:nvPr/>
        </p:nvSpPr>
        <p:spPr>
          <a:xfrm>
            <a:off x="548640" y="3977640"/>
            <a:ext cx="73152" cy="18745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142232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Portofolio Pengembangan Karier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22960" y="4599432"/>
            <a:ext cx="49377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Menjadi rekam jejak kegiatan analisis data ilmiah yang dapat digunakan sebagai bukti dukung pengembangan profesi.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172200" y="3977640"/>
            <a:ext cx="5440680" cy="1874520"/>
          </a:xfrm>
          <a:prstGeom prst="roundRect">
            <a:avLst>
              <a:gd name="adj" fmla="val 3902"/>
            </a:avLst>
          </a:prstGeom>
          <a:solidFill>
            <a:srgbClr val="F4F5F7"/>
          </a:solidFill>
          <a:ln/>
        </p:spPr>
      </p:sp>
      <p:sp>
        <p:nvSpPr>
          <p:cNvPr id="19" name="Shape 17"/>
          <p:cNvSpPr/>
          <p:nvPr/>
        </p:nvSpPr>
        <p:spPr>
          <a:xfrm>
            <a:off x="6172200" y="3977640"/>
            <a:ext cx="73152" cy="18745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20" name="Text 18"/>
          <p:cNvSpPr/>
          <p:nvPr/>
        </p:nvSpPr>
        <p:spPr>
          <a:xfrm>
            <a:off x="6446520" y="4142232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Peta Jalan Kerja Nyata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446520" y="4599432"/>
            <a:ext cx="49377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Mengubah data yang dihadapi sehari-hari menjadi rencana kerja yang terstruktur dan dapat dieksekusi.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B2447"/>
          </a:solidFill>
          <a:ln/>
        </p:spPr>
      </p:sp>
      <p:sp>
        <p:nvSpPr>
          <p:cNvPr id="3" name="Shape 1"/>
          <p:cNvSpPr/>
          <p:nvPr/>
        </p:nvSpPr>
        <p:spPr>
          <a:xfrm rot="2700000">
            <a:off x="-1828800" y="4114800"/>
            <a:ext cx="5486400" cy="5486400"/>
          </a:xfrm>
          <a:prstGeom prst="rect">
            <a:avLst/>
          </a:prstGeom>
          <a:solidFill>
            <a:srgbClr val="081A33"/>
          </a:solidFill>
          <a:ln/>
        </p:spPr>
      </p:sp>
      <p:sp>
        <p:nvSpPr>
          <p:cNvPr id="4" name="Shape 2"/>
          <p:cNvSpPr/>
          <p:nvPr/>
        </p:nvSpPr>
        <p:spPr>
          <a:xfrm rot="2700000">
            <a:off x="10789920" y="-1828800"/>
            <a:ext cx="3657600" cy="36576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5146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BAGIAN 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22960" y="2926080"/>
            <a:ext cx="9875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Menyusun Rancangan Kerja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822960" y="397764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EAF0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Membedah setiap bagian template, langkah demi langkah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ALUR KERJA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Siklus Kerja Analisis Data Ilmiah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2286000"/>
            <a:ext cx="1874520" cy="1554480"/>
          </a:xfrm>
          <a:prstGeom prst="roundRect">
            <a:avLst>
              <a:gd name="adj" fmla="val 5882"/>
            </a:avLst>
          </a:prstGeom>
          <a:solidFill>
            <a:schemeClr val="tx2">
              <a:lumMod val="60000"/>
              <a:lumOff val="40000"/>
            </a:schemeClr>
          </a:solidFill>
          <a:ln/>
        </p:spPr>
      </p:sp>
      <p:sp>
        <p:nvSpPr>
          <p:cNvPr id="8" name="Text 5"/>
          <p:cNvSpPr/>
          <p:nvPr/>
        </p:nvSpPr>
        <p:spPr>
          <a:xfrm>
            <a:off x="621792" y="3200400"/>
            <a:ext cx="17282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Persiapan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2441448" y="2935224"/>
            <a:ext cx="219456" cy="256032"/>
          </a:xfrm>
          <a:prstGeom prst="rightArrow">
            <a:avLst/>
          </a:prstGeom>
          <a:solidFill>
            <a:srgbClr val="B8860B"/>
          </a:solidFill>
          <a:ln/>
        </p:spPr>
      </p:sp>
      <p:sp>
        <p:nvSpPr>
          <p:cNvPr id="10" name="Shape 7"/>
          <p:cNvSpPr/>
          <p:nvPr/>
        </p:nvSpPr>
        <p:spPr>
          <a:xfrm>
            <a:off x="2679192" y="2286000"/>
            <a:ext cx="1874520" cy="1554480"/>
          </a:xfrm>
          <a:prstGeom prst="roundRect">
            <a:avLst>
              <a:gd name="adj" fmla="val 5882"/>
            </a:avLst>
          </a:prstGeom>
          <a:solidFill>
            <a:schemeClr val="tx2">
              <a:lumMod val="60000"/>
              <a:lumOff val="40000"/>
            </a:schemeClr>
          </a:solidFill>
          <a:ln/>
        </p:spPr>
      </p:sp>
      <p:pic>
        <p:nvPicPr>
          <p:cNvPr id="11" name="Image 1" descr="/home/claude/icons/akuisisi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844" y="2487168"/>
            <a:ext cx="585216" cy="58521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752344" y="3200400"/>
            <a:ext cx="17282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Akuisisi Data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572000" y="2935224"/>
            <a:ext cx="219456" cy="256032"/>
          </a:xfrm>
          <a:prstGeom prst="rightArrow">
            <a:avLst/>
          </a:prstGeom>
          <a:solidFill>
            <a:srgbClr val="B8860B"/>
          </a:solidFill>
          <a:ln/>
        </p:spPr>
      </p:sp>
      <p:sp>
        <p:nvSpPr>
          <p:cNvPr id="14" name="Shape 10"/>
          <p:cNvSpPr/>
          <p:nvPr/>
        </p:nvSpPr>
        <p:spPr>
          <a:xfrm>
            <a:off x="4809744" y="2286000"/>
            <a:ext cx="1874520" cy="1554480"/>
          </a:xfrm>
          <a:prstGeom prst="roundRect">
            <a:avLst>
              <a:gd name="adj" fmla="val 5882"/>
            </a:avLst>
          </a:prstGeom>
          <a:solidFill>
            <a:schemeClr val="tx2">
              <a:lumMod val="60000"/>
              <a:lumOff val="40000"/>
            </a:schemeClr>
          </a:solidFill>
          <a:ln/>
        </p:spPr>
      </p:sp>
      <p:pic>
        <p:nvPicPr>
          <p:cNvPr id="15" name="Image 2" descr="/home/claude/icons/pengolahan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4396" y="2487168"/>
            <a:ext cx="585216" cy="58521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882896" y="3200400"/>
            <a:ext cx="17282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Pengolahan &amp; Analisis</a:t>
            </a:r>
            <a:endParaRPr lang="en-US" dirty="0"/>
          </a:p>
        </p:txBody>
      </p:sp>
      <p:sp>
        <p:nvSpPr>
          <p:cNvPr id="17" name="Shape 12"/>
          <p:cNvSpPr/>
          <p:nvPr/>
        </p:nvSpPr>
        <p:spPr>
          <a:xfrm>
            <a:off x="6702552" y="2935224"/>
            <a:ext cx="219456" cy="256032"/>
          </a:xfrm>
          <a:prstGeom prst="rightArrow">
            <a:avLst/>
          </a:prstGeom>
          <a:solidFill>
            <a:srgbClr val="B8860B"/>
          </a:solidFill>
          <a:ln/>
        </p:spPr>
      </p:sp>
      <p:sp>
        <p:nvSpPr>
          <p:cNvPr id="18" name="Shape 13"/>
          <p:cNvSpPr/>
          <p:nvPr/>
        </p:nvSpPr>
        <p:spPr>
          <a:xfrm>
            <a:off x="6940296" y="2286000"/>
            <a:ext cx="1874520" cy="1554480"/>
          </a:xfrm>
          <a:prstGeom prst="roundRect">
            <a:avLst>
              <a:gd name="adj" fmla="val 5882"/>
            </a:avLst>
          </a:prstGeom>
          <a:solidFill>
            <a:schemeClr val="tx2">
              <a:lumMod val="60000"/>
              <a:lumOff val="40000"/>
            </a:schemeClr>
          </a:solidFill>
          <a:ln/>
        </p:spPr>
      </p:sp>
      <p:pic>
        <p:nvPicPr>
          <p:cNvPr id="19" name="Image 3" descr="/home/claude/icons/interpretasi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948" y="2487168"/>
            <a:ext cx="585216" cy="58521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013448" y="3200400"/>
            <a:ext cx="17282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Interpretasi &amp; Visualisasi</a:t>
            </a:r>
            <a:endParaRPr lang="en-US" dirty="0"/>
          </a:p>
        </p:txBody>
      </p:sp>
      <p:sp>
        <p:nvSpPr>
          <p:cNvPr id="21" name="Shape 15"/>
          <p:cNvSpPr/>
          <p:nvPr/>
        </p:nvSpPr>
        <p:spPr>
          <a:xfrm>
            <a:off x="8833104" y="2935224"/>
            <a:ext cx="219456" cy="256032"/>
          </a:xfrm>
          <a:prstGeom prst="rightArrow">
            <a:avLst/>
          </a:prstGeom>
          <a:solidFill>
            <a:srgbClr val="B8860B"/>
          </a:solidFill>
          <a:ln/>
        </p:spPr>
      </p:sp>
      <p:sp>
        <p:nvSpPr>
          <p:cNvPr id="22" name="Shape 16"/>
          <p:cNvSpPr/>
          <p:nvPr/>
        </p:nvSpPr>
        <p:spPr>
          <a:xfrm>
            <a:off x="9070848" y="2286000"/>
            <a:ext cx="1874520" cy="1554480"/>
          </a:xfrm>
          <a:prstGeom prst="roundRect">
            <a:avLst>
              <a:gd name="adj" fmla="val 5882"/>
            </a:avLst>
          </a:prstGeom>
          <a:solidFill>
            <a:schemeClr val="tx2">
              <a:lumMod val="60000"/>
              <a:lumOff val="40000"/>
            </a:schemeClr>
          </a:solidFill>
          <a:ln/>
        </p:spPr>
      </p:sp>
      <p:pic>
        <p:nvPicPr>
          <p:cNvPr id="23" name="Image 4" descr="/home/claude/icons/diseminasi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5500" y="2487168"/>
            <a:ext cx="585216" cy="58521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9144000" y="3200400"/>
            <a:ext cx="172821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</a:t>
            </a:r>
            <a:r>
              <a:rPr lang="en-US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Evaluasi</a:t>
            </a:r>
            <a:endParaRPr lang="en-US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lnSpc>
                <a:spcPts val="13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rekomendasi</a:t>
            </a:r>
            <a:endParaRPr lang="en-US" dirty="0"/>
          </a:p>
        </p:txBody>
      </p:sp>
      <p:sp>
        <p:nvSpPr>
          <p:cNvPr id="25" name="Shape 18"/>
          <p:cNvSpPr/>
          <p:nvPr/>
        </p:nvSpPr>
        <p:spPr>
          <a:xfrm>
            <a:off x="1371600" y="4434840"/>
            <a:ext cx="9418320" cy="868680"/>
          </a:xfrm>
          <a:prstGeom prst="roundRect">
            <a:avLst>
              <a:gd name="adj" fmla="val 8421"/>
            </a:avLst>
          </a:prstGeom>
          <a:solidFill>
            <a:srgbClr val="EAF0F8"/>
          </a:solidFill>
          <a:ln w="12700">
            <a:solidFill>
              <a:srgbClr val="1D4E89"/>
            </a:solidFill>
            <a:prstDash val="solid"/>
          </a:ln>
        </p:spPr>
      </p:sp>
      <p:pic>
        <p:nvPicPr>
          <p:cNvPr id="26" name="Image 5" descr="/home/claude/icons/manajem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0200" y="4636008"/>
            <a:ext cx="457200" cy="45720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2194560" y="4434840"/>
            <a:ext cx="8412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Rencana Manajemen Data  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berjalan sepanjang siklus: penyimpanan, dokumentasi, reproducibility, etika &amp; keamanan data.</a:t>
            </a:r>
            <a:endParaRPr lang="en-US" sz="2000" dirty="0"/>
          </a:p>
        </p:txBody>
      </p:sp>
      <p:sp>
        <p:nvSpPr>
          <p:cNvPr id="29" name="Text 21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30" name="Text 22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pic>
        <p:nvPicPr>
          <p:cNvPr id="7" name="Image 0" descr="/home/claude/icons/persiapan_whit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3292" y="2487168"/>
            <a:ext cx="585216" cy="5852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PETA TEMPLATE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Bagian dalam Rancangan Kerja Anda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96596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F4F5F7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057400"/>
            <a:ext cx="1706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Sampul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731520" y="262432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Identitas peserta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4279392" y="196596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EAF0F8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62272" y="205740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4462272" y="262432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Judul / Ide Kegiatan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8010144" y="196596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EAF0F8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93024" y="205740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8193024" y="262432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Tahap Persiapan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548640" y="347472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EAF0F8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3566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731520" y="413308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Rencana Manajemen Data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4279392" y="347472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EAF0F8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62272" y="3566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4462272" y="413308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Akuisisi &amp; Pengumpulan Data</a:t>
            </a: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8010144" y="347472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EAF0F8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193024" y="3566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8193024" y="413308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Pengolahan &amp; Analisis Data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548640" y="498348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EAF0F8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5074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3200" dirty="0"/>
          </a:p>
        </p:txBody>
      </p:sp>
      <p:sp>
        <p:nvSpPr>
          <p:cNvPr id="26" name="Text 24"/>
          <p:cNvSpPr/>
          <p:nvPr/>
        </p:nvSpPr>
        <p:spPr>
          <a:xfrm>
            <a:off x="731520" y="564184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Interpretasi &amp; Visualisasi Data</a:t>
            </a:r>
            <a:endParaRPr lang="en-US" dirty="0"/>
          </a:p>
        </p:txBody>
      </p:sp>
      <p:sp>
        <p:nvSpPr>
          <p:cNvPr id="27" name="Shape 25"/>
          <p:cNvSpPr/>
          <p:nvPr/>
        </p:nvSpPr>
        <p:spPr>
          <a:xfrm>
            <a:off x="4279392" y="498348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EAF0F8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62272" y="5074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3200" dirty="0"/>
          </a:p>
        </p:txBody>
      </p:sp>
      <p:sp>
        <p:nvSpPr>
          <p:cNvPr id="29" name="Text 27"/>
          <p:cNvSpPr/>
          <p:nvPr/>
        </p:nvSpPr>
        <p:spPr>
          <a:xfrm>
            <a:off x="4462272" y="564184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Evaluasi &amp; Rekomendasi (optional)</a:t>
            </a:r>
            <a:endParaRPr lang="en-US" dirty="0"/>
          </a:p>
        </p:txBody>
      </p:sp>
      <p:sp>
        <p:nvSpPr>
          <p:cNvPr id="30" name="Shape 28"/>
          <p:cNvSpPr/>
          <p:nvPr/>
        </p:nvSpPr>
        <p:spPr>
          <a:xfrm>
            <a:off x="8010144" y="4983480"/>
            <a:ext cx="3611880" cy="1371600"/>
          </a:xfrm>
          <a:prstGeom prst="roundRect">
            <a:avLst>
              <a:gd name="adj" fmla="val 5333"/>
            </a:avLst>
          </a:prstGeom>
          <a:solidFill>
            <a:srgbClr val="F4F5F7"/>
          </a:solidFill>
          <a:ln w="9525">
            <a:solidFill>
              <a:srgbClr val="D8DBE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193024" y="5074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3200" dirty="0"/>
          </a:p>
        </p:txBody>
      </p:sp>
      <p:sp>
        <p:nvSpPr>
          <p:cNvPr id="32" name="Text 30"/>
          <p:cNvSpPr/>
          <p:nvPr/>
        </p:nvSpPr>
        <p:spPr>
          <a:xfrm>
            <a:off x="8193024" y="5641848"/>
            <a:ext cx="3246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Penutup</a:t>
            </a: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BAGIAN A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Judul / Ide Kegiatan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965960"/>
            <a:ext cx="667512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Rumuskan judul yang mencerminkan pekerjaan nyata yang Anda hadapi — bukan judul umum atau teoretis.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Pastikan judul sejalan dengan tusi dan ruang lingkup jenjang Anda (lihat Bagian 1).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Tentukan skala kegiatan: unit kerja, instansi, nasional, atau internasional — sesuaikan dengan kompleksitas jenjang.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Bagian B (ide/gagasan/metode inovatif) bersifat opsional — isi bila ada pendekatan baru yang ingin Anda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tawarkan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7543800" y="1965960"/>
            <a:ext cx="4069080" cy="4160520"/>
          </a:xfrm>
          <a:prstGeom prst="roundRect">
            <a:avLst>
              <a:gd name="adj" fmla="val 2247"/>
            </a:avLst>
          </a:prstGeom>
          <a:solidFill>
            <a:srgbClr val="0B2447"/>
          </a:solidFill>
          <a:ln/>
        </p:spPr>
      </p:sp>
      <p:pic>
        <p:nvPicPr>
          <p:cNvPr id="8" name="Image 0" descr="/home/claude/icons/id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194560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458200" y="21945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Contoh Judul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818120" y="2880360"/>
            <a:ext cx="3566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Pertama:</a:t>
            </a:r>
            <a:endParaRPr lang="en-US" dirty="0"/>
          </a:p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"Analisis Deskriptif Capaian Kinerja Riset Unit Kerja Tahun 2025"</a:t>
            </a:r>
            <a:endParaRPr lang="en-US" dirty="0"/>
          </a:p>
          <a:p>
            <a:pPr marL="0" indent="0">
              <a:lnSpc>
                <a:spcPts val="1700"/>
              </a:lnSpc>
              <a:buNone/>
            </a:pPr>
            <a:endParaRPr lang="en-US" dirty="0"/>
          </a:p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Muda:</a:t>
            </a:r>
            <a:endParaRPr lang="en-US" dirty="0"/>
          </a:p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"Pengembangan Dashboard Monitoring Data Multi-Satker untuk Pengambilan Keputusan"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357A7-FCF5-BC41-05E9-A63B1CB6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79B37A1-46CD-3377-3DAB-F5F5C01B845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8DD5776-8CA4-94F9-12F4-9C6B6634FD57}"/>
              </a:ext>
            </a:extLst>
          </p:cNvPr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BAGIAN A</a:t>
            </a:r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C84C531-A70B-9ED7-B66F-89F29C7F3CC5}"/>
              </a:ext>
            </a:extLst>
          </p:cNvPr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Judul / Ide Kegiatan</a:t>
            </a:r>
            <a:endParaRPr lang="en-US" sz="40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110FBC43-1437-C747-C275-CF3C0C939114}"/>
              </a:ext>
            </a:extLst>
          </p:cNvPr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2D7A6CB-1ECB-0F57-4168-474B9CF19202}"/>
              </a:ext>
            </a:extLst>
          </p:cNvPr>
          <p:cNvSpPr/>
          <p:nvPr/>
        </p:nvSpPr>
        <p:spPr>
          <a:xfrm>
            <a:off x="1188720" y="1965960"/>
            <a:ext cx="603504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1800"/>
              </a:lnSpc>
              <a:spcAft>
                <a:spcPts val="1000"/>
              </a:spcAft>
              <a:buSzPct val="100000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Rancangan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Kerja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Bukan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tentang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</a:p>
          <a:p>
            <a:pPr marL="285750" indent="-285750">
              <a:lnSpc>
                <a:spcPts val="1800"/>
              </a:lnSpc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Banyaknya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Data</a:t>
            </a:r>
          </a:p>
          <a:p>
            <a:pPr marL="285750" indent="-285750">
              <a:lnSpc>
                <a:spcPts val="1800"/>
              </a:lnSpc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Rumitnya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metode</a:t>
            </a:r>
            <a:endParaRPr lang="en-US" dirty="0">
              <a:solidFill>
                <a:srgbClr val="2A2E3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lnSpc>
                <a:spcPts val="1800"/>
              </a:lnSpc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Canggihnya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perangkat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lunak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yang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digunakan</a:t>
            </a:r>
            <a:endParaRPr lang="en-US" dirty="0">
              <a:solidFill>
                <a:srgbClr val="2A2E3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lnSpc>
                <a:spcPts val="1800"/>
              </a:lnSpc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endParaRPr lang="en-US" dirty="0">
              <a:solidFill>
                <a:srgbClr val="2A2E3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ts val="1800"/>
              </a:lnSpc>
              <a:spcAft>
                <a:spcPts val="1000"/>
              </a:spcAft>
              <a:buSzPct val="100000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Rancangan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Kerja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Kejelasan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masalah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Kesesuaian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data</a:t>
            </a:r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Ketepatan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metode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yang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dipilih</a:t>
            </a:r>
            <a:endParaRPr lang="en-US" dirty="0">
              <a:solidFill>
                <a:srgbClr val="2A2E3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Kemanfaatan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hasil</a:t>
            </a:r>
            <a:endParaRPr lang="en-US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7935C64F-CE24-3DB4-F3A0-5EB16E62E715}"/>
              </a:ext>
            </a:extLst>
          </p:cNvPr>
          <p:cNvSpPr/>
          <p:nvPr/>
        </p:nvSpPr>
        <p:spPr>
          <a:xfrm>
            <a:off x="7543800" y="1965960"/>
            <a:ext cx="4069080" cy="4160520"/>
          </a:xfrm>
          <a:prstGeom prst="roundRect">
            <a:avLst>
              <a:gd name="adj" fmla="val 2247"/>
            </a:avLst>
          </a:prstGeom>
          <a:solidFill>
            <a:srgbClr val="0B2447"/>
          </a:solidFill>
          <a:ln/>
        </p:spPr>
      </p:sp>
      <p:pic>
        <p:nvPicPr>
          <p:cNvPr id="8" name="Image 0" descr="/home/claude/icons/ide_white.png">
            <a:extLst>
              <a:ext uri="{FF2B5EF4-FFF2-40B4-BE49-F238E27FC236}">
                <a16:creationId xmlns:a16="http://schemas.microsoft.com/office/drawing/2014/main" id="{2BAF7B3F-D16D-7CA3-2845-394ADC3DD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194560"/>
            <a:ext cx="502920" cy="502920"/>
          </a:xfrm>
          <a:prstGeom prst="rect">
            <a:avLst/>
          </a:prstGeom>
        </p:spPr>
      </p:pic>
      <p:sp>
        <p:nvSpPr>
          <p:cNvPr id="9" name="Text 6">
            <a:extLst>
              <a:ext uri="{FF2B5EF4-FFF2-40B4-BE49-F238E27FC236}">
                <a16:creationId xmlns:a16="http://schemas.microsoft.com/office/drawing/2014/main" id="{615CA476-B21A-EC8C-1B2D-CA16ADFABEBB}"/>
              </a:ext>
            </a:extLst>
          </p:cNvPr>
          <p:cNvSpPr/>
          <p:nvPr/>
        </p:nvSpPr>
        <p:spPr>
          <a:xfrm>
            <a:off x="8458200" y="21945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Contoh</a:t>
            </a:r>
            <a:r>
              <a:rPr lang="en-US" sz="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Kesalahan</a:t>
            </a:r>
            <a:endParaRPr lang="en-US" sz="20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60CFFCB-6369-5E54-92DD-FC3CBF92DF4C}"/>
              </a:ext>
            </a:extLst>
          </p:cNvPr>
          <p:cNvSpPr/>
          <p:nvPr/>
        </p:nvSpPr>
        <p:spPr>
          <a:xfrm>
            <a:off x="7818120" y="2880360"/>
            <a:ext cx="3566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</a:rPr>
              <a:t>Penulisan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judul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masih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terpaku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kepada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judul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kegiatan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sebelum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menjadi</a:t>
            </a:r>
            <a:r>
              <a:rPr lang="en-ID" dirty="0">
                <a:solidFill>
                  <a:schemeClr val="bg1"/>
                </a:solidFill>
              </a:rPr>
              <a:t> ADI</a:t>
            </a:r>
          </a:p>
          <a:p>
            <a:pPr>
              <a:buFontTx/>
              <a:buChar char="-"/>
            </a:pPr>
            <a:endParaRPr lang="en-ID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bg1"/>
                </a:solidFill>
              </a:rPr>
              <a:t>Kegiatan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pengumpulan</a:t>
            </a:r>
            <a:r>
              <a:rPr lang="en-ID" dirty="0">
                <a:solidFill>
                  <a:schemeClr val="bg1"/>
                </a:solidFill>
              </a:rPr>
              <a:t> data </a:t>
            </a:r>
            <a:r>
              <a:rPr lang="en-ID" dirty="0" err="1">
                <a:solidFill>
                  <a:schemeClr val="bg1"/>
                </a:solidFill>
              </a:rPr>
              <a:t>dianggap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kegiatan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analisis</a:t>
            </a:r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493DEF53-2FB3-FFBB-0C84-34848ECD7E40}"/>
              </a:ext>
            </a:extLst>
          </p:cNvPr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DBC0C0A6-0519-4A55-DA02-2CADE5EA44D6}"/>
              </a:ext>
            </a:extLst>
          </p:cNvPr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04316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BAGIAN B &amp; C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Tahap Persiapan &amp; Rencana Manajemen Data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965960"/>
            <a:ext cx="667512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Identifikasi permasalahan: apa persoalan nyata yang mendasari kebutuhan analisis ini?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Rumuskan tujuan analisis data ilmiah secara spesifik dan terukur.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Susun kerangka kerja: sumber data (primer/sekunder), cara memperoleh &amp; mengolah data, tools, dan rencana visualisasi.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Rencana Manajemen Data: rencanakan penyimpanan/pengarsipan, dokumentasi proses (code, workflow), reproducibility, serta kepatuhan etika &amp; keamanan data sejak awal — bukan belakangan.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7543800" y="1965960"/>
            <a:ext cx="4069080" cy="4160520"/>
          </a:xfrm>
          <a:prstGeom prst="roundRect">
            <a:avLst>
              <a:gd name="adj" fmla="val 2247"/>
            </a:avLst>
          </a:prstGeom>
          <a:solidFill>
            <a:schemeClr val="tx1"/>
          </a:solidFill>
          <a:ln/>
        </p:spPr>
      </p:sp>
      <p:pic>
        <p:nvPicPr>
          <p:cNvPr id="8" name="Image 0" descr="/home/claude/icons/id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194560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458200" y="21945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Ingat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7818120" y="2880360"/>
            <a:ext cx="3566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Rencana manajemen data bukan formalitas administratif. Ini melindungi keberlanjutan dan integritas hasil kerja Anda, terutama bila data bersifat sensitif atau digunakan lintas unit kerja.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E171-638E-E11C-C09C-3D915A57B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E37D44-DD98-DAD8-494F-972790DC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Data Management Plan</a:t>
            </a:r>
            <a:endParaRPr lang="en-ID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511C41E-A7AC-D10E-0183-5830565617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2"/>
            <a:ext cx="12192000" cy="685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62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78D42-0DA6-FA18-EBC3-3C33E88C6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34B8A4E-2D52-6E51-B529-F6F486B4E467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F26A596B-43B1-179F-DFF1-F74EBAA728DB}"/>
              </a:ext>
            </a:extLst>
          </p:cNvPr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EFA873B2-6CD7-264A-A027-C1EB8DD397B4}"/>
              </a:ext>
            </a:extLst>
          </p:cNvPr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F996FAAD-B005-8940-80F1-F54AC25DE04D}"/>
              </a:ext>
            </a:extLst>
          </p:cNvPr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949934-92D3-8AC3-DCD9-F7BBDFAFC840}"/>
              </a:ext>
            </a:extLst>
          </p:cNvPr>
          <p:cNvSpPr txBox="1"/>
          <p:nvPr/>
        </p:nvSpPr>
        <p:spPr>
          <a:xfrm>
            <a:off x="548640" y="2798159"/>
            <a:ext cx="2055763" cy="2646878"/>
          </a:xfrm>
          <a:prstGeom prst="rect">
            <a:avLst/>
          </a:prstGeom>
          <a:noFill/>
          <a:ln w="19050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Identifikasi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Permasalahan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Fluktuasi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Pengaruh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jagung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Kebutuhan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prediksi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jangka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pendek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932F81-7115-EF9A-B4B0-CEDE60F8426F}"/>
              </a:ext>
            </a:extLst>
          </p:cNvPr>
          <p:cNvSpPr txBox="1"/>
          <p:nvPr/>
        </p:nvSpPr>
        <p:spPr>
          <a:xfrm>
            <a:off x="2925885" y="2788041"/>
            <a:ext cx="1925233" cy="2893100"/>
          </a:xfrm>
          <a:prstGeom prst="rect">
            <a:avLst/>
          </a:prstGeom>
          <a:noFill/>
          <a:ln w="1587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Tujuan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Analisis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prediksi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Identifikasi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musiman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Mengukur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pengaruh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jagung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Pengamanan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nasional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0553C4-BA27-7E81-CD82-690A2FC96440}"/>
              </a:ext>
            </a:extLst>
          </p:cNvPr>
          <p:cNvSpPr txBox="1"/>
          <p:nvPr/>
        </p:nvSpPr>
        <p:spPr>
          <a:xfrm>
            <a:off x="5172599" y="2798159"/>
            <a:ext cx="2225884" cy="3693319"/>
          </a:xfrm>
          <a:prstGeom prst="rect">
            <a:avLst/>
          </a:prstGeom>
          <a:noFill/>
          <a:ln w="1587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Kebutuhan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Utama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Histori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Histori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jagung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pendulung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musiman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Periode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waktu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ramadhan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lebaran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tahun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Musim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panen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FE3347-62B0-991A-FA69-472AD3C62034}"/>
              </a:ext>
            </a:extLst>
          </p:cNvPr>
          <p:cNvSpPr txBox="1"/>
          <p:nvPr/>
        </p:nvSpPr>
        <p:spPr>
          <a:xfrm>
            <a:off x="7698061" y="2798159"/>
            <a:ext cx="1849037" cy="1231106"/>
          </a:xfrm>
          <a:prstGeom prst="rect">
            <a:avLst/>
          </a:prstGeom>
          <a:noFill/>
          <a:ln w="1587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Sumber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Badan Pangan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BMKG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/BPS/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Kementan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E1CCEA-C7F2-0ADC-2BAE-F974F03779F5}"/>
              </a:ext>
            </a:extLst>
          </p:cNvPr>
          <p:cNvSpPr txBox="1"/>
          <p:nvPr/>
        </p:nvSpPr>
        <p:spPr>
          <a:xfrm>
            <a:off x="9868579" y="2798159"/>
            <a:ext cx="1937298" cy="1815882"/>
          </a:xfrm>
          <a:prstGeom prst="rect">
            <a:avLst/>
          </a:prstGeom>
          <a:noFill/>
          <a:ln w="1587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Perencanaan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Kualitas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Missing value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Outlier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Interpolasi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hilang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4E90894-2131-6E79-EF43-5FFD1DE13E02}"/>
              </a:ext>
            </a:extLst>
          </p:cNvPr>
          <p:cNvCxnSpPr>
            <a:cxnSpLocks/>
          </p:cNvCxnSpPr>
          <p:nvPr/>
        </p:nvCxnSpPr>
        <p:spPr>
          <a:xfrm>
            <a:off x="2658699" y="3942203"/>
            <a:ext cx="26718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DF589B3-4762-F467-8C99-218D5CB6E356}"/>
              </a:ext>
            </a:extLst>
          </p:cNvPr>
          <p:cNvCxnSpPr/>
          <p:nvPr/>
        </p:nvCxnSpPr>
        <p:spPr>
          <a:xfrm>
            <a:off x="4851118" y="3963933"/>
            <a:ext cx="26718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893E706-FFA9-E8B1-D577-3C440D544C08}"/>
              </a:ext>
            </a:extLst>
          </p:cNvPr>
          <p:cNvCxnSpPr/>
          <p:nvPr/>
        </p:nvCxnSpPr>
        <p:spPr>
          <a:xfrm>
            <a:off x="7430875" y="3963933"/>
            <a:ext cx="26718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A0D5489-2C06-566E-2BE5-35CF146E48F0}"/>
              </a:ext>
            </a:extLst>
          </p:cNvPr>
          <p:cNvCxnSpPr/>
          <p:nvPr/>
        </p:nvCxnSpPr>
        <p:spPr>
          <a:xfrm>
            <a:off x="9601393" y="4016008"/>
            <a:ext cx="26718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C2702F2-C22F-D73E-7A8A-788C12FB12D3}"/>
              </a:ext>
            </a:extLst>
          </p:cNvPr>
          <p:cNvSpPr txBox="1"/>
          <p:nvPr/>
        </p:nvSpPr>
        <p:spPr>
          <a:xfrm>
            <a:off x="548640" y="1775396"/>
            <a:ext cx="6667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Contoh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Kasus: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Pemodelan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Harga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Telur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Provinsi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Jawa Barat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Berdasarkan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Histori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Harga Pangan Utama</a:t>
            </a:r>
          </a:p>
        </p:txBody>
      </p:sp>
      <p:sp>
        <p:nvSpPr>
          <p:cNvPr id="24" name="Text 2">
            <a:extLst>
              <a:ext uri="{FF2B5EF4-FFF2-40B4-BE49-F238E27FC236}">
                <a16:creationId xmlns:a16="http://schemas.microsoft.com/office/drawing/2014/main" id="{38128C1E-C7AD-E800-4068-F4C32885A7B5}"/>
              </a:ext>
            </a:extLst>
          </p:cNvPr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Tahap Persiapan &amp; Rencana Manajemen Data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53381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BAGIAN D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Tahap Akuisisi &amp; Pengumpulan Data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965960"/>
            <a:ext cx="667512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Tentukan metode pengumpulan data primer (survei, eksperimen, observasi) bila relevan dengan pekerjaan Anda.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Tentukan metode pengumpulan data sekunder (basis data internal, jurnal, open data) yang tersedia di satuan kerja Anda.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Rancang metode validasi awal: kelengkapan dan kesesuaian data terhadap tujuan analisis.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Dokumentasikan metadata — asal data, sifat data (terbuka/tertutup/rahasia), dan format.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7543800" y="1965960"/>
            <a:ext cx="4069080" cy="4160520"/>
          </a:xfrm>
          <a:prstGeom prst="roundRect">
            <a:avLst>
              <a:gd name="adj" fmla="val 2247"/>
            </a:avLst>
          </a:prstGeom>
          <a:solidFill>
            <a:srgbClr val="0B2447"/>
          </a:solidFill>
          <a:ln/>
        </p:spPr>
      </p:sp>
      <p:pic>
        <p:nvPicPr>
          <p:cNvPr id="8" name="Image 0" descr="/home/claude/icons/id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194560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458200" y="21945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Sesuaikan Jenjang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818120" y="2880360"/>
            <a:ext cx="3566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Pertama: cukup 1–2 sumber data terstruktur di lingkup unit kerja.</a:t>
            </a:r>
            <a:endParaRPr lang="en-US" dirty="0"/>
          </a:p>
          <a:p>
            <a:pPr marL="0" indent="0">
              <a:lnSpc>
                <a:spcPts val="1700"/>
              </a:lnSpc>
              <a:buNone/>
            </a:pPr>
            <a:endParaRPr lang="en-US" dirty="0"/>
          </a:p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Muda: dapat menggabungkan beberapa sumber data multi-dimensi lintas unit/instansi.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 Hari Ini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874520"/>
            <a:ext cx="11064240" cy="987552"/>
          </a:xfrm>
          <a:prstGeom prst="roundRect">
            <a:avLst>
              <a:gd name="adj" fmla="val 7407"/>
            </a:avLst>
          </a:prstGeom>
          <a:solidFill>
            <a:srgbClr val="F4F5F7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984248"/>
            <a:ext cx="822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1691640" y="2011680"/>
            <a:ext cx="0" cy="713232"/>
          </a:xfrm>
          <a:prstGeom prst="line">
            <a:avLst/>
          </a:prstGeom>
          <a:noFill/>
          <a:ln w="19050">
            <a:solidFill>
              <a:srgbClr val="D8DBE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920240" y="1984248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Tusi JF ADI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920240" y="2331720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Dasar hukum, kedudukan, jenjang, dan ruang lingkup tugas Ahli Pertama &amp; Ahli Muda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008376"/>
            <a:ext cx="11064240" cy="987552"/>
          </a:xfrm>
          <a:prstGeom prst="roundRect">
            <a:avLst>
              <a:gd name="adj" fmla="val 7407"/>
            </a:avLst>
          </a:prstGeom>
          <a:solidFill>
            <a:srgbClr val="F4F5F7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118104"/>
            <a:ext cx="822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600" dirty="0"/>
          </a:p>
        </p:txBody>
      </p:sp>
      <p:sp>
        <p:nvSpPr>
          <p:cNvPr id="14" name="Shape 12"/>
          <p:cNvSpPr/>
          <p:nvPr/>
        </p:nvSpPr>
        <p:spPr>
          <a:xfrm>
            <a:off x="1691640" y="3145536"/>
            <a:ext cx="0" cy="713232"/>
          </a:xfrm>
          <a:prstGeom prst="line">
            <a:avLst/>
          </a:prstGeom>
          <a:noFill/>
          <a:ln w="19050">
            <a:solidFill>
              <a:srgbClr val="D8DB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920240" y="3118104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Rancangan Kerja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920240" y="3465576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 mengisi setiap bagian template rancangan kerja sesuai tusi masing-masing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48640" y="5257800"/>
            <a:ext cx="11064240" cy="987552"/>
          </a:xfrm>
          <a:prstGeom prst="roundRect">
            <a:avLst>
              <a:gd name="adj" fmla="val 7407"/>
            </a:avLst>
          </a:prstGeom>
          <a:solidFill>
            <a:srgbClr val="F4F5F7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5367528"/>
            <a:ext cx="822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600" dirty="0"/>
          </a:p>
        </p:txBody>
      </p:sp>
      <p:sp>
        <p:nvSpPr>
          <p:cNvPr id="20" name="Shape 18"/>
          <p:cNvSpPr/>
          <p:nvPr/>
        </p:nvSpPr>
        <p:spPr>
          <a:xfrm>
            <a:off x="1691640" y="5394960"/>
            <a:ext cx="0" cy="713232"/>
          </a:xfrm>
          <a:prstGeom prst="line">
            <a:avLst/>
          </a:prstGeom>
          <a:noFill/>
          <a:ln w="19050">
            <a:solidFill>
              <a:srgbClr val="D8DB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920240" y="5550408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Diskusi &amp; Tanya Jawab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548640" y="4133088"/>
            <a:ext cx="11064240" cy="987552"/>
          </a:xfrm>
          <a:prstGeom prst="roundRect">
            <a:avLst>
              <a:gd name="adj" fmla="val 7407"/>
            </a:avLst>
          </a:prstGeom>
          <a:solidFill>
            <a:srgbClr val="F4F5F7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4242816"/>
            <a:ext cx="822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600" dirty="0"/>
          </a:p>
        </p:txBody>
      </p:sp>
      <p:sp>
        <p:nvSpPr>
          <p:cNvPr id="26" name="Shape 24"/>
          <p:cNvSpPr/>
          <p:nvPr/>
        </p:nvSpPr>
        <p:spPr>
          <a:xfrm>
            <a:off x="1691640" y="4270248"/>
            <a:ext cx="0" cy="713232"/>
          </a:xfrm>
          <a:prstGeom prst="line">
            <a:avLst/>
          </a:prstGeom>
          <a:noFill/>
          <a:ln w="19050">
            <a:solidFill>
              <a:srgbClr val="D8DB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920240" y="4242816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Paparan Peserta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1920240" y="4590288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Peserta memaparkan rancangan kerja; pembimbing </a:t>
            </a:r>
            <a:r>
              <a:rPr lang="en-US" sz="1400" dirty="0" err="1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memberi</a:t>
            </a: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masukan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BAGIAN E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Tahap Pengolahan &amp; Analisis Data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965960"/>
            <a:ext cx="667512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Metode Pengolahan: data cleaning (missing value, outlier, duplikasi), transformasi data, integrasi dari berbagai sumber, hingga dataset siap analisis.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Metode Analisis: analisis deskriptif/inferensial, metode statistik atau machine learning, uji hipotesis, pemodelan, dan validasi hasil.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Belum punya data operasional? Gunakan data dummy (sampel atau simulasi keseluruhan) — yang dinilai adalah kesesuaian metode dengan tujuan.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7543800" y="1965960"/>
            <a:ext cx="4069080" cy="4160520"/>
          </a:xfrm>
          <a:prstGeom prst="roundRect">
            <a:avLst>
              <a:gd name="adj" fmla="val 2247"/>
            </a:avLst>
          </a:prstGeom>
          <a:solidFill>
            <a:srgbClr val="0B2447"/>
          </a:solidFill>
          <a:ln/>
        </p:spPr>
      </p:sp>
      <p:pic>
        <p:nvPicPr>
          <p:cNvPr id="8" name="Image 0" descr="/home/claude/icons/id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194560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458200" y="21945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Batas Kompleksitas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818120" y="2880360"/>
            <a:ext cx="3566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Pertama: analisis deskriptif univariate/bivariate.</a:t>
            </a:r>
            <a:endParaRPr lang="en-US" dirty="0"/>
          </a:p>
          <a:p>
            <a:pPr marL="0" indent="0">
              <a:lnSpc>
                <a:spcPts val="1700"/>
              </a:lnSpc>
              <a:buNone/>
            </a:pPr>
            <a:endParaRPr lang="en-US" dirty="0"/>
          </a:p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Muda: deskriptif multivariate + mulai masuk ke analisis inferensia (univariate).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BAGIAN F &amp; G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Interpretasi, Visualisasi &amp; Evaluasi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965960"/>
            <a:ext cx="667512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Interpretasikan hasil analisis menjadi makna ilmiah: kesimpulan, rekomendasi berbasis data, dan keterkaitan dengan teori/riset sebelumnya.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Visualisasikan agar mudah dipahami: grafik, dashboard, atau infografis; susun laporan analisis; siapkan presentasi kepada stakeholder.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Pertimbangkan potensi publikasi ilmiah (jurnal/prosiding) sebagai luaran tambahan.</a:t>
            </a:r>
            <a:endParaRPr lang="en-US" dirty="0"/>
          </a:p>
          <a:p>
            <a:pPr marL="203200" indent="-203200">
              <a:lnSpc>
                <a:spcPts val="18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Bagian Evaluasi &amp; Rekomendasi (opsional): refleksikan keterbatasan kegiatan dan rencana tindak lanjut.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7543800" y="1965960"/>
            <a:ext cx="4069080" cy="4160520"/>
          </a:xfrm>
          <a:prstGeom prst="roundRect">
            <a:avLst>
              <a:gd name="adj" fmla="val 2247"/>
            </a:avLst>
          </a:prstGeom>
          <a:solidFill>
            <a:srgbClr val="0B2447"/>
          </a:solidFill>
          <a:ln/>
        </p:spPr>
      </p:sp>
      <p:pic>
        <p:nvPicPr>
          <p:cNvPr id="8" name="Image 0" descr="/home/claude/icons/id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194560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458200" y="21945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Kaitkan ke Unsur Penyampaian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818120" y="2880360"/>
            <a:ext cx="3566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Bagian ini adalah wujud nyata unsur "Penyampaian Data Ilmiah" dalam tusi Anda — pastikan audiens/stakeholder penerima hasil disebutkan secara eksplisit.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6A70E8-8C17-9253-526C-F578EC4AE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408" y="5239198"/>
            <a:ext cx="4572000" cy="130014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PERHATIKAN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 yang Perlu Dihindari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920240"/>
            <a:ext cx="5440680" cy="4206240"/>
          </a:xfrm>
          <a:prstGeom prst="roundRect">
            <a:avLst>
              <a:gd name="adj" fmla="val 2174"/>
            </a:avLst>
          </a:prstGeom>
          <a:solidFill>
            <a:srgbClr val="EAF0F8"/>
          </a:solidFill>
          <a:ln/>
        </p:spPr>
      </p:sp>
      <p:pic>
        <p:nvPicPr>
          <p:cNvPr id="7" name="Image 0" descr="/home/claude/icons/ce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48840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214884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Lakukan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22960" y="2697480"/>
            <a:ext cx="489204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ts val="1500"/>
              </a:lnSpc>
              <a:spcAft>
                <a:spcPts val="9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Judul &amp; tahapan konkret, berasal dari data yang benar-benar Anda hadapi</a:t>
            </a:r>
            <a:endParaRPr lang="en-US" dirty="0"/>
          </a:p>
          <a:p>
            <a:pPr marL="177800" indent="-177800">
              <a:lnSpc>
                <a:spcPts val="1500"/>
              </a:lnSpc>
              <a:spcAft>
                <a:spcPts val="9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Kompleksitas metode sesuai jenjang (Pertama/Muda)</a:t>
            </a:r>
            <a:endParaRPr lang="en-US" dirty="0"/>
          </a:p>
          <a:p>
            <a:pPr marL="177800" indent="-177800">
              <a:lnSpc>
                <a:spcPts val="1500"/>
              </a:lnSpc>
              <a:spcAft>
                <a:spcPts val="9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Rencana manajemen data diisi sejak awal, bukan disisipkan belakangan</a:t>
            </a:r>
            <a:endParaRPr lang="en-US" dirty="0"/>
          </a:p>
          <a:p>
            <a:pPr marL="177800" indent="-177800">
              <a:lnSpc>
                <a:spcPts val="1500"/>
              </a:lnSpc>
              <a:spcAft>
                <a:spcPts val="9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tahap saling terhubung — output satu tahap menjadi input tahap berikutnya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6172200" y="1920240"/>
            <a:ext cx="5440680" cy="4206240"/>
          </a:xfrm>
          <a:prstGeom prst="roundRect">
            <a:avLst>
              <a:gd name="adj" fmla="val 2174"/>
            </a:avLst>
          </a:prstGeom>
          <a:solidFill>
            <a:srgbClr val="FBE9EB"/>
          </a:solidFill>
          <a:ln/>
        </p:spPr>
      </p:sp>
      <p:pic>
        <p:nvPicPr>
          <p:cNvPr id="11" name="Image 1" descr="/home/claude/icons/peringat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520" y="2148840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95160" y="214884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Hindari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446520" y="2697480"/>
            <a:ext cx="489204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ts val="1500"/>
              </a:lnSpc>
              <a:spcAft>
                <a:spcPts val="9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Judul terlalu umum/abstrak dan tidak terkait tusi unit kerja</a:t>
            </a:r>
            <a:endParaRPr lang="en-US" dirty="0"/>
          </a:p>
          <a:p>
            <a:pPr marL="177800" indent="-177800">
              <a:lnSpc>
                <a:spcPts val="1500"/>
              </a:lnSpc>
              <a:spcAft>
                <a:spcPts val="9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Metode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analisis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kurang</a:t>
            </a: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dari kompleksitas jenjang</a:t>
            </a:r>
            <a:endParaRPr lang="en-US" dirty="0"/>
          </a:p>
          <a:p>
            <a:pPr marL="177800" indent="-177800">
              <a:lnSpc>
                <a:spcPts val="1500"/>
              </a:lnSpc>
              <a:spcAft>
                <a:spcPts val="9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Bagian dikosongkan tanpa alasan, termasuk mengabaikan etika &amp; keamanan data</a:t>
            </a:r>
            <a:endParaRPr lang="en-US" dirty="0"/>
          </a:p>
          <a:p>
            <a:pPr marL="177800" indent="-177800">
              <a:lnSpc>
                <a:spcPts val="1500"/>
              </a:lnSpc>
              <a:spcAft>
                <a:spcPts val="900"/>
              </a:spcAft>
              <a:buSzPct val="100000"/>
              <a:buChar char="•"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Tahapan berdiri sendiri-sendiri, tidak membentuk satu alur kerja yang utuh</a:t>
            </a: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SELANJUTNYA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Alur Sesi Paparan &amp; Pembimbingan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1833155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2861855" y="1965960"/>
            <a:ext cx="640080" cy="640080"/>
          </a:xfrm>
          <a:prstGeom prst="ellipse">
            <a:avLst/>
          </a:prstGeom>
          <a:solidFill>
            <a:srgbClr val="0B2447"/>
          </a:solidFill>
          <a:ln/>
        </p:spPr>
      </p:sp>
      <p:sp>
        <p:nvSpPr>
          <p:cNvPr id="7" name="Text 5"/>
          <p:cNvSpPr/>
          <p:nvPr/>
        </p:nvSpPr>
        <p:spPr>
          <a:xfrm>
            <a:off x="2861855" y="1965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1833155" y="2743200"/>
            <a:ext cx="2697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Paparan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833155" y="3200400"/>
            <a:ext cx="26974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600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peserta memaparkan rancangan kerja secara singkat: judul, tahapan, dan data yang digunakan.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539779" y="2121408"/>
            <a:ext cx="118872" cy="320040"/>
          </a:xfrm>
          <a:prstGeom prst="rightArrow">
            <a:avLst/>
          </a:prstGeom>
          <a:solidFill>
            <a:srgbClr val="B8860B"/>
          </a:solidFill>
          <a:ln/>
        </p:spPr>
      </p:sp>
      <p:sp>
        <p:nvSpPr>
          <p:cNvPr id="11" name="Shape 9"/>
          <p:cNvSpPr/>
          <p:nvPr/>
        </p:nvSpPr>
        <p:spPr>
          <a:xfrm>
            <a:off x="5696495" y="1965960"/>
            <a:ext cx="640080" cy="640080"/>
          </a:xfrm>
          <a:prstGeom prst="ellipse">
            <a:avLst/>
          </a:prstGeom>
          <a:solidFill>
            <a:srgbClr val="0B2447"/>
          </a:solidFill>
          <a:ln/>
        </p:spPr>
      </p:sp>
      <p:sp>
        <p:nvSpPr>
          <p:cNvPr id="12" name="Text 10"/>
          <p:cNvSpPr/>
          <p:nvPr/>
        </p:nvSpPr>
        <p:spPr>
          <a:xfrm>
            <a:off x="5696495" y="1965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4667795" y="2743200"/>
            <a:ext cx="2697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Masukan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667795" y="3200400"/>
            <a:ext cx="26974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600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 memberikan masukan langsung — kesesuaian dengan tusi, kelengkapan tahapan, dan kelayakan metode.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374419" y="2121408"/>
            <a:ext cx="118872" cy="320040"/>
          </a:xfrm>
          <a:prstGeom prst="rightArrow">
            <a:avLst/>
          </a:prstGeom>
          <a:solidFill>
            <a:srgbClr val="B8860B"/>
          </a:solidFill>
          <a:ln/>
        </p:spPr>
      </p:sp>
      <p:sp>
        <p:nvSpPr>
          <p:cNvPr id="16" name="Shape 14"/>
          <p:cNvSpPr/>
          <p:nvPr/>
        </p:nvSpPr>
        <p:spPr>
          <a:xfrm>
            <a:off x="8531135" y="1965960"/>
            <a:ext cx="640080" cy="640080"/>
          </a:xfrm>
          <a:prstGeom prst="ellipse">
            <a:avLst/>
          </a:prstGeom>
          <a:solidFill>
            <a:srgbClr val="0B2447"/>
          </a:solidFill>
          <a:ln/>
        </p:spPr>
      </p:sp>
      <p:sp>
        <p:nvSpPr>
          <p:cNvPr id="17" name="Text 15"/>
          <p:cNvSpPr/>
          <p:nvPr/>
        </p:nvSpPr>
        <p:spPr>
          <a:xfrm>
            <a:off x="8531135" y="19659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7502435" y="2743200"/>
            <a:ext cx="2697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Penyempurnaan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7502435" y="3200400"/>
            <a:ext cx="26974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600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Peserta mencatat masukan untuk menyempurnaan rancangan kerja setelah sesi.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48640" y="5806440"/>
            <a:ext cx="11064240" cy="594360"/>
          </a:xfrm>
          <a:prstGeom prst="roundRect">
            <a:avLst>
              <a:gd name="adj" fmla="val 9231"/>
            </a:avLst>
          </a:prstGeom>
          <a:solidFill>
            <a:srgbClr val="F4F5F7"/>
          </a:solidFill>
          <a:ln/>
        </p:spPr>
      </p:sp>
      <p:sp>
        <p:nvSpPr>
          <p:cNvPr id="26" name="Text 24"/>
          <p:cNvSpPr/>
          <p:nvPr/>
        </p:nvSpPr>
        <p:spPr>
          <a:xfrm>
            <a:off x="777240" y="5806440"/>
            <a:ext cx="10607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Siapkan rancangan kerja Anda pada template yang telah dibagikan sebelum sesi paparan dimulai.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rgbClr val="0B2447"/>
          </a:solidFill>
          <a:ln/>
        </p:spPr>
      </p:sp>
      <p:sp>
        <p:nvSpPr>
          <p:cNvPr id="3" name="Shape 1"/>
          <p:cNvSpPr/>
          <p:nvPr/>
        </p:nvSpPr>
        <p:spPr>
          <a:xfrm rot="2700000">
            <a:off x="8412480" y="-1371600"/>
            <a:ext cx="6400800" cy="6400800"/>
          </a:xfrm>
          <a:prstGeom prst="rect">
            <a:avLst/>
          </a:prstGeom>
          <a:solidFill>
            <a:srgbClr val="081A33"/>
          </a:solidFill>
          <a:ln/>
        </p:spPr>
      </p:sp>
      <p:sp>
        <p:nvSpPr>
          <p:cNvPr id="4" name="Shape 2"/>
          <p:cNvSpPr/>
          <p:nvPr/>
        </p:nvSpPr>
        <p:spPr>
          <a:xfrm rot="2700000">
            <a:off x="9692640" y="3017520"/>
            <a:ext cx="4572000" cy="4572000"/>
          </a:xfrm>
          <a:prstGeom prst="rect">
            <a:avLst/>
          </a:prstGeom>
          <a:solidFill>
            <a:srgbClr val="1D4E89"/>
          </a:solidFill>
          <a:ln/>
        </p:spPr>
      </p:sp>
      <p:sp>
        <p:nvSpPr>
          <p:cNvPr id="5" name="Shape 3"/>
          <p:cNvSpPr/>
          <p:nvPr/>
        </p:nvSpPr>
        <p:spPr>
          <a:xfrm rot="2700000">
            <a:off x="10698480" y="4846320"/>
            <a:ext cx="2377440" cy="237744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4688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SELAMAT </a:t>
            </a:r>
            <a:r>
              <a:rPr lang="en-US" sz="2400" b="1" kern="0" spc="300" dirty="0" err="1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PRESENTASI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28803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TERIMA</a:t>
            </a: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KASIH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640080" y="3977640"/>
            <a:ext cx="7589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F20C9-4DC2-5417-049A-A13E81DC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CD3094-801B-D47A-A572-382E61C4C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PESERTA</a:t>
            </a:r>
            <a:r>
              <a:rPr lang="en-US" dirty="0"/>
              <a:t> - </a:t>
            </a:r>
            <a:r>
              <a:rPr lang="en-US" dirty="0" err="1"/>
              <a:t>JUDUL</a:t>
            </a:r>
            <a:endParaRPr lang="en-ID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E39507D-6838-FC1E-9698-78D059CFB2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94608"/>
              </p:ext>
            </p:extLst>
          </p:nvPr>
        </p:nvGraphicFramePr>
        <p:xfrm>
          <a:off x="381000" y="1133151"/>
          <a:ext cx="11430000" cy="5582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6289">
                  <a:extLst>
                    <a:ext uri="{9D8B030D-6E8A-4147-A177-3AD203B41FA5}">
                      <a16:colId xmlns:a16="http://schemas.microsoft.com/office/drawing/2014/main" val="690354455"/>
                    </a:ext>
                  </a:extLst>
                </a:gridCol>
                <a:gridCol w="1587260">
                  <a:extLst>
                    <a:ext uri="{9D8B030D-6E8A-4147-A177-3AD203B41FA5}">
                      <a16:colId xmlns:a16="http://schemas.microsoft.com/office/drawing/2014/main" val="2086595883"/>
                    </a:ext>
                  </a:extLst>
                </a:gridCol>
                <a:gridCol w="2656936">
                  <a:extLst>
                    <a:ext uri="{9D8B030D-6E8A-4147-A177-3AD203B41FA5}">
                      <a16:colId xmlns:a16="http://schemas.microsoft.com/office/drawing/2014/main" val="508085442"/>
                    </a:ext>
                  </a:extLst>
                </a:gridCol>
                <a:gridCol w="6759515">
                  <a:extLst>
                    <a:ext uri="{9D8B030D-6E8A-4147-A177-3AD203B41FA5}">
                      <a16:colId xmlns:a16="http://schemas.microsoft.com/office/drawing/2014/main" val="6237807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Satker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Judul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710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Wihermanto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S.Si</a:t>
                      </a:r>
                      <a:r>
                        <a:rPr lang="en-US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Direktorat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Pengelolaan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Koleksi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Ilmiah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Bimtek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Identifikasi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Tumbuhan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Tropis</a:t>
                      </a:r>
                      <a:r>
                        <a:rPr lang="en-US" sz="1400" dirty="0"/>
                        <a:t> Indonesia “</a:t>
                      </a:r>
                      <a:r>
                        <a:rPr lang="en-US" sz="1400" dirty="0" err="1"/>
                        <a:t>Identifikasi</a:t>
                      </a:r>
                      <a:r>
                        <a:rPr lang="en-US" sz="1400" dirty="0"/>
                        <a:t> Jenis</a:t>
                      </a:r>
                    </a:p>
                    <a:p>
                      <a:r>
                        <a:rPr lang="en-US" sz="1400" dirty="0" err="1"/>
                        <a:t>jenis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Tumbuhan</a:t>
                      </a:r>
                      <a:r>
                        <a:rPr lang="en-US" sz="1400" dirty="0"/>
                        <a:t> Kawasan Wallacea”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013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Virgilius Rivan Seran, </a:t>
                      </a:r>
                      <a:r>
                        <a:rPr lang="en-US" sz="1400" dirty="0" err="1"/>
                        <a:t>S.Si</a:t>
                      </a:r>
                      <a:r>
                        <a:rPr lang="en-US" sz="14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Pusdatin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Pengolahan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Informasi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Tumpahan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Minyak</a:t>
                      </a:r>
                      <a:r>
                        <a:rPr lang="en-US" sz="1400" dirty="0"/>
                        <a:t> di </a:t>
                      </a:r>
                      <a:r>
                        <a:rPr lang="en-US" sz="1400" dirty="0" err="1"/>
                        <a:t>Perairan</a:t>
                      </a:r>
                      <a:r>
                        <a:rPr lang="en-US" sz="1400" dirty="0"/>
                        <a:t> Batam dan </a:t>
                      </a:r>
                      <a:r>
                        <a:rPr lang="en-US" sz="1400" dirty="0" err="1"/>
                        <a:t>Bintan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dengan</a:t>
                      </a:r>
                      <a:r>
                        <a:rPr lang="en-US" sz="1400" dirty="0"/>
                        <a:t> Citra </a:t>
                      </a:r>
                      <a:r>
                        <a:rPr lang="en-US" sz="1400" dirty="0" err="1"/>
                        <a:t>Satelit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Resolusi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Menengah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366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Slamet, S.ST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Direktorat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Pengelolaan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Laboratorium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Fasilitas</a:t>
                      </a:r>
                      <a:r>
                        <a:rPr lang="en-US" sz="1200" dirty="0"/>
                        <a:t> Riset, dan Kawasan Sains dan </a:t>
                      </a:r>
                      <a:r>
                        <a:rPr lang="en-US" sz="1200" dirty="0" err="1"/>
                        <a:t>Teknologi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DETEKSI</a:t>
                      </a:r>
                      <a:r>
                        <a:rPr lang="en-US" sz="1400" dirty="0"/>
                        <a:t> DINI </a:t>
                      </a:r>
                      <a:r>
                        <a:rPr lang="en-US" sz="1400" dirty="0" err="1"/>
                        <a:t>KERUSAKAN</a:t>
                      </a:r>
                      <a:r>
                        <a:rPr lang="en-US" sz="1400" dirty="0"/>
                        <a:t> BALL BEARING</a:t>
                      </a:r>
                    </a:p>
                    <a:p>
                      <a:r>
                        <a:rPr lang="en-US" sz="1400" dirty="0" err="1"/>
                        <a:t>MENGGUNAKAN</a:t>
                      </a:r>
                      <a:r>
                        <a:rPr lang="en-US" sz="1400" dirty="0"/>
                        <a:t> METODE DECISION TREE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008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Rizka</a:t>
                      </a:r>
                      <a:r>
                        <a:rPr lang="en-US" sz="1400" dirty="0"/>
                        <a:t> Indra </a:t>
                      </a:r>
                      <a:r>
                        <a:rPr lang="en-US" sz="1400" dirty="0" err="1"/>
                        <a:t>Prasetya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M.Sc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Direktorat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Pengelolaan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Fasilitas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Ketenaganukliran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400" dirty="0"/>
                        <a:t>Pemantauan Radiasi Eksternal Reaktor Kartini Tahun 2023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584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Patar </a:t>
                      </a:r>
                      <a:r>
                        <a:rPr lang="en-US" sz="1400" dirty="0" err="1"/>
                        <a:t>Bangun</a:t>
                      </a:r>
                      <a:r>
                        <a:rPr lang="en-US" sz="1400" dirty="0"/>
                        <a:t>, S.T.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Pusdatin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Analisis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Sebaran</a:t>
                      </a:r>
                      <a:r>
                        <a:rPr lang="en-US" sz="1400" dirty="0"/>
                        <a:t>, Tren, dan </a:t>
                      </a:r>
                      <a:r>
                        <a:rPr lang="en-US" sz="1400" dirty="0" err="1"/>
                        <a:t>Luaran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Penelitian</a:t>
                      </a:r>
                      <a:r>
                        <a:rPr lang="en-US" sz="1400" dirty="0"/>
                        <a:t> BRIN </a:t>
                      </a:r>
                      <a:r>
                        <a:rPr lang="en-US" sz="1400" dirty="0" err="1"/>
                        <a:t>Berdasarkan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Delapan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Bidang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Fokus</a:t>
                      </a:r>
                      <a:r>
                        <a:rPr lang="en-US" sz="1400" dirty="0"/>
                        <a:t> Agenda Riset dan </a:t>
                      </a:r>
                      <a:r>
                        <a:rPr lang="en-US" sz="1400" dirty="0" err="1"/>
                        <a:t>Inovasi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Strategis</a:t>
                      </a:r>
                      <a:r>
                        <a:rPr lang="en-US" sz="1400" dirty="0"/>
                        <a:t> Nasional (ARISN) 2026–2029 </a:t>
                      </a:r>
                      <a:r>
                        <a:rPr lang="en-US" sz="1400" dirty="0" err="1"/>
                        <a:t>untuk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Mendukung</a:t>
                      </a:r>
                      <a:r>
                        <a:rPr lang="en-US" sz="1400" dirty="0"/>
                        <a:t> Monitoring dan </a:t>
                      </a:r>
                      <a:r>
                        <a:rPr lang="en-US" sz="1400" dirty="0" err="1"/>
                        <a:t>Evaluasi</a:t>
                      </a:r>
                      <a:r>
                        <a:rPr lang="en-US" sz="1400" dirty="0"/>
                        <a:t> Riset Nasional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434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Niko </a:t>
                      </a:r>
                      <a:r>
                        <a:rPr lang="en-US" sz="1400" dirty="0" err="1"/>
                        <a:t>Cendiana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S.Kom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Direktorat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Pengukuran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Indikator</a:t>
                      </a:r>
                      <a:r>
                        <a:rPr lang="en-US" sz="1200" dirty="0"/>
                        <a:t> Riset, </a:t>
                      </a:r>
                      <a:r>
                        <a:rPr lang="en-US" sz="1200" dirty="0" err="1"/>
                        <a:t>Teknologi</a:t>
                      </a:r>
                      <a:r>
                        <a:rPr lang="en-US" sz="1200" dirty="0"/>
                        <a:t>, dan </a:t>
                      </a:r>
                      <a:r>
                        <a:rPr lang="en-US" sz="1200" dirty="0" err="1"/>
                        <a:t>Inovasi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Indeks</a:t>
                      </a:r>
                      <a:r>
                        <a:rPr lang="en-US" sz="1400" dirty="0"/>
                        <a:t> Daya Saing Daerah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63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Isti Rahmawati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Reaktor</a:t>
                      </a:r>
                      <a:r>
                        <a:rPr lang="en-US" sz="1200" dirty="0"/>
                        <a:t> Kartini </a:t>
                      </a:r>
                      <a:r>
                        <a:rPr lang="en-US" sz="1200" dirty="0" err="1"/>
                        <a:t>DPFK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Pemantauan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Radioaktivitas</a:t>
                      </a:r>
                      <a:r>
                        <a:rPr lang="en-US" sz="1400" dirty="0"/>
                        <a:t> Air </a:t>
                      </a:r>
                      <a:r>
                        <a:rPr lang="en-US" sz="1400" dirty="0" err="1"/>
                        <a:t>Tangki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Reaktor</a:t>
                      </a:r>
                      <a:r>
                        <a:rPr lang="en-US" sz="1400" dirty="0"/>
                        <a:t> (ATR) dan Air Bulk</a:t>
                      </a:r>
                    </a:p>
                    <a:p>
                      <a:r>
                        <a:rPr lang="en-US" sz="1400" dirty="0"/>
                        <a:t>Shielding (ABS)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444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Iskak Haryono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DPFK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LAPORAN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OPERASI</a:t>
                      </a:r>
                      <a:r>
                        <a:rPr lang="en-US" sz="1400" dirty="0"/>
                        <a:t> DAN </a:t>
                      </a:r>
                      <a:r>
                        <a:rPr lang="en-US" sz="1400" dirty="0" err="1"/>
                        <a:t>PERAWATAN</a:t>
                      </a:r>
                      <a:r>
                        <a:rPr lang="en-US" sz="1400" dirty="0"/>
                        <a:t> CATU DAYA EMERGENCY </a:t>
                      </a:r>
                      <a:r>
                        <a:rPr lang="en-US" sz="1400" dirty="0" err="1"/>
                        <a:t>INSTALASI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BAHAN BAKAR </a:t>
                      </a:r>
                      <a:r>
                        <a:rPr lang="en-US" sz="1400" dirty="0" err="1"/>
                        <a:t>NUKLIR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FASILITAS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RADIOMETALURGI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036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Dodi </a:t>
                      </a:r>
                      <a:r>
                        <a:rPr lang="en-US" sz="1400" dirty="0" err="1"/>
                        <a:t>Andrega</a:t>
                      </a:r>
                      <a:r>
                        <a:rPr lang="en-US" sz="1400" dirty="0"/>
                        <a:t> Susanto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DPLFRKST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screening </a:t>
                      </a:r>
                      <a:r>
                        <a:rPr lang="en-US" sz="1400" dirty="0" err="1"/>
                        <a:t>radionuklida</a:t>
                      </a:r>
                      <a:r>
                        <a:rPr lang="en-US" sz="1400" dirty="0"/>
                        <a:t> Cs-137, </a:t>
                      </a:r>
                      <a:r>
                        <a:rPr lang="en-US" sz="1400" dirty="0" err="1"/>
                        <a:t>sebagai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Pendampingan</a:t>
                      </a:r>
                      <a:r>
                        <a:rPr lang="en-US" sz="1400" dirty="0"/>
                        <a:t> Teknis </a:t>
                      </a:r>
                      <a:r>
                        <a:rPr lang="en-US" sz="1400" dirty="0" err="1"/>
                        <a:t>untuk</a:t>
                      </a:r>
                      <a:r>
                        <a:rPr lang="en-US" sz="1400" dirty="0"/>
                        <a:t> Audit </a:t>
                      </a:r>
                      <a:r>
                        <a:rPr lang="en-US" sz="1400" dirty="0" err="1"/>
                        <a:t>Verifikasi</a:t>
                      </a:r>
                      <a:r>
                        <a:rPr lang="en-US" sz="1400" dirty="0"/>
                        <a:t> Sarana </a:t>
                      </a:r>
                      <a:r>
                        <a:rPr lang="en-US" sz="1400" dirty="0" err="1"/>
                        <a:t>Eksportir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dalam</a:t>
                      </a:r>
                      <a:r>
                        <a:rPr lang="en-US" sz="1400" dirty="0"/>
                        <a:t> Rangka </a:t>
                      </a:r>
                      <a:r>
                        <a:rPr lang="en-US" sz="1400" dirty="0" err="1"/>
                        <a:t>Pengawasan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Eksportasi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ke</a:t>
                      </a:r>
                      <a:r>
                        <a:rPr lang="en-US" sz="1400" dirty="0"/>
                        <a:t> Amerika </a:t>
                      </a:r>
                      <a:r>
                        <a:rPr lang="en-US" sz="1400" dirty="0" err="1"/>
                        <a:t>Serikat</a:t>
                      </a:r>
                      <a:r>
                        <a:rPr lang="en-US" sz="1400" dirty="0"/>
                        <a:t> pada </a:t>
                      </a:r>
                      <a:r>
                        <a:rPr lang="en-US" sz="1400" dirty="0" err="1"/>
                        <a:t>Kegiatan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Intensifikasi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Pengawasan</a:t>
                      </a:r>
                      <a:r>
                        <a:rPr lang="en-US" sz="1400" dirty="0"/>
                        <a:t> Pangan </a:t>
                      </a:r>
                      <a:r>
                        <a:rPr lang="en-US" sz="1400" dirty="0" err="1"/>
                        <a:t>Olahan</a:t>
                      </a:r>
                      <a:r>
                        <a:rPr lang="en-US" sz="1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186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082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857" y="36576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32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Yang Ingin Dicapai di Akhir Sesi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965960"/>
            <a:ext cx="3611880" cy="3931920"/>
          </a:xfrm>
          <a:prstGeom prst="roundRect">
            <a:avLst>
              <a:gd name="adj" fmla="val 2532"/>
            </a:avLst>
          </a:prstGeom>
          <a:solidFill>
            <a:srgbClr val="EAF0F8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19456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1D4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777240" y="292608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28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Memahami tusi sesuai jenjang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77240" y="3749040"/>
            <a:ext cx="31546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Peserta memahami batas cakupan lingkup hasil kerja jenjang Ahli Pertama (satuan kerja) dan Ahli Muda (instansi), sehingga rancangan kerja sesuai kewenangannya.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389120" y="1965960"/>
            <a:ext cx="3611880" cy="3931920"/>
          </a:xfrm>
          <a:prstGeom prst="roundRect">
            <a:avLst>
              <a:gd name="adj" fmla="val 2532"/>
            </a:avLst>
          </a:prstGeom>
          <a:solidFill>
            <a:srgbClr val="0B2447"/>
          </a:solidFill>
          <a:ln/>
        </p:spPr>
      </p:sp>
      <p:sp>
        <p:nvSpPr>
          <p:cNvPr id="11" name="Text 9"/>
          <p:cNvSpPr/>
          <p:nvPr/>
        </p:nvSpPr>
        <p:spPr>
          <a:xfrm>
            <a:off x="4617720" y="219456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4617720" y="292608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Mengaitkan pekerjaan rutin dengan tusi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4617720" y="3749040"/>
            <a:ext cx="31546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dirty="0">
                <a:solidFill>
                  <a:srgbClr val="EAF0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Peserta mampu memetakan data yang mereka hadapi sehari-hari ke dalam tahapan kerja analisis data ilmiah yang formal.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8229600" y="1965960"/>
            <a:ext cx="3611880" cy="3931920"/>
          </a:xfrm>
          <a:prstGeom prst="roundRect">
            <a:avLst>
              <a:gd name="adj" fmla="val 2532"/>
            </a:avLst>
          </a:prstGeom>
          <a:solidFill>
            <a:srgbClr val="EAF0F8"/>
          </a:solidFill>
          <a:ln/>
        </p:spPr>
      </p:sp>
      <p:sp>
        <p:nvSpPr>
          <p:cNvPr id="15" name="Text 13"/>
          <p:cNvSpPr/>
          <p:nvPr/>
        </p:nvSpPr>
        <p:spPr>
          <a:xfrm>
            <a:off x="8458200" y="219456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1D4E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4800" dirty="0"/>
          </a:p>
        </p:txBody>
      </p:sp>
      <p:sp>
        <p:nvSpPr>
          <p:cNvPr id="16" name="Text 14"/>
          <p:cNvSpPr/>
          <p:nvPr/>
        </p:nvSpPr>
        <p:spPr>
          <a:xfrm>
            <a:off x="8458200" y="292608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28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Menyusun rancangan kerja yang utuh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8458200" y="3749040"/>
            <a:ext cx="31546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Peserta menghasilkan draf rancangan kerja pada template yang telah disediakan, siap dipaparkan dan dinilai.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5836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B244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Mengapa Analisis Data Itu Penting?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874520"/>
            <a:ext cx="5486400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874520"/>
            <a:ext cx="73152" cy="1965960"/>
          </a:xfrm>
          <a:prstGeom prst="rect">
            <a:avLst/>
          </a:prstGeom>
          <a:solidFill>
            <a:srgbClr val="0B2447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002536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B244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175 ZB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2960" y="2496312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B244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Volume data dunia (proyeksi 2025)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22960" y="2953512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B64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IDC memproyeksikan datasphere global tumbuh dari 33 ZB (2018) menjadi 175 ZB — data terus meledak, tapi hanya bernilai bila ada yang mengubahnya jadi insight.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172200" y="1874520"/>
            <a:ext cx="5486400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12" name="Shape 10"/>
          <p:cNvSpPr/>
          <p:nvPr/>
        </p:nvSpPr>
        <p:spPr>
          <a:xfrm>
            <a:off x="6172200" y="1874520"/>
            <a:ext cx="73152" cy="1965960"/>
          </a:xfrm>
          <a:prstGeom prst="rect">
            <a:avLst/>
          </a:prstGeom>
          <a:solidFill>
            <a:srgbClr val="1D4E89"/>
          </a:solidFill>
          <a:ln/>
        </p:spPr>
      </p:sp>
      <p:sp>
        <p:nvSpPr>
          <p:cNvPr id="13" name="Text 11"/>
          <p:cNvSpPr/>
          <p:nvPr/>
        </p:nvSpPr>
        <p:spPr>
          <a:xfrm>
            <a:off x="6446520" y="2002536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D4E8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23x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46520" y="2496312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B244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Lebih mungkin akuisisi pelanggan/pemangku kepentingan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46520" y="2953512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B64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McKinsey: organisasi yang berbasis data 23x lebih mungkin memenangkan pelanggan baru dan 19x lebih mungkin unggul secara kinerja dibanding yang tidak.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3977640"/>
            <a:ext cx="5486400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17" name="Shape 15"/>
          <p:cNvSpPr/>
          <p:nvPr/>
        </p:nvSpPr>
        <p:spPr>
          <a:xfrm>
            <a:off x="548640" y="3977640"/>
            <a:ext cx="73152" cy="1965960"/>
          </a:xfrm>
          <a:prstGeom prst="rect">
            <a:avLst/>
          </a:prstGeom>
          <a:solidFill>
            <a:srgbClr val="081A33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4105656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81A3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+113%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2960" y="4599432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B244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Pertumbuhan permintaan Big Data Specialist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22960" y="5056632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B64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World Economic Forum (Future of Jobs 2025): spesialis big data &amp; analis data-scientist termasuk profesi dengan pertumbuhan tercepat di dunia hingga 2030.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72200" y="3977640"/>
            <a:ext cx="5486400" cy="1965960"/>
          </a:xfrm>
          <a:prstGeom prst="roundRect">
            <a:avLst>
              <a:gd name="adj" fmla="val 4186"/>
            </a:avLst>
          </a:prstGeom>
          <a:solidFill>
            <a:srgbClr val="F4F5F7"/>
          </a:solidFill>
          <a:ln/>
        </p:spPr>
      </p:sp>
      <p:sp>
        <p:nvSpPr>
          <p:cNvPr id="22" name="Shape 20"/>
          <p:cNvSpPr/>
          <p:nvPr/>
        </p:nvSpPr>
        <p:spPr>
          <a:xfrm>
            <a:off x="6172200" y="3977640"/>
            <a:ext cx="73152" cy="1965960"/>
          </a:xfrm>
          <a:prstGeom prst="rect">
            <a:avLst/>
          </a:prstGeom>
          <a:solidFill>
            <a:srgbClr val="5B8AC6"/>
          </a:solidFill>
          <a:ln/>
        </p:spPr>
      </p:sp>
      <p:sp>
        <p:nvSpPr>
          <p:cNvPr id="23" name="Text 21"/>
          <p:cNvSpPr/>
          <p:nvPr/>
        </p:nvSpPr>
        <p:spPr>
          <a:xfrm>
            <a:off x="6446520" y="4105656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8AC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Satu Data Indonesia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46520" y="4544568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B244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valid &amp; terpadu jadi syarat kebijakan publik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446520" y="5056632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B64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Perpres No. 39/2019 menjadikan data yang akurat, mutakhir, dan dapat dipertanggungjawabkan sebagai dasar wajib pengambilan keputusan pemerintah — termasuk riset dan inovasi.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548640" y="5989320"/>
            <a:ext cx="11064240" cy="530352"/>
          </a:xfrm>
          <a:prstGeom prst="roundRect">
            <a:avLst>
              <a:gd name="adj" fmla="val 12069"/>
            </a:avLst>
          </a:prstGeom>
          <a:solidFill>
            <a:srgbClr val="0B2447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5989320"/>
            <a:ext cx="10515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B8860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 titik inilah peran Anda berada —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mengubah data mentah menjadi bukti yang bisa dipercaya untuk keputusan riset dan kebijakan.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48640" y="6565392"/>
            <a:ext cx="11064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1" u="none" strike="noStrike" kern="1200" cap="none" spc="0" normalizeH="0" baseline="0" noProof="0" dirty="0">
                <a:ln>
                  <a:noFill/>
                </a:ln>
                <a:solidFill>
                  <a:srgbClr val="5B64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Sumber: IDC Data Age (2018 &amp; proyeksi 2025) • McKinsey &amp; Company • World Economic Forum, Future of Jobs Report 2025 • Perpres No. 39 Tahun 2019 tentang Satu Data Indonesia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B2447"/>
          </a:solidFill>
          <a:ln/>
        </p:spPr>
      </p:sp>
      <p:sp>
        <p:nvSpPr>
          <p:cNvPr id="3" name="Shape 1"/>
          <p:cNvSpPr/>
          <p:nvPr/>
        </p:nvSpPr>
        <p:spPr>
          <a:xfrm rot="2700000">
            <a:off x="-1828800" y="4114800"/>
            <a:ext cx="5486400" cy="5486400"/>
          </a:xfrm>
          <a:prstGeom prst="rect">
            <a:avLst/>
          </a:prstGeom>
          <a:solidFill>
            <a:srgbClr val="081A33"/>
          </a:solidFill>
          <a:ln/>
        </p:spPr>
      </p:sp>
      <p:sp>
        <p:nvSpPr>
          <p:cNvPr id="4" name="Shape 2"/>
          <p:cNvSpPr/>
          <p:nvPr/>
        </p:nvSpPr>
        <p:spPr>
          <a:xfrm rot="2700000">
            <a:off x="10789920" y="-1828800"/>
            <a:ext cx="3657600" cy="36576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5146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BAGIAN 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22960" y="2926080"/>
            <a:ext cx="9875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Tusi JF Analis Data Ilmiah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822960" y="397764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EAF0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Dasar hukum, kedudukan, jenjang, dan ruang lingkup tugas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Dasar Hukum JF Analis Data Ilmiah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874520"/>
            <a:ext cx="54864" cy="9144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847088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Permenpan RB No. 86 Tahun 2020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120640" y="1847088"/>
            <a:ext cx="6492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Peraturan pembentuk JF Analis Data Ilmiah — kedudukan, tugas jabatan, jenjang, dan angka kredit.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48640" y="2953512"/>
            <a:ext cx="54864" cy="9144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2926080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Permenpan RB No. 19 Tahun 2024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120640" y="2926080"/>
            <a:ext cx="6492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Mengintegrasikan JF ADI ke dalam rumpun Jabatan Fungsional Bidang IPTEK, Riset, dan Inovasi; pengelolaan kinerja berbasis SKP.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548640" y="4032504"/>
            <a:ext cx="54864" cy="9144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4005072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Peraturan BRIN No. 3 Tahun 2025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5120640" y="4005072"/>
            <a:ext cx="6492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Petunjuk pelaksanaan &amp; petunjuk teknis JF Bidang IPTEK, Riset, dan Inovasi, termasuk uraian butir kegiatan ADI.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548640" y="5111496"/>
            <a:ext cx="54864" cy="9144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5084064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Keputusan Menpan RB No. SKJ.7 Tahun 2022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120640" y="5084064"/>
            <a:ext cx="6492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 kompetensi jabatan JF Analis Data Ilmiah.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548640" y="5989320"/>
            <a:ext cx="11064240" cy="502920"/>
          </a:xfrm>
          <a:prstGeom prst="roundRect">
            <a:avLst>
              <a:gd name="adj" fmla="val 10909"/>
            </a:avLst>
          </a:prstGeom>
          <a:solidFill>
            <a:srgbClr val="EAF0F8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598932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 adalah instansi pembina JF Analis Data Ilmiah di seluruh Indonesia.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0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Jenjang Jabatan dan Cakupan Lingkup Kerja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1188720" y="4846320"/>
            <a:ext cx="2240280" cy="914400"/>
          </a:xfrm>
          <a:prstGeom prst="rect">
            <a:avLst/>
          </a:prstGeom>
          <a:solidFill>
            <a:srgbClr val="5B8AC6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446227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Pertama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188720" y="5138928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Satuan Kerja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3657600" y="4114800"/>
            <a:ext cx="2240280" cy="1645920"/>
          </a:xfrm>
          <a:prstGeom prst="rect">
            <a:avLst/>
          </a:prstGeom>
          <a:solidFill>
            <a:srgbClr val="1D4E89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0" y="373075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Muda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657600" y="4773168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Instansi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6126480" y="3383280"/>
            <a:ext cx="2240280" cy="2377440"/>
          </a:xfrm>
          <a:prstGeom prst="rect">
            <a:avLst/>
          </a:prstGeom>
          <a:solidFill>
            <a:srgbClr val="0B2447"/>
          </a:solidFill>
          <a:ln/>
        </p:spPr>
      </p:sp>
      <p:sp>
        <p:nvSpPr>
          <p:cNvPr id="13" name="Text 11"/>
          <p:cNvSpPr/>
          <p:nvPr/>
        </p:nvSpPr>
        <p:spPr>
          <a:xfrm>
            <a:off x="6126480" y="299923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Madya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126480" y="4407408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Nasional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8595360" y="2651760"/>
            <a:ext cx="2240280" cy="3108960"/>
          </a:xfrm>
          <a:prstGeom prst="rect">
            <a:avLst/>
          </a:prstGeom>
          <a:solidFill>
            <a:srgbClr val="081A33"/>
          </a:solidFill>
          <a:ln/>
        </p:spPr>
      </p:sp>
      <p:sp>
        <p:nvSpPr>
          <p:cNvPr id="16" name="Text 14"/>
          <p:cNvSpPr/>
          <p:nvPr/>
        </p:nvSpPr>
        <p:spPr>
          <a:xfrm>
            <a:off x="8595360" y="226771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Ahli Utama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595360" y="4041648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Internasional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417320" y="1549908"/>
            <a:ext cx="27432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i="1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Pembeda resmi antarjenjang adalah cakupan lingkup hasil kerja analisis: satuan kerja, instansi, nasional, hingga internasional. Semakin luas cakupan, semakin kompleks pula metode dan koordinasi yang implisit dituntut — namun ini bukan kriteria formal.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48640" y="6126480"/>
            <a:ext cx="11064240" cy="502920"/>
          </a:xfrm>
          <a:prstGeom prst="roundRect">
            <a:avLst>
              <a:gd name="adj" fmla="val 10909"/>
            </a:avLst>
          </a:prstGeom>
          <a:solidFill>
            <a:srgbClr val="EAF0F8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612648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Fokus sesi ini: Ahli Pertama (lingkup satuan kerja) dan Ahli Muda (lingkup instansi).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A619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RUANG LINGKUP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1064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44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Tiga Unsur Utama Tusi ADI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640080" cy="4114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965960"/>
            <a:ext cx="3611880" cy="4114800"/>
          </a:xfrm>
          <a:prstGeom prst="roundRect">
            <a:avLst>
              <a:gd name="adj" fmla="val 2532"/>
            </a:avLst>
          </a:prstGeom>
          <a:solidFill>
            <a:srgbClr val="F4F5F7"/>
          </a:solidFill>
          <a:ln/>
        </p:spPr>
      </p:sp>
      <p:sp>
        <p:nvSpPr>
          <p:cNvPr id="7" name="Shape 5"/>
          <p:cNvSpPr/>
          <p:nvPr/>
        </p:nvSpPr>
        <p:spPr>
          <a:xfrm>
            <a:off x="1901952" y="2240280"/>
            <a:ext cx="914400" cy="914400"/>
          </a:xfrm>
          <a:prstGeom prst="ellipse">
            <a:avLst/>
          </a:prstGeom>
          <a:solidFill>
            <a:srgbClr val="0B2447"/>
          </a:solidFill>
          <a:ln/>
        </p:spPr>
      </p:sp>
      <p:pic>
        <p:nvPicPr>
          <p:cNvPr id="8" name="Image 0" descr="/home/claude/icons/identifikasi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264" y="2450592"/>
            <a:ext cx="493776" cy="49377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333756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24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Perencanaan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822960" y="397764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Menyusun rencana kerja, mengidentifikasi kebutuhan data, dan merancang skema/arsitektur pengelolaan data.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4389120" y="1965960"/>
            <a:ext cx="3611880" cy="4114800"/>
          </a:xfrm>
          <a:prstGeom prst="roundRect">
            <a:avLst>
              <a:gd name="adj" fmla="val 2532"/>
            </a:avLst>
          </a:prstGeom>
          <a:solidFill>
            <a:srgbClr val="F4F5F7"/>
          </a:solidFill>
          <a:ln/>
        </p:spPr>
      </p:sp>
      <p:sp>
        <p:nvSpPr>
          <p:cNvPr id="12" name="Shape 9"/>
          <p:cNvSpPr/>
          <p:nvPr/>
        </p:nvSpPr>
        <p:spPr>
          <a:xfrm>
            <a:off x="5742432" y="2240280"/>
            <a:ext cx="914400" cy="914400"/>
          </a:xfrm>
          <a:prstGeom prst="ellipse">
            <a:avLst/>
          </a:prstGeom>
          <a:solidFill>
            <a:srgbClr val="0B2447"/>
          </a:solidFill>
          <a:ln/>
        </p:spPr>
      </p:sp>
      <p:pic>
        <p:nvPicPr>
          <p:cNvPr id="13" name="Image 1" descr="/home/claude/icons/pengolahan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744" y="2450592"/>
            <a:ext cx="493776" cy="49377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17720" y="333756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24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Pengelolaan Data Ilmiah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4663440" y="397764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Mengakuisisi, memelihara, mengolah, dan menganalisis data hingga menghasilkan insight ilmiah.</a:t>
            </a:r>
            <a:endParaRPr lang="en-US" dirty="0"/>
          </a:p>
        </p:txBody>
      </p:sp>
      <p:sp>
        <p:nvSpPr>
          <p:cNvPr id="16" name="Shape 12"/>
          <p:cNvSpPr/>
          <p:nvPr/>
        </p:nvSpPr>
        <p:spPr>
          <a:xfrm>
            <a:off x="8229600" y="1965960"/>
            <a:ext cx="3611880" cy="4114800"/>
          </a:xfrm>
          <a:prstGeom prst="roundRect">
            <a:avLst>
              <a:gd name="adj" fmla="val 2532"/>
            </a:avLst>
          </a:prstGeom>
          <a:solidFill>
            <a:srgbClr val="F4F5F7"/>
          </a:solidFill>
          <a:ln/>
        </p:spPr>
      </p:sp>
      <p:sp>
        <p:nvSpPr>
          <p:cNvPr id="17" name="Shape 13"/>
          <p:cNvSpPr/>
          <p:nvPr/>
        </p:nvSpPr>
        <p:spPr>
          <a:xfrm>
            <a:off x="9582912" y="2240280"/>
            <a:ext cx="914400" cy="914400"/>
          </a:xfrm>
          <a:prstGeom prst="ellipse">
            <a:avLst/>
          </a:prstGeom>
          <a:solidFill>
            <a:srgbClr val="0B2447"/>
          </a:solidFill>
          <a:ln/>
        </p:spPr>
      </p:sp>
      <p:pic>
        <p:nvPicPr>
          <p:cNvPr id="18" name="Image 2" descr="/home/claude/icons/diseminasi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3224" y="2450592"/>
            <a:ext cx="493776" cy="49377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458200" y="333756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2400" b="1" dirty="0">
                <a:solidFill>
                  <a:srgbClr val="0B24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Penyampaian Data Ilmiah</a:t>
            </a:r>
            <a:endParaRPr lang="en-US" sz="2400" dirty="0"/>
          </a:p>
        </p:txBody>
      </p:sp>
      <p:sp>
        <p:nvSpPr>
          <p:cNvPr id="20" name="Text 15"/>
          <p:cNvSpPr/>
          <p:nvPr/>
        </p:nvSpPr>
        <p:spPr>
          <a:xfrm>
            <a:off x="8503920" y="3977640"/>
            <a:ext cx="30632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dirty="0">
                <a:solidFill>
                  <a:srgbClr val="2A2E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Menginterpretasikan, memvisualisasikan, dan mendiseminasikan hasil analisis kepada pemangku kepentingan.</a:t>
            </a: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457200" y="6547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Pembimbingan Rancangan Kerja JF ADI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521440" y="6547104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2057</Words>
  <Application>Microsoft Office PowerPoint</Application>
  <PresentationFormat>Widescreen</PresentationFormat>
  <Paragraphs>338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Arial</vt:lpstr>
      <vt:lpstr>Calibri</vt:lpstr>
      <vt:lpstr>Office Theme</vt:lpstr>
      <vt:lpstr>Tema Office</vt:lpstr>
      <vt:lpstr>PowerPoint Presentation</vt:lpstr>
      <vt:lpstr>PowerPoint Presentation</vt:lpstr>
      <vt:lpstr>PESERTA - JUDUL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Management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evandri ahmad</cp:lastModifiedBy>
  <cp:revision>20</cp:revision>
  <dcterms:created xsi:type="dcterms:W3CDTF">2026-07-30T03:33:33Z</dcterms:created>
  <dcterms:modified xsi:type="dcterms:W3CDTF">2026-07-31T06:48:04Z</dcterms:modified>
</cp:coreProperties>
</file>