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438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24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141" y="2035522"/>
            <a:ext cx="3261568" cy="3238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60445" y="2587972"/>
            <a:ext cx="8871108" cy="11391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484"/>
              </a:lnSpc>
            </a:pPr>
            <a:r>
              <a:rPr sz="3900" b="1" i="0" u="none">
                <a:solidFill>
                  <a:srgbClr val="0F172A"/>
                </a:solidFill>
                <a:latin typeface="Plus Jakarta Sans"/>
              </a:rPr>
              <a:t>Rancangan Kerja</a:t>
            </a:r>
            <a:r>
              <a:t>
</a:t>
            </a:r>
            <a:r>
              <a:rPr sz="3900" b="1" i="0" u="none">
                <a:solidFill>
                  <a:srgbClr val="DC2626"/>
                </a:solidFill>
                <a:latin typeface="Plus Jakarta Sans"/>
              </a:rPr>
              <a:t>Jabatan Fungsional Analis Data Ilmiah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71662" y="3898552"/>
            <a:ext cx="8448675" cy="2380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sz="1350" b="0" i="0" u="none" dirty="0" err="1">
                <a:solidFill>
                  <a:srgbClr val="64748B"/>
                </a:solidFill>
                <a:latin typeface="Inter Medium"/>
              </a:rPr>
              <a:t>Pelatihan</a:t>
            </a:r>
            <a:r>
              <a:rPr sz="1350" b="0" i="0" u="none" dirty="0">
                <a:solidFill>
                  <a:srgbClr val="64748B"/>
                </a:solidFill>
                <a:latin typeface="Inter Medium"/>
              </a:rPr>
              <a:t> Teknis </a:t>
            </a:r>
            <a:r>
              <a:rPr sz="1350" b="0" i="0" u="none" dirty="0" err="1">
                <a:solidFill>
                  <a:srgbClr val="64748B"/>
                </a:solidFill>
                <a:latin typeface="Inter Medium"/>
              </a:rPr>
              <a:t>Substantif</a:t>
            </a:r>
            <a:r>
              <a:rPr sz="1350" b="0" i="0" u="none" dirty="0">
                <a:solidFill>
                  <a:srgbClr val="64748B"/>
                </a:solidFill>
                <a:latin typeface="Inter Medium"/>
              </a:rPr>
              <a:t> JF ADI Batch </a:t>
            </a:r>
            <a:r>
              <a:rPr lang="en-US" sz="1350" b="0" i="0" u="none" dirty="0">
                <a:solidFill>
                  <a:srgbClr val="64748B"/>
                </a:solidFill>
                <a:latin typeface="Inter Medium"/>
              </a:rPr>
              <a:t>4</a:t>
            </a:r>
            <a:r>
              <a:rPr sz="1350" b="0" i="0" u="none" dirty="0">
                <a:solidFill>
                  <a:srgbClr val="64748B"/>
                </a:solidFill>
                <a:latin typeface="Inter Medium"/>
              </a:rPr>
              <a:t> 2026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166" y="2135534"/>
            <a:ext cx="131564" cy="1238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443" y="4447280"/>
            <a:ext cx="1076325" cy="3333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9293" y="4547293"/>
            <a:ext cx="114300" cy="1333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0056" y="4547293"/>
            <a:ext cx="114300" cy="1333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B2B6E85-CCFC-310C-5E15-60FC16200BC7}"/>
              </a:ext>
            </a:extLst>
          </p:cNvPr>
          <p:cNvSpPr txBox="1"/>
          <p:nvPr/>
        </p:nvSpPr>
        <p:spPr>
          <a:xfrm>
            <a:off x="6350205" y="4494927"/>
            <a:ext cx="1376504" cy="2380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lang="en-US" sz="1350" b="0" i="0" u="none" dirty="0">
                <a:solidFill>
                  <a:srgbClr val="64748B"/>
                </a:solidFill>
                <a:latin typeface="Inter Medium"/>
              </a:rPr>
              <a:t>Jumat, 31 Juli 2026</a:t>
            </a:r>
            <a:endParaRPr sz="1350" b="0" i="0" u="none" dirty="0">
              <a:solidFill>
                <a:srgbClr val="64748B"/>
              </a:solidFill>
              <a:latin typeface="Inter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175" y="3795712"/>
            <a:ext cx="5581650" cy="657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95500" y="2405062"/>
            <a:ext cx="800100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350" b="1" i="0" u="none">
                <a:solidFill>
                  <a:srgbClr val="0F172A"/>
                </a:solidFill>
                <a:latin typeface="Plus Jakarta Sans"/>
              </a:rPr>
              <a:t>Terima Kasih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3214687"/>
            <a:ext cx="7620000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325"/>
              </a:lnSpc>
            </a:pPr>
            <a:r>
              <a:rPr sz="1500" b="0" i="0" u="none">
                <a:solidFill>
                  <a:srgbClr val="64748B"/>
                </a:solidFill>
                <a:latin typeface="Inter"/>
              </a:rPr>
              <a:t>Mari Berdiskusi untuk Pengembangan Analisis Data Ilmiah BRIN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10025" y="4033837"/>
            <a:ext cx="600075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25" b="0" i="0" u="none">
                <a:solidFill>
                  <a:srgbClr val="0F172A"/>
                </a:solidFill>
                <a:latin typeface="Inter SemiBold"/>
              </a:rPr>
              <a:t>Wagiyah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62550" y="4033837"/>
            <a:ext cx="1390650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25" b="0" i="0" u="none">
                <a:solidFill>
                  <a:srgbClr val="0F172A"/>
                </a:solidFill>
                <a:latin typeface="Inter SemiBold"/>
              </a:rPr>
              <a:t>wagiyah@brin.go.id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15175" y="4033837"/>
            <a:ext cx="1381125" cy="1809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25" b="0" i="0" u="none">
                <a:solidFill>
                  <a:srgbClr val="0F172A"/>
                </a:solidFill>
                <a:latin typeface="Inter SemiBold"/>
              </a:rPr>
              <a:t>agi.pdii@gmail.com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700" y="4038600"/>
            <a:ext cx="219075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5850" y="4038600"/>
            <a:ext cx="171450" cy="1714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8950" y="4038600"/>
            <a:ext cx="180975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3485108"/>
            <a:ext cx="857250" cy="47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2125" y="3485405"/>
            <a:ext cx="9763125" cy="1918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11"/>
              </a:lnSpc>
            </a:pPr>
            <a:r>
              <a:rPr sz="975" b="0" i="0" u="none">
                <a:solidFill>
                  <a:srgbClr val="334155"/>
                </a:solidFill>
                <a:latin typeface="Inter"/>
              </a:rPr>
              <a:t>https://www.sciy.com/content/sciy/int/en/solutions/data-management/data-platform/_jcr_content/teaserImage.coreimg.jpeg/1773132379794.jpeg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2125" y="3724870"/>
            <a:ext cx="9763125" cy="236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0" i="0" u="none">
                <a:solidFill>
                  <a:srgbClr val="334155"/>
                </a:solidFill>
                <a:latin typeface="Inter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Inter"/>
              </a:rPr>
              <a:t>www.sciy.com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Image 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1420564"/>
            <a:ext cx="3479750" cy="219789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050" y="1420564"/>
            <a:ext cx="3479750" cy="219789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350" y="1420564"/>
            <a:ext cx="3479899" cy="2197893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3828008"/>
            <a:ext cx="3479750" cy="2197893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6050" y="3828008"/>
            <a:ext cx="3479750" cy="2197893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350" y="3828008"/>
            <a:ext cx="3479899" cy="2197893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875" y="1658689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4875" y="2268289"/>
            <a:ext cx="1470183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1. Pendahuluan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875" y="2601664"/>
            <a:ext cx="3003500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Konsep dasar, definisi rancangan kerja, serta tujuan penyusunan bagi Analis Data Ilmiah.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94175" y="1658689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94175" y="2268289"/>
            <a:ext cx="2030253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2. Regulasi &amp; Jenjang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4175" y="2601664"/>
            <a:ext cx="3003500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Ruang lingkup tugas, kualifikasi output, serta prasyarat volume kerja berdasarkan jenjang jabatan.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3475" y="1658689"/>
            <a:ext cx="457200" cy="4572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283475" y="2268289"/>
            <a:ext cx="2300287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3. Pemahaman Masalah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83475" y="2601664"/>
            <a:ext cx="3003649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Tingkat kompleksitas analisis (Unit Kerja s.d. Internasional) serta teknik identifikasi masalah.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4875" y="4066133"/>
            <a:ext cx="457200" cy="4572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04875" y="4675733"/>
            <a:ext cx="2040255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4. Perencanaan Data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4875" y="5009108"/>
            <a:ext cx="3003500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Eksplorasi kebutuhan, tata kelola penyimpanan, keamanan, etika, dan interoperabilitas data.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94175" y="4066133"/>
            <a:ext cx="457200" cy="4572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594175" y="4675733"/>
            <a:ext cx="2660332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5. Pemrosesan &amp; Pelaporan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94175" y="5009108"/>
            <a:ext cx="3003500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Tahapan transformasi data, version control, dokumentasi metadata, serta teknik visualisasi.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83475" y="4066133"/>
            <a:ext cx="457200" cy="4572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283475" y="4675733"/>
            <a:ext cx="2020252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6. Alur &amp; Rangkuman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83475" y="5009108"/>
            <a:ext cx="3003649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Sistematika tahapan rancangan kerja lengkap sebagai panduan operasional keberlanjutan.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7750" y="1792039"/>
            <a:ext cx="171450" cy="190500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03712" y="1792039"/>
            <a:ext cx="238125" cy="190500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6825" y="1792039"/>
            <a:ext cx="190500" cy="190500"/>
          </a:xfrm>
          <a:prstGeom prst="rect">
            <a:avLst/>
          </a:prstGeom>
        </p:spPr>
      </p:pic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8225" y="4199483"/>
            <a:ext cx="190500" cy="190500"/>
          </a:xfrm>
          <a:prstGeom prst="rect">
            <a:avLst/>
          </a:prstGeom>
        </p:spPr>
      </p:pic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03712" y="4199483"/>
            <a:ext cx="238125" cy="190500"/>
          </a:xfrm>
          <a:prstGeom prst="rect">
            <a:avLst/>
          </a:prstGeom>
        </p:spPr>
      </p:pic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16825" y="4199483"/>
            <a:ext cx="190500" cy="1905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Agenda Pembahasan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2742158"/>
            <a:ext cx="5295900" cy="1962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350" y="2742158"/>
            <a:ext cx="5295900" cy="19621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6275" y="3704183"/>
            <a:ext cx="5276850" cy="381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81075" y="3056483"/>
            <a:ext cx="4900612" cy="238125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Definisi Rancangan Kerja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1075" y="3389858"/>
            <a:ext cx="4667250" cy="8858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Kerangka struktural dan panduan operasional sistematis yang mengatur seluruh siklus kegiatan Analisis Data Ilmiah. Mengintegrasikan perencanaan, pengelolaan, hingga evaluasi berkelanjutan.</a:t>
            </a:r>
          </a:p>
        </p:txBody>
      </p:sp>
      <p:sp>
        <p:nvSpPr>
          <p:cNvPr id="8" name="Rectangle 7"/>
          <p:cNvSpPr/>
          <p:nvPr/>
        </p:nvSpPr>
        <p:spPr>
          <a:xfrm>
            <a:off x="6238875" y="3704183"/>
            <a:ext cx="5276850" cy="381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43675" y="3167211"/>
            <a:ext cx="4900612" cy="2381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Tujuan Penyusunan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43675" y="3500586"/>
            <a:ext cx="4667250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Memastikan setiap peserta dan pejabat fungsional Analis Data Ilmiah mampu menyusun rencana kerja komprehensif yang presisi dan adaptif sesuai tingkat kompleksitas riset yang dihadapi.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075" y="3094583"/>
            <a:ext cx="171450" cy="1905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3675" y="3205311"/>
            <a:ext cx="190500" cy="190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Konsep &amp; Tujuan Utama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2289125"/>
            <a:ext cx="10858500" cy="2466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6750" y="4851350"/>
            <a:ext cx="10858500" cy="1918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11"/>
              </a:lnSpc>
            </a:pPr>
            <a:r>
              <a:rPr sz="975" b="0" i="1" u="none">
                <a:solidFill>
                  <a:srgbClr val="64748B"/>
                </a:solidFill>
                <a:latin typeface="Inter"/>
              </a:rPr>
              <a:t>* Wajib minimal terdapat 1 publikasi dalam bentuk jurnal ilmiah di bidang analisis data secara ilmiah.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76275" y="2298650"/>
          <a:ext cx="10839448" cy="244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5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8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9585"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Jenjang JF ADI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Tingkat Kompleksitas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Cakupan Utamanya / Output Riset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 i="0" u="none">
                          <a:solidFill>
                            <a:srgbClr val="FFFFFF"/>
                          </a:solidFill>
                          <a:latin typeface="Plus Jakarta Sans"/>
                        </a:rPr>
                        <a:t>Syarat Volume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585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Ahli Utama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Sangat Tinggi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Kontributor laporan/artikel ilmiah internasional, jurnal bereputasi tinggi, naskah akademik RUU.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10*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585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Ahli Madya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Tinggi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Laporan analisis tingkat Nasional, artikel jurnal bereputasi menengah, Hak Kekayaan Intelektual (HKI).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10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585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Ahli Muda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Sedang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Laporan analisis data tingkat Instansi, artikel jurnal terakreditasi nasional, naskah R-Perda/HKI.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10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585"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Ahli Pertama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Sederhana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>
                          <a:solidFill>
                            <a:srgbClr val="000000"/>
                          </a:solidFill>
                          <a:latin typeface="Inter"/>
                        </a:rPr>
                        <a:t>Laporan kegiatan analisis data tingkat Unit Kerja, publikasi terakreditasi/nasional, paten sederhana.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 i="0" u="none" dirty="0">
                          <a:solidFill>
                            <a:srgbClr val="000000"/>
                          </a:solidFill>
                          <a:latin typeface="Inter"/>
                        </a:rPr>
                        <a:t>10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76275" y="2865387"/>
            <a:ext cx="12343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910655" y="2865387"/>
            <a:ext cx="17359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46586" y="2865387"/>
            <a:ext cx="6598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0245179" y="2865387"/>
            <a:ext cx="127054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76275" y="3303537"/>
            <a:ext cx="12343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910655" y="3303537"/>
            <a:ext cx="17359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646586" y="3303537"/>
            <a:ext cx="6598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0245179" y="3303537"/>
            <a:ext cx="127054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76275" y="3865512"/>
            <a:ext cx="12343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910655" y="3865512"/>
            <a:ext cx="17359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646586" y="3865512"/>
            <a:ext cx="6598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0245179" y="3865512"/>
            <a:ext cx="127054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76275" y="4303662"/>
            <a:ext cx="123438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910655" y="4303662"/>
            <a:ext cx="173593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3646586" y="4303662"/>
            <a:ext cx="659859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0245179" y="4303662"/>
            <a:ext cx="127054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722" y="2984449"/>
            <a:ext cx="752475" cy="200025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95" y="3448399"/>
            <a:ext cx="771525" cy="200025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515" y="3944093"/>
            <a:ext cx="704850" cy="20002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722" y="4432250"/>
            <a:ext cx="857250" cy="20002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Ruang Lingkup &amp; Standar Output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2334964"/>
            <a:ext cx="5295900" cy="27765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350" y="2334964"/>
            <a:ext cx="5295900" cy="27765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6275" y="3704183"/>
            <a:ext cx="5276850" cy="381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81075" y="2813595"/>
            <a:ext cx="4900612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Cakupan &amp; Skala Kompleksitas</a:t>
            </a:r>
          </a:p>
        </p:txBody>
      </p:sp>
      <p:sp>
        <p:nvSpPr>
          <p:cNvPr id="7" name="Rectangle 6"/>
          <p:cNvSpPr/>
          <p:nvPr/>
        </p:nvSpPr>
        <p:spPr>
          <a:xfrm>
            <a:off x="6238875" y="3704183"/>
            <a:ext cx="5276850" cy="381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43675" y="2649289"/>
            <a:ext cx="4900612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Metode Identifikasi Masalah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7775" y="3289845"/>
            <a:ext cx="4400550" cy="221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Tingkat Unit Kerja: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Fokus operasional internal unit.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7775" y="3625601"/>
            <a:ext cx="4400550" cy="221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Tingkat Instansi: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Lintas direktorat / kebijakan lembaga.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7775" y="3961358"/>
            <a:ext cx="4400550" cy="221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Tingkat Nasional: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Dampak kebijakan dan riset strategis negara.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7775" y="4297114"/>
            <a:ext cx="4400550" cy="221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Tingkat Internasional: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Kolaborasi global dan standar dunia.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125539"/>
            <a:ext cx="4400550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Wawancara: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Menggali ekspektasi serta kendala pemangku kepentingan.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0375" y="3682751"/>
            <a:ext cx="4400550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Observasi: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Pengamatan langsung alur dan anomali data di lapangan.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10375" y="4239964"/>
            <a:ext cx="4400550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Studi Literatur: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Penguatan teori, metodologi, dan pembanding riset terdahulu.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075" y="3318420"/>
            <a:ext cx="11430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75" y="3654176"/>
            <a:ext cx="152400" cy="1524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3989933"/>
            <a:ext cx="133350" cy="1524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075" y="4325689"/>
            <a:ext cx="152400" cy="1524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3675" y="3154114"/>
            <a:ext cx="190500" cy="1524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3675" y="3711326"/>
            <a:ext cx="171450" cy="1524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3675" y="4268539"/>
            <a:ext cx="171450" cy="1524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Identifikasi &amp; Kompleksitas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2513558"/>
            <a:ext cx="3479750" cy="24193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050" y="2513558"/>
            <a:ext cx="3479750" cy="24193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350" y="2513558"/>
            <a:ext cx="3479899" cy="24193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875" y="2751683"/>
            <a:ext cx="4572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4875" y="3361283"/>
            <a:ext cx="2050256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Perencanaan Analisis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694658"/>
            <a:ext cx="3003500" cy="8858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Identifikasi kebutuhan data, teknik perolehan, alur pengolahan, pemilihan metode analisis, serta penetapan tools visualisasi.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4175" y="2751683"/>
            <a:ext cx="4572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94175" y="3361283"/>
            <a:ext cx="1500187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Eksplorasi 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4175" y="3694658"/>
            <a:ext cx="3003500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Pemeriksaan mendalam terhadap sumber data, tipe data (kualitatif/kuantitatif), struktur data, serta pemetaan deskripsi data awal.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3475" y="2751683"/>
            <a:ext cx="457200" cy="457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83475" y="3361283"/>
            <a:ext cx="2350293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0F172A"/>
                </a:solidFill>
                <a:latin typeface="Plus Jakarta Sans"/>
              </a:rPr>
              <a:t>Tata Kelola &amp; Keamanan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83475" y="3694658"/>
            <a:ext cx="3003649" cy="8858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Penyimpanan aman, penyusunan dokumentasi baku, penegakan etika kerahasiaan riset, dan protokol keamanan data terpadu.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8225" y="2885033"/>
            <a:ext cx="190500" cy="1905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7050" y="2885033"/>
            <a:ext cx="171450" cy="1905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02538" y="2885033"/>
            <a:ext cx="219075" cy="1905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Perencanaan &amp; Pengelolaan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725" y="1913483"/>
            <a:ext cx="488632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250" y="1923008"/>
            <a:ext cx="4867275" cy="3600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3450" y="2604045"/>
            <a:ext cx="5705475" cy="452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Dokumentasi Terstruktur: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Pencatatan detail setiap tahapan transformasi data melalui file README.md dan log file.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3450" y="3170783"/>
            <a:ext cx="5705475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Version Control (Git):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Penerapan kendali versi kode pemrograman pada setiap analisis ilmiah.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450" y="3727995"/>
            <a:ext cx="5705475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Interoperabilitas Metadata: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Penyiapan metadata standar agar data mudah dibagikan dan diakses lintas platform.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450" y="4285208"/>
            <a:ext cx="5705475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1" i="0" u="none">
                <a:solidFill>
                  <a:srgbClr val="334155"/>
                </a:solidFill>
                <a:latin typeface="Inter"/>
              </a:rPr>
              <a:t>Visualisasi Tepat:</a:t>
            </a:r>
            <a:r>
              <a:rPr sz="1125" b="0" i="0" u="none">
                <a:solidFill>
                  <a:srgbClr val="334155"/>
                </a:solidFill>
                <a:latin typeface="Inter"/>
              </a:rPr>
              <a:t> Pemilihan tipe grafik yang intuitif sesuai dengan fokus area temuan data.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2632620"/>
            <a:ext cx="133350" cy="1524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3199358"/>
            <a:ext cx="133350" cy="1524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3756570"/>
            <a:ext cx="133350" cy="1524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4313783"/>
            <a:ext cx="133350" cy="152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Pemrosesan Data &amp; Tata Kelola Kode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3708945"/>
            <a:ext cx="10858500" cy="285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0" y="3961358"/>
            <a:ext cx="1954410" cy="189309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2772" y="2051595"/>
            <a:ext cx="1954410" cy="143351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794" y="3961358"/>
            <a:ext cx="1954410" cy="1433512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4816" y="2051595"/>
            <a:ext cx="1954410" cy="1433512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0839" y="3961358"/>
            <a:ext cx="1954410" cy="14335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39155" y="4151858"/>
            <a:ext cx="6096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DC2626"/>
                </a:solidFill>
                <a:latin typeface="Inter ExtraBold"/>
              </a:rPr>
              <a:t>TAHAP 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7905" y="4342358"/>
            <a:ext cx="1792098" cy="476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0F172A"/>
                </a:solidFill>
                <a:latin typeface="Plus Jakarta Sans"/>
              </a:rPr>
              <a:t>Identifikasi Masalah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0575" y="4913858"/>
            <a:ext cx="1706760" cy="664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Pemetaan rumusan masalah dan kebutuhan riset.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55652" y="2242095"/>
            <a:ext cx="6286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DC2626"/>
                </a:solidFill>
                <a:latin typeface="Inter ExtraBold"/>
              </a:rPr>
              <a:t>TAHAP 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73928" y="2432595"/>
            <a:ext cx="1792098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0F172A"/>
                </a:solidFill>
                <a:latin typeface="Plus Jakarta Sans"/>
              </a:rPr>
              <a:t>Perencanaan 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16597" y="2765970"/>
            <a:ext cx="1706760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Desain metode, etika, dan arsitektur data.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81675" y="4151858"/>
            <a:ext cx="6286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DC2626"/>
                </a:solidFill>
                <a:latin typeface="Inter ExtraBold"/>
              </a:rPr>
              <a:t>TAHAP 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99950" y="4342358"/>
            <a:ext cx="1792098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0F172A"/>
                </a:solidFill>
                <a:latin typeface="Plus Jakarta Sans"/>
              </a:rPr>
              <a:t>Persiapan &amp; Olah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42619" y="4675733"/>
            <a:ext cx="1706760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Pembersihan, ekstraksi, dan pemrosesan data.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02934" y="2242095"/>
            <a:ext cx="6381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DC2626"/>
                </a:solidFill>
                <a:latin typeface="Inter ExtraBold"/>
              </a:rPr>
              <a:t>TAHAP 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25972" y="2432595"/>
            <a:ext cx="1792098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0F172A"/>
                </a:solidFill>
                <a:latin typeface="Plus Jakarta Sans"/>
              </a:rPr>
              <a:t>Interpretasi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68641" y="2765970"/>
            <a:ext cx="1706760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Analisis mendalam dan penarikan kesimpulan.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33719" y="4151858"/>
            <a:ext cx="6286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75" b="0" i="0" u="none">
                <a:solidFill>
                  <a:srgbClr val="DC2626"/>
                </a:solidFill>
                <a:latin typeface="Inter ExtraBold"/>
              </a:rPr>
              <a:t>TAHAP 05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51995" y="4342358"/>
            <a:ext cx="1792098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" b="1" i="0" u="none">
                <a:solidFill>
                  <a:srgbClr val="0F172A"/>
                </a:solidFill>
                <a:latin typeface="Plus Jakarta Sans"/>
              </a:rPr>
              <a:t>Komunikasi Data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94664" y="4675733"/>
            <a:ext cx="1706760" cy="44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743"/>
              </a:lnSpc>
            </a:pPr>
            <a:r>
              <a:rPr sz="1125" b="0" i="0" u="none">
                <a:solidFill>
                  <a:srgbClr val="334155"/>
                </a:solidFill>
                <a:latin typeface="Inter"/>
              </a:rPr>
              <a:t>Pelaporan, diseminasi, dan publikasi ilmiah.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Sistematika Tahapan Kerja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1567755" y="3647033"/>
            <a:ext cx="152400" cy="1524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6"/>
          <p:cNvSpPr/>
          <p:nvPr/>
        </p:nvSpPr>
        <p:spPr>
          <a:xfrm>
            <a:off x="3793777" y="3647033"/>
            <a:ext cx="152400" cy="1524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6019800" y="3647033"/>
            <a:ext cx="152400" cy="1524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8245822" y="3647033"/>
            <a:ext cx="152400" cy="1524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10471844" y="3647033"/>
            <a:ext cx="152400" cy="1524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75" y="2927895"/>
            <a:ext cx="10077450" cy="342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57275" y="3461295"/>
            <a:ext cx="10077450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1650" b="0" i="0" u="none">
                <a:solidFill>
                  <a:srgbClr val="0F172A"/>
                </a:solidFill>
                <a:latin typeface="Inter SemiBold"/>
              </a:rPr>
              <a:t>Rancangan Kerja Analis Data Ilmiah merupakan pedoman komprehensif dalam menjalankan kegiatan analisis data secara terstruktur, terukur, dan akuntabel — serta menjadi basis evaluasi untuk pengembangan riset selanjutnya.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9150" y="523875"/>
            <a:ext cx="11241405" cy="350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sz="2400" b="0" i="0" u="none">
                <a:solidFill>
                  <a:srgbClr val="0F172A"/>
                </a:solidFill>
                <a:latin typeface="Plus Jakarta Sans ExtraBold"/>
              </a:rPr>
              <a:t>Rangkuman Utama</a:t>
            </a:r>
          </a:p>
        </p:txBody>
      </p:sp>
      <p:sp>
        <p:nvSpPr>
          <p:cNvPr id="6" name="Rectangle 5"/>
          <p:cNvSpPr/>
          <p:nvPr/>
        </p:nvSpPr>
        <p:spPr>
          <a:xfrm>
            <a:off x="666750" y="523875"/>
            <a:ext cx="57150" cy="350490"/>
          </a:xfrm>
          <a:prstGeom prst="rect">
            <a:avLst/>
          </a:prstGeom>
          <a:solidFill>
            <a:srgbClr val="DC26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690</Words>
  <Application>Microsoft Office PowerPoint</Application>
  <PresentationFormat>Widescreen</PresentationFormat>
  <Paragraphs>91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Inter</vt:lpstr>
      <vt:lpstr>Inter ExtraBold</vt:lpstr>
      <vt:lpstr>Inter Medium</vt:lpstr>
      <vt:lpstr>Inter SemiBold</vt:lpstr>
      <vt:lpstr>Plus Jakarta Sans</vt:lpstr>
      <vt:lpstr>Plus Jakarta Sans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wage stone</cp:lastModifiedBy>
  <cp:revision>3</cp:revision>
  <dcterms:created xsi:type="dcterms:W3CDTF">2013-01-27T09:14:16Z</dcterms:created>
  <dcterms:modified xsi:type="dcterms:W3CDTF">2026-07-31T00:58:15Z</dcterms:modified>
  <cp:category/>
</cp:coreProperties>
</file>