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73" r:id="rId3"/>
    <p:sldId id="274" r:id="rId4"/>
    <p:sldId id="271" r:id="rId5"/>
    <p:sldId id="305" r:id="rId6"/>
    <p:sldId id="306" r:id="rId7"/>
    <p:sldId id="307" r:id="rId8"/>
    <p:sldId id="317" r:id="rId9"/>
    <p:sldId id="318" r:id="rId10"/>
    <p:sldId id="308" r:id="rId11"/>
    <p:sldId id="316" r:id="rId12"/>
    <p:sldId id="309" r:id="rId13"/>
    <p:sldId id="310" r:id="rId14"/>
    <p:sldId id="311" r:id="rId15"/>
    <p:sldId id="312" r:id="rId16"/>
    <p:sldId id="313" r:id="rId17"/>
    <p:sldId id="315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14" r:id="rId26"/>
    <p:sldId id="327" r:id="rId27"/>
    <p:sldId id="328" r:id="rId28"/>
    <p:sldId id="304" r:id="rId29"/>
  </p:sldIdLst>
  <p:sldSz cx="18288000" cy="10287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Chunk Five" panose="020B0604020202020204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Bold" panose="020B0806030504020204" charset="0"/>
      <p:regular r:id="rId36"/>
    </p:embeddedFont>
    <p:embeddedFont>
      <p:font typeface="Open Sans Bold Italics" panose="020B0604020202020204" charset="0"/>
      <p:regular r:id="rId37"/>
    </p:embeddedFont>
    <p:embeddedFont>
      <p:font typeface="The Seasons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8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F1E21-BAA3-40C9-AFAA-A7D78456D2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03A07C9-A075-4661-BC38-717A5F81B48D}">
      <dgm:prSet phldrT="[Text]" phldr="0"/>
      <dgm:spPr/>
      <dgm:t>
        <a:bodyPr/>
        <a:lstStyle/>
        <a:p>
          <a:r>
            <a:rPr lang="en-US" dirty="0"/>
            <a:t>Control rods, boron solution/injection, negative reactivity feedback</a:t>
          </a:r>
          <a:endParaRPr lang="en-ID" dirty="0"/>
        </a:p>
      </dgm:t>
    </dgm:pt>
    <dgm:pt modelId="{A41AAB59-8F4A-4FC1-B600-BB26F29E51B9}" type="parTrans" cxnId="{D69B10CB-65CD-4F79-A993-FC0F2A53BFF5}">
      <dgm:prSet/>
      <dgm:spPr/>
      <dgm:t>
        <a:bodyPr/>
        <a:lstStyle/>
        <a:p>
          <a:endParaRPr lang="en-ID"/>
        </a:p>
      </dgm:t>
    </dgm:pt>
    <dgm:pt modelId="{95C47A74-7BB2-434D-A13D-2B470266A785}" type="sibTrans" cxnId="{D69B10CB-65CD-4F79-A993-FC0F2A53BFF5}">
      <dgm:prSet/>
      <dgm:spPr/>
      <dgm:t>
        <a:bodyPr/>
        <a:lstStyle/>
        <a:p>
          <a:endParaRPr lang="en-ID"/>
        </a:p>
      </dgm:t>
    </dgm:pt>
    <dgm:pt modelId="{D93FAA66-90D2-4EE7-945E-D54E52845590}">
      <dgm:prSet phldrT="[Text]" phldr="0"/>
      <dgm:spPr/>
      <dgm:t>
        <a:bodyPr/>
        <a:lstStyle/>
        <a:p>
          <a:r>
            <a:rPr lang="en-US" dirty="0"/>
            <a:t>Emergency core cooling system, Residual heat removal, coolant injection</a:t>
          </a:r>
          <a:endParaRPr lang="en-ID" dirty="0"/>
        </a:p>
      </dgm:t>
    </dgm:pt>
    <dgm:pt modelId="{731F1AF7-BE64-4507-AC38-A89AEA1EB69F}" type="parTrans" cxnId="{99087DB6-8F37-4A06-8BA7-3F819B73D403}">
      <dgm:prSet/>
      <dgm:spPr/>
      <dgm:t>
        <a:bodyPr/>
        <a:lstStyle/>
        <a:p>
          <a:endParaRPr lang="en-ID"/>
        </a:p>
      </dgm:t>
    </dgm:pt>
    <dgm:pt modelId="{1A5BA6F2-8631-484B-ACAF-75407A12D9CE}" type="sibTrans" cxnId="{99087DB6-8F37-4A06-8BA7-3F819B73D403}">
      <dgm:prSet/>
      <dgm:spPr/>
      <dgm:t>
        <a:bodyPr/>
        <a:lstStyle/>
        <a:p>
          <a:endParaRPr lang="en-ID"/>
        </a:p>
      </dgm:t>
    </dgm:pt>
    <dgm:pt modelId="{96B02B68-29C5-48C7-8737-AD1E8FC1F0E7}">
      <dgm:prSet phldrT="[Text]" phldr="0"/>
      <dgm:spPr/>
      <dgm:t>
        <a:bodyPr/>
        <a:lstStyle/>
        <a:p>
          <a:r>
            <a:rPr lang="en-US" dirty="0"/>
            <a:t>Physical barriers</a:t>
          </a:r>
          <a:endParaRPr lang="en-ID" dirty="0"/>
        </a:p>
      </dgm:t>
    </dgm:pt>
    <dgm:pt modelId="{18DFEB2B-CD8F-48DB-B86E-A24885911FFD}" type="parTrans" cxnId="{E711B44A-1C0F-439E-AD77-13FF9E8646A0}">
      <dgm:prSet/>
      <dgm:spPr/>
      <dgm:t>
        <a:bodyPr/>
        <a:lstStyle/>
        <a:p>
          <a:endParaRPr lang="en-ID"/>
        </a:p>
      </dgm:t>
    </dgm:pt>
    <dgm:pt modelId="{464A5348-FEB5-4EA6-9F7A-54007CBDAA0A}" type="sibTrans" cxnId="{E711B44A-1C0F-439E-AD77-13FF9E8646A0}">
      <dgm:prSet/>
      <dgm:spPr/>
      <dgm:t>
        <a:bodyPr/>
        <a:lstStyle/>
        <a:p>
          <a:endParaRPr lang="en-ID"/>
        </a:p>
      </dgm:t>
    </dgm:pt>
    <dgm:pt modelId="{B4239D19-164C-45A2-9904-7DA266126659}" type="pres">
      <dgm:prSet presAssocID="{0D3F1E21-BAA3-40C9-AFAA-A7D78456D298}" presName="Name0" presStyleCnt="0">
        <dgm:presLayoutVars>
          <dgm:dir/>
          <dgm:animLvl val="lvl"/>
          <dgm:resizeHandles val="exact"/>
        </dgm:presLayoutVars>
      </dgm:prSet>
      <dgm:spPr/>
    </dgm:pt>
    <dgm:pt modelId="{0E161D97-E313-4A7F-A630-155088FD481A}" type="pres">
      <dgm:prSet presAssocID="{503A07C9-A075-4661-BC38-717A5F81B48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9788185-7186-4821-A9E2-4CA83EA9F38E}" type="pres">
      <dgm:prSet presAssocID="{95C47A74-7BB2-434D-A13D-2B470266A785}" presName="parTxOnlySpace" presStyleCnt="0"/>
      <dgm:spPr/>
    </dgm:pt>
    <dgm:pt modelId="{6BB524FB-E456-4C13-AAA6-787DBC0FF384}" type="pres">
      <dgm:prSet presAssocID="{D93FAA66-90D2-4EE7-945E-D54E5284559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42EE37A-BFD3-45E9-8CFE-A61E81B9CFE5}" type="pres">
      <dgm:prSet presAssocID="{1A5BA6F2-8631-484B-ACAF-75407A12D9CE}" presName="parTxOnlySpace" presStyleCnt="0"/>
      <dgm:spPr/>
    </dgm:pt>
    <dgm:pt modelId="{850DC523-C9FD-4279-BC6F-0D5CFC9CD302}" type="pres">
      <dgm:prSet presAssocID="{96B02B68-29C5-48C7-8737-AD1E8FC1F0E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E10DB06-ADF4-4B39-9FD2-5D1701DE5E6D}" type="presOf" srcId="{D93FAA66-90D2-4EE7-945E-D54E52845590}" destId="{6BB524FB-E456-4C13-AAA6-787DBC0FF384}" srcOrd="0" destOrd="0" presId="urn:microsoft.com/office/officeart/2005/8/layout/chevron1"/>
    <dgm:cxn modelId="{C2CBFD42-F795-4470-93E1-7C22F56738C4}" type="presOf" srcId="{0D3F1E21-BAA3-40C9-AFAA-A7D78456D298}" destId="{B4239D19-164C-45A2-9904-7DA266126659}" srcOrd="0" destOrd="0" presId="urn:microsoft.com/office/officeart/2005/8/layout/chevron1"/>
    <dgm:cxn modelId="{BB131367-F100-4A47-A3C3-82AB1C1780AE}" type="presOf" srcId="{503A07C9-A075-4661-BC38-717A5F81B48D}" destId="{0E161D97-E313-4A7F-A630-155088FD481A}" srcOrd="0" destOrd="0" presId="urn:microsoft.com/office/officeart/2005/8/layout/chevron1"/>
    <dgm:cxn modelId="{E711B44A-1C0F-439E-AD77-13FF9E8646A0}" srcId="{0D3F1E21-BAA3-40C9-AFAA-A7D78456D298}" destId="{96B02B68-29C5-48C7-8737-AD1E8FC1F0E7}" srcOrd="2" destOrd="0" parTransId="{18DFEB2B-CD8F-48DB-B86E-A24885911FFD}" sibTransId="{464A5348-FEB5-4EA6-9F7A-54007CBDAA0A}"/>
    <dgm:cxn modelId="{68A45B94-D202-4424-92DC-8A2FF8109987}" type="presOf" srcId="{96B02B68-29C5-48C7-8737-AD1E8FC1F0E7}" destId="{850DC523-C9FD-4279-BC6F-0D5CFC9CD302}" srcOrd="0" destOrd="0" presId="urn:microsoft.com/office/officeart/2005/8/layout/chevron1"/>
    <dgm:cxn modelId="{99087DB6-8F37-4A06-8BA7-3F819B73D403}" srcId="{0D3F1E21-BAA3-40C9-AFAA-A7D78456D298}" destId="{D93FAA66-90D2-4EE7-945E-D54E52845590}" srcOrd="1" destOrd="0" parTransId="{731F1AF7-BE64-4507-AC38-A89AEA1EB69F}" sibTransId="{1A5BA6F2-8631-484B-ACAF-75407A12D9CE}"/>
    <dgm:cxn modelId="{D69B10CB-65CD-4F79-A993-FC0F2A53BFF5}" srcId="{0D3F1E21-BAA3-40C9-AFAA-A7D78456D298}" destId="{503A07C9-A075-4661-BC38-717A5F81B48D}" srcOrd="0" destOrd="0" parTransId="{A41AAB59-8F4A-4FC1-B600-BB26F29E51B9}" sibTransId="{95C47A74-7BB2-434D-A13D-2B470266A785}"/>
    <dgm:cxn modelId="{DF5E6A63-25E6-47BB-9243-DCEBB9B1E169}" type="presParOf" srcId="{B4239D19-164C-45A2-9904-7DA266126659}" destId="{0E161D97-E313-4A7F-A630-155088FD481A}" srcOrd="0" destOrd="0" presId="urn:microsoft.com/office/officeart/2005/8/layout/chevron1"/>
    <dgm:cxn modelId="{199AAA4C-1189-4296-9BBD-A310C7B70728}" type="presParOf" srcId="{B4239D19-164C-45A2-9904-7DA266126659}" destId="{F9788185-7186-4821-A9E2-4CA83EA9F38E}" srcOrd="1" destOrd="0" presId="urn:microsoft.com/office/officeart/2005/8/layout/chevron1"/>
    <dgm:cxn modelId="{C1AE75D2-4329-4CBB-8A99-5486E97797C1}" type="presParOf" srcId="{B4239D19-164C-45A2-9904-7DA266126659}" destId="{6BB524FB-E456-4C13-AAA6-787DBC0FF384}" srcOrd="2" destOrd="0" presId="urn:microsoft.com/office/officeart/2005/8/layout/chevron1"/>
    <dgm:cxn modelId="{30C15028-A1A0-44D0-920B-3B769ED4AE24}" type="presParOf" srcId="{B4239D19-164C-45A2-9904-7DA266126659}" destId="{E42EE37A-BFD3-45E9-8CFE-A61E81B9CFE5}" srcOrd="3" destOrd="0" presId="urn:microsoft.com/office/officeart/2005/8/layout/chevron1"/>
    <dgm:cxn modelId="{EE3AC875-D961-4FBF-8891-5406CB970B85}" type="presParOf" srcId="{B4239D19-164C-45A2-9904-7DA266126659}" destId="{850DC523-C9FD-4279-BC6F-0D5CFC9CD30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61D97-E313-4A7F-A630-155088FD481A}">
      <dsp:nvSpPr>
        <dsp:cNvPr id="0" name=""/>
        <dsp:cNvSpPr/>
      </dsp:nvSpPr>
      <dsp:spPr>
        <a:xfrm>
          <a:off x="4085" y="0"/>
          <a:ext cx="4977296" cy="1456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Control rods, boron solution/injection, negative reactivity feedback</a:t>
          </a:r>
          <a:endParaRPr lang="en-ID" sz="2400" kern="1200" dirty="0"/>
        </a:p>
      </dsp:txBody>
      <dsp:txXfrm>
        <a:off x="732390" y="0"/>
        <a:ext cx="3520686" cy="1456610"/>
      </dsp:txXfrm>
    </dsp:sp>
    <dsp:sp modelId="{6BB524FB-E456-4C13-AAA6-787DBC0FF384}">
      <dsp:nvSpPr>
        <dsp:cNvPr id="0" name=""/>
        <dsp:cNvSpPr/>
      </dsp:nvSpPr>
      <dsp:spPr>
        <a:xfrm>
          <a:off x="4483651" y="0"/>
          <a:ext cx="4977296" cy="1456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Emergency core cooling system, Residual heat removal, coolant injection</a:t>
          </a:r>
          <a:endParaRPr lang="en-ID" sz="2400" kern="1200" dirty="0"/>
        </a:p>
      </dsp:txBody>
      <dsp:txXfrm>
        <a:off x="5211956" y="0"/>
        <a:ext cx="3520686" cy="1456610"/>
      </dsp:txXfrm>
    </dsp:sp>
    <dsp:sp modelId="{850DC523-C9FD-4279-BC6F-0D5CFC9CD302}">
      <dsp:nvSpPr>
        <dsp:cNvPr id="0" name=""/>
        <dsp:cNvSpPr/>
      </dsp:nvSpPr>
      <dsp:spPr>
        <a:xfrm>
          <a:off x="8963218" y="0"/>
          <a:ext cx="4977296" cy="1456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Physical barriers</a:t>
          </a:r>
          <a:endParaRPr lang="en-ID" sz="2400" kern="1200" dirty="0"/>
        </a:p>
      </dsp:txBody>
      <dsp:txXfrm>
        <a:off x="9691523" y="0"/>
        <a:ext cx="3520686" cy="1456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"/>
            <a:ext cx="14706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19300"/>
            <a:ext cx="14859000" cy="640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5AA750-8454-7B3F-A3B1-13E3E75DE0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0600" y="2019300"/>
            <a:ext cx="15316200" cy="701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33782" y="0"/>
            <a:ext cx="9854219" cy="10287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3509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2" y="3543300"/>
            <a:ext cx="18287999" cy="32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301046" y="5"/>
            <a:ext cx="9986960" cy="10286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4603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F1CA4C-CB8C-03C3-D3A1-4A2D5150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694" y="274638"/>
            <a:ext cx="145264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24734"/>
            <a:ext cx="16078200" cy="7014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1C75C4-B016-6944-2909-4BAF763FE1F4}"/>
              </a:ext>
            </a:extLst>
          </p:cNvPr>
          <p:cNvGrpSpPr/>
          <p:nvPr userDrawn="1"/>
        </p:nvGrpSpPr>
        <p:grpSpPr>
          <a:xfrm>
            <a:off x="772694" y="550464"/>
            <a:ext cx="17163042" cy="9461898"/>
            <a:chOff x="772694" y="501663"/>
            <a:chExt cx="17163042" cy="9461898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D1115463-D204-52A0-8543-A3BE9BA02468}"/>
                </a:ext>
              </a:extLst>
            </p:cNvPr>
            <p:cNvGrpSpPr/>
            <p:nvPr/>
          </p:nvGrpSpPr>
          <p:grpSpPr>
            <a:xfrm>
              <a:off x="772694" y="1656490"/>
              <a:ext cx="16695985" cy="7601810"/>
              <a:chOff x="0" y="0"/>
              <a:chExt cx="804580" cy="366332"/>
            </a:xfrm>
          </p:grpSpPr>
          <p:sp>
            <p:nvSpPr>
              <p:cNvPr id="24" name="Freeform 3">
                <a:extLst>
                  <a:ext uri="{FF2B5EF4-FFF2-40B4-BE49-F238E27FC236}">
                    <a16:creationId xmlns:a16="http://schemas.microsoft.com/office/drawing/2014/main" id="{5EB1C35D-CFFF-EEB5-4D55-C95494BDF28D}"/>
                  </a:ext>
                </a:extLst>
              </p:cNvPr>
              <p:cNvSpPr/>
              <p:nvPr/>
            </p:nvSpPr>
            <p:spPr>
              <a:xfrm>
                <a:off x="0" y="0"/>
                <a:ext cx="804580" cy="366332"/>
              </a:xfrm>
              <a:custGeom>
                <a:avLst/>
                <a:gdLst/>
                <a:ahLst/>
                <a:cxnLst/>
                <a:rect l="l" t="t" r="r" b="b"/>
                <a:pathLst>
                  <a:path w="804580" h="366332">
                    <a:moveTo>
                      <a:pt x="0" y="0"/>
                    </a:moveTo>
                    <a:lnTo>
                      <a:pt x="804580" y="0"/>
                    </a:lnTo>
                    <a:lnTo>
                      <a:pt x="804580" y="366332"/>
                    </a:lnTo>
                    <a:lnTo>
                      <a:pt x="0" y="366332"/>
                    </a:lnTo>
                    <a:close/>
                  </a:path>
                </a:pathLst>
              </a:custGeom>
              <a:ln w="47625" cap="sq">
                <a:solidFill>
                  <a:srgbClr val="497AD2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5" name="TextBox 4">
                <a:extLst>
                  <a:ext uri="{FF2B5EF4-FFF2-40B4-BE49-F238E27FC236}">
                    <a16:creationId xmlns:a16="http://schemas.microsoft.com/office/drawing/2014/main" id="{68F616CA-E256-B005-E01C-CD8280E0152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04580" cy="4044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B8D1F7F0-3C1D-D578-20A5-C67FFC6E0E15}"/>
                </a:ext>
              </a:extLst>
            </p:cNvPr>
            <p:cNvGrpSpPr/>
            <p:nvPr/>
          </p:nvGrpSpPr>
          <p:grpSpPr>
            <a:xfrm>
              <a:off x="14313270" y="9229725"/>
              <a:ext cx="511979" cy="733836"/>
              <a:chOff x="0" y="0"/>
              <a:chExt cx="381000" cy="546100"/>
            </a:xfrm>
          </p:grpSpPr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CF2837C1-D626-52DF-6C7A-FC6B5C742778}"/>
                  </a:ext>
                </a:extLst>
              </p:cNvPr>
              <p:cNvSpPr/>
              <p:nvPr/>
            </p:nvSpPr>
            <p:spPr>
              <a:xfrm>
                <a:off x="0" y="0"/>
                <a:ext cx="381000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546100">
                    <a:moveTo>
                      <a:pt x="381000" y="49530"/>
                    </a:moveTo>
                    <a:lnTo>
                      <a:pt x="381000" y="546100"/>
                    </a:lnTo>
                    <a:lnTo>
                      <a:pt x="190500" y="447040"/>
                    </a:lnTo>
                    <a:lnTo>
                      <a:pt x="0" y="546100"/>
                    </a:lnTo>
                    <a:lnTo>
                      <a:pt x="0" y="49530"/>
                    </a:lnTo>
                    <a:cubicBezTo>
                      <a:pt x="0" y="22860"/>
                      <a:pt x="22860" y="0"/>
                      <a:pt x="49530" y="0"/>
                    </a:cubicBezTo>
                    <a:lnTo>
                      <a:pt x="331470" y="0"/>
                    </a:lnTo>
                    <a:cubicBezTo>
                      <a:pt x="358140" y="0"/>
                      <a:pt x="381000" y="21590"/>
                      <a:pt x="381000" y="5080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270B06CA-3306-D99E-6558-8590B7CDF71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81000" cy="485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286246B-1FA8-6276-5EF3-B75E4984AA95}"/>
                </a:ext>
              </a:extLst>
            </p:cNvPr>
            <p:cNvSpPr txBox="1"/>
            <p:nvPr/>
          </p:nvSpPr>
          <p:spPr>
            <a:xfrm>
              <a:off x="15984145" y="9355660"/>
              <a:ext cx="1641682" cy="389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>
                  <a:solidFill>
                    <a:srgbClr val="497AD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2026</a:t>
              </a: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A19662F0-25C8-C209-FC32-F11C9B783CFB}"/>
                </a:ext>
              </a:extLst>
            </p:cNvPr>
            <p:cNvGrpSpPr/>
            <p:nvPr/>
          </p:nvGrpSpPr>
          <p:grpSpPr>
            <a:xfrm>
              <a:off x="14796674" y="9229725"/>
              <a:ext cx="511979" cy="733836"/>
              <a:chOff x="0" y="0"/>
              <a:chExt cx="381000" cy="546100"/>
            </a:xfrm>
          </p:grpSpPr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2A594F54-38E7-88E4-4440-2C51D006B184}"/>
                  </a:ext>
                </a:extLst>
              </p:cNvPr>
              <p:cNvSpPr/>
              <p:nvPr/>
            </p:nvSpPr>
            <p:spPr>
              <a:xfrm>
                <a:off x="0" y="0"/>
                <a:ext cx="381000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546100">
                    <a:moveTo>
                      <a:pt x="381000" y="49530"/>
                    </a:moveTo>
                    <a:lnTo>
                      <a:pt x="381000" y="546100"/>
                    </a:lnTo>
                    <a:lnTo>
                      <a:pt x="190500" y="447040"/>
                    </a:lnTo>
                    <a:lnTo>
                      <a:pt x="0" y="546100"/>
                    </a:lnTo>
                    <a:lnTo>
                      <a:pt x="0" y="49530"/>
                    </a:lnTo>
                    <a:cubicBezTo>
                      <a:pt x="0" y="22860"/>
                      <a:pt x="22860" y="0"/>
                      <a:pt x="49530" y="0"/>
                    </a:cubicBezTo>
                    <a:lnTo>
                      <a:pt x="331470" y="0"/>
                    </a:lnTo>
                    <a:cubicBezTo>
                      <a:pt x="358140" y="0"/>
                      <a:pt x="381000" y="21590"/>
                      <a:pt x="381000" y="5080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D8E8AFEE-7451-7F73-8FEB-5BF5F297ADE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81000" cy="485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C9657BC1-B2ED-0943-E997-563CF2C433C6}"/>
                </a:ext>
              </a:extLst>
            </p:cNvPr>
            <p:cNvGrpSpPr/>
            <p:nvPr/>
          </p:nvGrpSpPr>
          <p:grpSpPr>
            <a:xfrm>
              <a:off x="15299128" y="9229725"/>
              <a:ext cx="511979" cy="733836"/>
              <a:chOff x="0" y="0"/>
              <a:chExt cx="381000" cy="546100"/>
            </a:xfrm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60F75CF2-FD9C-502A-CBB7-2DE41A0741C6}"/>
                  </a:ext>
                </a:extLst>
              </p:cNvPr>
              <p:cNvSpPr/>
              <p:nvPr/>
            </p:nvSpPr>
            <p:spPr>
              <a:xfrm>
                <a:off x="0" y="0"/>
                <a:ext cx="381000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546100">
                    <a:moveTo>
                      <a:pt x="381000" y="49530"/>
                    </a:moveTo>
                    <a:lnTo>
                      <a:pt x="381000" y="546100"/>
                    </a:lnTo>
                    <a:lnTo>
                      <a:pt x="190500" y="447040"/>
                    </a:lnTo>
                    <a:lnTo>
                      <a:pt x="0" y="546100"/>
                    </a:lnTo>
                    <a:lnTo>
                      <a:pt x="0" y="49530"/>
                    </a:lnTo>
                    <a:cubicBezTo>
                      <a:pt x="0" y="22860"/>
                      <a:pt x="22860" y="0"/>
                      <a:pt x="49530" y="0"/>
                    </a:cubicBezTo>
                    <a:lnTo>
                      <a:pt x="331470" y="0"/>
                    </a:lnTo>
                    <a:cubicBezTo>
                      <a:pt x="358140" y="0"/>
                      <a:pt x="381000" y="21590"/>
                      <a:pt x="381000" y="50800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9" name="TextBox 14">
                <a:extLst>
                  <a:ext uri="{FF2B5EF4-FFF2-40B4-BE49-F238E27FC236}">
                    <a16:creationId xmlns:a16="http://schemas.microsoft.com/office/drawing/2014/main" id="{A9BD64BB-971C-39BF-C868-152E4E3E9E7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81000" cy="485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id="{EC75C287-CC99-D93B-A6D8-43A527A2EFFE}"/>
                </a:ext>
              </a:extLst>
            </p:cNvPr>
            <p:cNvGrpSpPr/>
            <p:nvPr/>
          </p:nvGrpSpPr>
          <p:grpSpPr>
            <a:xfrm>
              <a:off x="15785306" y="9229725"/>
              <a:ext cx="511979" cy="733836"/>
              <a:chOff x="0" y="0"/>
              <a:chExt cx="381000" cy="546100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6B88ACE8-4697-41D6-6FFC-8403E9DB3F2B}"/>
                  </a:ext>
                </a:extLst>
              </p:cNvPr>
              <p:cNvSpPr/>
              <p:nvPr/>
            </p:nvSpPr>
            <p:spPr>
              <a:xfrm>
                <a:off x="0" y="0"/>
                <a:ext cx="381000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546100">
                    <a:moveTo>
                      <a:pt x="381000" y="49530"/>
                    </a:moveTo>
                    <a:lnTo>
                      <a:pt x="381000" y="546100"/>
                    </a:lnTo>
                    <a:lnTo>
                      <a:pt x="190500" y="447040"/>
                    </a:lnTo>
                    <a:lnTo>
                      <a:pt x="0" y="546100"/>
                    </a:lnTo>
                    <a:lnTo>
                      <a:pt x="0" y="49530"/>
                    </a:lnTo>
                    <a:cubicBezTo>
                      <a:pt x="0" y="22860"/>
                      <a:pt x="22860" y="0"/>
                      <a:pt x="49530" y="0"/>
                    </a:cubicBezTo>
                    <a:lnTo>
                      <a:pt x="331470" y="0"/>
                    </a:lnTo>
                    <a:cubicBezTo>
                      <a:pt x="358140" y="0"/>
                      <a:pt x="381000" y="21590"/>
                      <a:pt x="381000" y="5080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DA25DECD-AE5D-C35E-B9A7-C429BE0BF09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81000" cy="485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0A9E8B49-A74B-5620-1312-E74AE882C865}"/>
                </a:ext>
              </a:extLst>
            </p:cNvPr>
            <p:cNvSpPr/>
            <p:nvPr/>
          </p:nvSpPr>
          <p:spPr>
            <a:xfrm>
              <a:off x="15555117" y="501663"/>
              <a:ext cx="2380619" cy="2233454"/>
            </a:xfrm>
            <a:custGeom>
              <a:avLst/>
              <a:gdLst/>
              <a:ahLst/>
              <a:cxnLst/>
              <a:rect l="l" t="t" r="r" b="b"/>
              <a:pathLst>
                <a:path w="2380619" h="2233454">
                  <a:moveTo>
                    <a:pt x="0" y="0"/>
                  </a:moveTo>
                  <a:lnTo>
                    <a:pt x="2380619" y="0"/>
                  </a:lnTo>
                  <a:lnTo>
                    <a:pt x="2380619" y="2233453"/>
                  </a:lnTo>
                  <a:lnTo>
                    <a:pt x="0" y="2233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07712537-C447-8C46-84F8-70B8ECFA39F5}"/>
                </a:ext>
              </a:extLst>
            </p:cNvPr>
            <p:cNvSpPr txBox="1"/>
            <p:nvPr/>
          </p:nvSpPr>
          <p:spPr>
            <a:xfrm>
              <a:off x="772694" y="9391221"/>
              <a:ext cx="13247688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 i="1">
                  <a:solidFill>
                    <a:srgbClr val="497AD2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Follow Up Training Course on Reactor Engineering and Safety: High-Temperature Gas-Cooled Reactor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27DC667-0709-B067-DB66-2F8CA63C25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r="18938"/>
          <a:stretch>
            <a:fillRect/>
          </a:stretch>
        </p:blipFill>
        <p:spPr>
          <a:xfrm>
            <a:off x="9753601" y="0"/>
            <a:ext cx="8534400" cy="10287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prstClr val="white">
              <a:lumMod val="95000"/>
            </a:prstClr>
          </a:solidFill>
          <a:ln w="25400">
            <a:noFill/>
          </a:ln>
          <a:effectLst/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D9763881-2907-7ABC-7C9B-1E2EF75137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4950" y="495300"/>
            <a:ext cx="2214443" cy="849623"/>
          </a:xfrm>
          <a:custGeom>
            <a:avLst/>
            <a:gdLst/>
            <a:ahLst/>
            <a:cxnLst/>
            <a:rect l="l" t="t" r="r" b="b"/>
            <a:pathLst>
              <a:path w="2214443" h="849623">
                <a:moveTo>
                  <a:pt x="0" y="0"/>
                </a:moveTo>
                <a:lnTo>
                  <a:pt x="2214443" y="0"/>
                </a:lnTo>
                <a:lnTo>
                  <a:pt x="2214443" y="849623"/>
                </a:lnTo>
                <a:lnTo>
                  <a:pt x="0" y="849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6CAAFD8-ABAC-EC17-F59A-8DCDF8D21B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1000" y="372915"/>
            <a:ext cx="4490280" cy="972008"/>
          </a:xfrm>
          <a:custGeom>
            <a:avLst/>
            <a:gdLst/>
            <a:ahLst/>
            <a:cxnLst/>
            <a:rect l="l" t="t" r="r" b="b"/>
            <a:pathLst>
              <a:path w="4457165" h="966149">
                <a:moveTo>
                  <a:pt x="0" y="0"/>
                </a:moveTo>
                <a:lnTo>
                  <a:pt x="4457166" y="0"/>
                </a:lnTo>
                <a:lnTo>
                  <a:pt x="4457166" y="966149"/>
                </a:lnTo>
                <a:lnTo>
                  <a:pt x="0" y="9661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AD30326-5561-3FD0-6C62-6330DED6B2D4}"/>
              </a:ext>
            </a:extLst>
          </p:cNvPr>
          <p:cNvSpPr txBox="1"/>
          <p:nvPr/>
        </p:nvSpPr>
        <p:spPr>
          <a:xfrm>
            <a:off x="-1" y="2324100"/>
            <a:ext cx="9753601" cy="2114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28"/>
              </a:lnSpc>
              <a:spcBef>
                <a:spcPct val="0"/>
              </a:spcBef>
            </a:pPr>
            <a:r>
              <a:rPr lang="en-US" sz="4800" dirty="0">
                <a:solidFill>
                  <a:srgbClr val="497AD2"/>
                </a:solidFill>
                <a:latin typeface="Chunk Five"/>
                <a:ea typeface="Chunk Five"/>
                <a:cs typeface="Chunk Five"/>
                <a:sym typeface="Chunk Five"/>
              </a:rPr>
              <a:t>BASIC CONCPET OF </a:t>
            </a:r>
          </a:p>
          <a:p>
            <a:pPr algn="ctr">
              <a:lnSpc>
                <a:spcPts val="8628"/>
              </a:lnSpc>
              <a:spcBef>
                <a:spcPct val="0"/>
              </a:spcBef>
            </a:pPr>
            <a:r>
              <a:rPr lang="en-US" sz="4800" dirty="0">
                <a:solidFill>
                  <a:srgbClr val="497AD2"/>
                </a:solidFill>
                <a:latin typeface="Chunk Five"/>
                <a:ea typeface="Chunk Five"/>
                <a:cs typeface="Chunk Five"/>
                <a:sym typeface="Chunk Five"/>
              </a:rPr>
              <a:t>NUCLEAR REACTOR SAFETY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D8C4F941-EFEC-E767-F55B-8C05958C07E4}"/>
              </a:ext>
            </a:extLst>
          </p:cNvPr>
          <p:cNvSpPr txBox="1"/>
          <p:nvPr/>
        </p:nvSpPr>
        <p:spPr>
          <a:xfrm>
            <a:off x="2277547" y="5353883"/>
            <a:ext cx="4340027" cy="774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3"/>
              </a:lnSpc>
              <a:spcBef>
                <a:spcPct val="0"/>
              </a:spcBef>
            </a:pPr>
            <a:r>
              <a:rPr lang="en-US" sz="3500" dirty="0">
                <a:solidFill>
                  <a:srgbClr val="497AD2"/>
                </a:solidFill>
                <a:latin typeface="The Seasons"/>
                <a:ea typeface="The Seasons"/>
                <a:cs typeface="The Seasons"/>
                <a:sym typeface="The Seasons"/>
              </a:rPr>
              <a:t>Sutanto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B28DD0B-E63A-0192-F56F-AE1631B9EF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389921"/>
            <a:ext cx="9108743" cy="1783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85"/>
              </a:lnSpc>
              <a:spcBef>
                <a:spcPct val="0"/>
              </a:spcBef>
            </a:pPr>
            <a:r>
              <a:rPr lang="en-US" sz="3275" dirty="0">
                <a:solidFill>
                  <a:srgbClr val="497AD2"/>
                </a:solidFill>
                <a:latin typeface="Chunk Five"/>
                <a:ea typeface="Chunk Five"/>
                <a:cs typeface="Chunk Five"/>
                <a:sym typeface="Chunk Five"/>
              </a:rPr>
              <a:t>Follow Up Training Course on</a:t>
            </a:r>
          </a:p>
          <a:p>
            <a:pPr algn="ctr">
              <a:lnSpc>
                <a:spcPts val="4585"/>
              </a:lnSpc>
              <a:spcBef>
                <a:spcPct val="0"/>
              </a:spcBef>
            </a:pPr>
            <a:r>
              <a:rPr lang="en-US" sz="3275" dirty="0">
                <a:solidFill>
                  <a:srgbClr val="497AD2"/>
                </a:solidFill>
                <a:latin typeface="Chunk Five"/>
                <a:ea typeface="Chunk Five"/>
                <a:cs typeface="Chunk Five"/>
                <a:sym typeface="Chunk Five"/>
              </a:rPr>
              <a:t>Reactor Engineering and Safety:</a:t>
            </a:r>
          </a:p>
          <a:p>
            <a:pPr algn="ctr">
              <a:lnSpc>
                <a:spcPts val="4585"/>
              </a:lnSpc>
              <a:spcBef>
                <a:spcPct val="0"/>
              </a:spcBef>
            </a:pPr>
            <a:r>
              <a:rPr lang="en-US" sz="3275" dirty="0">
                <a:solidFill>
                  <a:srgbClr val="497AD2"/>
                </a:solidFill>
                <a:latin typeface="Chunk Five"/>
                <a:ea typeface="Chunk Five"/>
                <a:cs typeface="Chunk Five"/>
                <a:sym typeface="Chunk Five"/>
              </a:rPr>
              <a:t>High-Temperature Gas-Cooled Reactor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1D7163E-970E-9AC3-74D7-B10C03CC4A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2172" y="9314590"/>
            <a:ext cx="559077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497AD2"/>
                </a:solidFill>
                <a:latin typeface="Open Sans"/>
                <a:ea typeface="Open Sans"/>
                <a:cs typeface="Open Sans"/>
                <a:sym typeface="Open Sans"/>
              </a:rPr>
              <a:t>Yogyakarta, 18 - 22 May 2026</a:t>
            </a:r>
          </a:p>
        </p:txBody>
      </p:sp>
    </p:spTree>
    <p:extLst>
      <p:ext uri="{BB962C8B-B14F-4D97-AF65-F5344CB8AC3E}">
        <p14:creationId xmlns:p14="http://schemas.microsoft.com/office/powerpoint/2010/main" val="240286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2A45-4610-7905-45A0-E9D19158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rial" charset="0"/>
                <a:cs typeface="Arial" charset="0"/>
              </a:rPr>
              <a:t>NUCLEAR SAFETY OBJECTIVES</a:t>
            </a:r>
            <a:endParaRPr lang="en-ID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A67D8-BCA8-AE03-047A-B0DA7659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938125"/>
            <a:ext cx="16078200" cy="5472575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en-US" sz="4000" b="1" dirty="0"/>
              <a:t>The radiation protection objective</a:t>
            </a:r>
            <a:r>
              <a:rPr lang="en-US" sz="4000" dirty="0"/>
              <a:t>: To ensure in </a:t>
            </a:r>
            <a:r>
              <a:rPr lang="en-US" sz="4000" dirty="0">
                <a:solidFill>
                  <a:srgbClr val="FF0000"/>
                </a:solidFill>
              </a:rPr>
              <a:t>all operational states </a:t>
            </a:r>
            <a:r>
              <a:rPr lang="en-US" sz="4000" dirty="0"/>
              <a:t>that </a:t>
            </a:r>
            <a:r>
              <a:rPr lang="en-US" sz="4000" dirty="0">
                <a:solidFill>
                  <a:srgbClr val="FF0000"/>
                </a:solidFill>
              </a:rPr>
              <a:t>radiation exposure </a:t>
            </a:r>
            <a:r>
              <a:rPr lang="en-US" sz="4000" dirty="0"/>
              <a:t>within the plant is kept </a:t>
            </a:r>
            <a:r>
              <a:rPr lang="en-US" sz="4000" dirty="0">
                <a:solidFill>
                  <a:srgbClr val="FF0000"/>
                </a:solidFill>
              </a:rPr>
              <a:t>below prescribed limit &amp; ALARA </a:t>
            </a:r>
            <a:r>
              <a:rPr lang="en-US" sz="4000" dirty="0"/>
              <a:t>and to ensure mitigation of the radiological consequences of any accidents</a:t>
            </a:r>
          </a:p>
          <a:p>
            <a:pPr algn="just">
              <a:spcBef>
                <a:spcPts val="1200"/>
              </a:spcBef>
            </a:pPr>
            <a:r>
              <a:rPr lang="en-US" sz="4000" b="1" dirty="0"/>
              <a:t>The technical safety objective</a:t>
            </a:r>
            <a:r>
              <a:rPr lang="en-US" sz="4000" dirty="0"/>
              <a:t>: </a:t>
            </a:r>
            <a:r>
              <a:rPr lang="en-US" sz="4000" dirty="0">
                <a:solidFill>
                  <a:srgbClr val="FF0000"/>
                </a:solidFill>
              </a:rPr>
              <a:t>To take all reasonably practicable measures </a:t>
            </a:r>
            <a:r>
              <a:rPr lang="en-US" sz="4000" dirty="0"/>
              <a:t>to prevent accident in NPP; to ensure that any radiation consequences would be minor and below prescribed limits; and to ensure that the likelihood of accidents with serious radiological consequences is extremely low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en-US" sz="3000" dirty="0"/>
              <a:t>Reference: Gianni P., 2006</a:t>
            </a:r>
            <a:endParaRPr lang="en-ID" sz="3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357028-0FA6-7EC9-437B-3E68C65F3590}"/>
              </a:ext>
            </a:extLst>
          </p:cNvPr>
          <p:cNvSpPr txBox="1">
            <a:spLocks/>
          </p:cNvSpPr>
          <p:nvPr/>
        </p:nvSpPr>
        <p:spPr>
          <a:xfrm>
            <a:off x="1066800" y="1790700"/>
            <a:ext cx="14782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The general objective</a:t>
            </a:r>
            <a:r>
              <a:rPr lang="en-US" sz="4000" dirty="0"/>
              <a:t>: To protect </a:t>
            </a:r>
            <a:r>
              <a:rPr lang="en-US" sz="4000" dirty="0">
                <a:solidFill>
                  <a:srgbClr val="FF0000"/>
                </a:solidFill>
              </a:rPr>
              <a:t>individuals, society &amp; the environment </a:t>
            </a:r>
            <a:r>
              <a:rPr lang="en-US" sz="4000" dirty="0"/>
              <a:t>by establishing &amp; maintaining effective </a:t>
            </a:r>
            <a:r>
              <a:rPr lang="en-US" sz="4000" dirty="0" err="1"/>
              <a:t>defences</a:t>
            </a:r>
            <a:r>
              <a:rPr lang="en-US" sz="4000" dirty="0">
                <a:solidFill>
                  <a:srgbClr val="FF0000"/>
                </a:solidFill>
              </a:rPr>
              <a:t> against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radiological hazards </a:t>
            </a:r>
            <a:r>
              <a:rPr lang="en-US" sz="4000" dirty="0"/>
              <a:t>in NPPs</a:t>
            </a:r>
          </a:p>
        </p:txBody>
      </p:sp>
    </p:spTree>
    <p:extLst>
      <p:ext uri="{BB962C8B-B14F-4D97-AF65-F5344CB8AC3E}">
        <p14:creationId xmlns:p14="http://schemas.microsoft.com/office/powerpoint/2010/main" val="2558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7F23-37BD-5619-F09D-6FAF5D71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BASIC SAFETY FUNCTION IN NPP</a:t>
            </a:r>
            <a:endParaRPr lang="en-ID" sz="6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F0B29-6FC3-DE6A-98DA-C73C91A0F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90800"/>
            <a:ext cx="12719936" cy="510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725DD6-C457-B295-373F-1D675EC6CE24}"/>
              </a:ext>
            </a:extLst>
          </p:cNvPr>
          <p:cNvSpPr txBox="1"/>
          <p:nvPr/>
        </p:nvSpPr>
        <p:spPr>
          <a:xfrm>
            <a:off x="2122796" y="2067580"/>
            <a:ext cx="351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Shutting Down</a:t>
            </a:r>
            <a:endParaRPr lang="en-ID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1EAC7-E014-5483-1182-84D7BBE86CBD}"/>
              </a:ext>
            </a:extLst>
          </p:cNvPr>
          <p:cNvSpPr txBox="1"/>
          <p:nvPr/>
        </p:nvSpPr>
        <p:spPr>
          <a:xfrm>
            <a:off x="7075797" y="206758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Core Cooling</a:t>
            </a:r>
            <a:endParaRPr lang="en-ID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8892A-7198-B133-22D7-B0D0BF944352}"/>
              </a:ext>
            </a:extLst>
          </p:cNvPr>
          <p:cNvSpPr txBox="1"/>
          <p:nvPr/>
        </p:nvSpPr>
        <p:spPr>
          <a:xfrm>
            <a:off x="10885796" y="2083704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Radiation Confinement</a:t>
            </a:r>
            <a:endParaRPr lang="en-ID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B44283-FC42-4613-9DA0-1B51298A1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70781"/>
              </p:ext>
            </p:extLst>
          </p:nvPr>
        </p:nvGraphicFramePr>
        <p:xfrm>
          <a:off x="1905000" y="7573090"/>
          <a:ext cx="13944600" cy="14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612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35EE-9CE8-322F-21E8-89D56205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rial" charset="0"/>
                <a:cs typeface="Arial" charset="0"/>
              </a:rPr>
              <a:t>DEFENCE IN DEPTH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3D99E-D4EE-6BC4-C691-A3B5707F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4734"/>
            <a:ext cx="8610600" cy="701494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Definition: Creation of many, mutually independent, levels of </a:t>
            </a:r>
            <a:r>
              <a:rPr lang="en-US" sz="4000" dirty="0" err="1"/>
              <a:t>defence</a:t>
            </a:r>
            <a:r>
              <a:rPr lang="en-US" sz="4000" dirty="0"/>
              <a:t> against the initiation and the progression of accident.</a:t>
            </a:r>
          </a:p>
          <a:p>
            <a:pPr>
              <a:spcAft>
                <a:spcPts val="1200"/>
              </a:spcAft>
            </a:pPr>
            <a:r>
              <a:rPr lang="en-US" sz="4000" dirty="0"/>
              <a:t>Principle physical barriers</a:t>
            </a:r>
          </a:p>
          <a:p>
            <a:r>
              <a:rPr lang="en-US" sz="4000" dirty="0"/>
              <a:t>Five levels:</a:t>
            </a:r>
          </a:p>
          <a:p>
            <a:pPr marL="914400" indent="-512763">
              <a:buAutoNum type="arabicPeriod"/>
            </a:pPr>
            <a:r>
              <a:rPr lang="en-US" dirty="0"/>
              <a:t>Good plant design (inherent safety)</a:t>
            </a:r>
          </a:p>
          <a:p>
            <a:pPr marL="914400" indent="-512763">
              <a:buFont typeface="+mj-lt"/>
              <a:buAutoNum type="arabicPeriod" startAt="2"/>
            </a:pPr>
            <a:r>
              <a:rPr lang="en-US" dirty="0"/>
              <a:t>Control systems</a:t>
            </a:r>
          </a:p>
          <a:p>
            <a:pPr marL="914400" indent="-512763">
              <a:buAutoNum type="arabicPeriod" startAt="2"/>
            </a:pPr>
            <a:r>
              <a:rPr lang="en-US" dirty="0"/>
              <a:t>Emergency systems</a:t>
            </a:r>
          </a:p>
          <a:p>
            <a:pPr marL="914400" indent="-512763">
              <a:buAutoNum type="arabicPeriod" startAt="2"/>
            </a:pPr>
            <a:r>
              <a:rPr lang="en-US" dirty="0"/>
              <a:t>Accident management</a:t>
            </a:r>
          </a:p>
          <a:p>
            <a:pPr marL="914400" indent="-512763">
              <a:buAutoNum type="arabicPeriod" startAt="2"/>
            </a:pPr>
            <a:r>
              <a:rPr lang="en-US" dirty="0"/>
              <a:t>Emergency plans</a:t>
            </a:r>
            <a:endParaRPr lang="en-ID" dirty="0"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AF00F70E-52AB-7B90-36D6-88370780FA0A}"/>
              </a:ext>
            </a:extLst>
          </p:cNvPr>
          <p:cNvSpPr/>
          <p:nvPr/>
        </p:nvSpPr>
        <p:spPr>
          <a:xfrm>
            <a:off x="9906000" y="1790700"/>
            <a:ext cx="5867400" cy="740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4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4097-A9EB-28B3-FB24-4180072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94" y="274638"/>
            <a:ext cx="15686506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charset="0"/>
                <a:cs typeface="Arial" charset="0"/>
              </a:rPr>
              <a:t>PHYSICAL BARRIERS: Water-Cooled Reactor (PWR)</a:t>
            </a:r>
            <a:endParaRPr lang="en-ID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2FE18-AC2D-0651-57A0-73A9BB94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2" y="1984516"/>
            <a:ext cx="6140106" cy="6752586"/>
          </a:xfrm>
          <a:prstGeom prst="rect">
            <a:avLst/>
          </a:prstGeom>
        </p:spPr>
      </p:pic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F3E3CA7E-FFFC-5BFA-B8FA-5773B4D70D62}"/>
              </a:ext>
            </a:extLst>
          </p:cNvPr>
          <p:cNvSpPr/>
          <p:nvPr/>
        </p:nvSpPr>
        <p:spPr>
          <a:xfrm rot="16200000">
            <a:off x="22677" y="2789246"/>
            <a:ext cx="6794000" cy="5101709"/>
          </a:xfrm>
          <a:prstGeom prst="flowChartDelay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1C853-38CA-250F-6946-3ABA02ED780E}"/>
              </a:ext>
            </a:extLst>
          </p:cNvPr>
          <p:cNvSpPr txBox="1"/>
          <p:nvPr/>
        </p:nvSpPr>
        <p:spPr>
          <a:xfrm>
            <a:off x="7045626" y="8447075"/>
            <a:ext cx="423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baseline="30000" dirty="0"/>
              <a:t>th </a:t>
            </a:r>
            <a:r>
              <a:rPr lang="en-US" sz="2800" dirty="0"/>
              <a:t>barrier: reactor </a:t>
            </a:r>
            <a:r>
              <a:rPr lang="en-US" sz="2800" dirty="0" err="1"/>
              <a:t>bulding</a:t>
            </a:r>
            <a:endParaRPr lang="en-ID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E4346-6E9C-BCDB-6456-746A080FD04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970532" y="8447075"/>
            <a:ext cx="1075094" cy="261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80BBFAF-07F4-CE4B-58E1-859CC30695FC}"/>
              </a:ext>
            </a:extLst>
          </p:cNvPr>
          <p:cNvSpPr/>
          <p:nvPr/>
        </p:nvSpPr>
        <p:spPr>
          <a:xfrm>
            <a:off x="11781727" y="3060780"/>
            <a:ext cx="4572000" cy="45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C1D6C-96BA-097D-560D-858C8A82A03C}"/>
              </a:ext>
            </a:extLst>
          </p:cNvPr>
          <p:cNvSpPr/>
          <p:nvPr/>
        </p:nvSpPr>
        <p:spPr>
          <a:xfrm>
            <a:off x="12056047" y="3345142"/>
            <a:ext cx="4023360" cy="40233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ED05FA-2E27-FF25-6FE7-930FCD46A99D}"/>
              </a:ext>
            </a:extLst>
          </p:cNvPr>
          <p:cNvSpPr/>
          <p:nvPr/>
        </p:nvSpPr>
        <p:spPr>
          <a:xfrm>
            <a:off x="12344400" y="3634702"/>
            <a:ext cx="3474720" cy="34747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931E66-E97C-8859-CF8F-EF057C98C8B3}"/>
              </a:ext>
            </a:extLst>
          </p:cNvPr>
          <p:cNvSpPr/>
          <p:nvPr/>
        </p:nvSpPr>
        <p:spPr>
          <a:xfrm>
            <a:off x="12816841" y="4132248"/>
            <a:ext cx="2560320" cy="25603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47CC41-DA6F-6A0E-8D5A-4B9E1D6E32CD}"/>
              </a:ext>
            </a:extLst>
          </p:cNvPr>
          <p:cNvSpPr/>
          <p:nvPr/>
        </p:nvSpPr>
        <p:spPr>
          <a:xfrm>
            <a:off x="13393271" y="4719283"/>
            <a:ext cx="1371600" cy="1371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2A250-37BE-91BC-2DDE-31110873C3FB}"/>
              </a:ext>
            </a:extLst>
          </p:cNvPr>
          <p:cNvSpPr txBox="1"/>
          <p:nvPr/>
        </p:nvSpPr>
        <p:spPr>
          <a:xfrm>
            <a:off x="7008928" y="3539243"/>
            <a:ext cx="3134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barrier: </a:t>
            </a:r>
          </a:p>
          <a:p>
            <a:r>
              <a:rPr lang="en-US" sz="2800" dirty="0"/>
              <a:t>Fuel pellet matrix</a:t>
            </a:r>
            <a:endParaRPr lang="en-ID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8E814-B8BC-98E7-8D06-0E9626211091}"/>
              </a:ext>
            </a:extLst>
          </p:cNvPr>
          <p:cNvSpPr txBox="1"/>
          <p:nvPr/>
        </p:nvSpPr>
        <p:spPr>
          <a:xfrm>
            <a:off x="7031921" y="4946805"/>
            <a:ext cx="2447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barrier: Fuel cladding</a:t>
            </a:r>
            <a:endParaRPr lang="en-ID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E14263-E05C-AF73-A635-414C8F2EDB40}"/>
              </a:ext>
            </a:extLst>
          </p:cNvPr>
          <p:cNvSpPr txBox="1"/>
          <p:nvPr/>
        </p:nvSpPr>
        <p:spPr>
          <a:xfrm>
            <a:off x="7008928" y="6016833"/>
            <a:ext cx="379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barrier: Reactor pressure boundary/RPV</a:t>
            </a:r>
            <a:endParaRPr lang="en-ID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DCE55-BFA7-EB97-53B1-F87ACD37D1D3}"/>
              </a:ext>
            </a:extLst>
          </p:cNvPr>
          <p:cNvSpPr txBox="1"/>
          <p:nvPr/>
        </p:nvSpPr>
        <p:spPr>
          <a:xfrm>
            <a:off x="7004764" y="7657465"/>
            <a:ext cx="376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barrier: Containment</a:t>
            </a:r>
            <a:endParaRPr lang="en-ID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418609-12DF-79C9-C6C2-7AAA95BC5EB3}"/>
              </a:ext>
            </a:extLst>
          </p:cNvPr>
          <p:cNvCxnSpPr>
            <a:cxnSpLocks/>
          </p:cNvCxnSpPr>
          <p:nvPr/>
        </p:nvCxnSpPr>
        <p:spPr>
          <a:xfrm>
            <a:off x="9753600" y="4310345"/>
            <a:ext cx="3924905" cy="869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2409D8-1B59-DC55-8D58-7A7F060225D6}"/>
              </a:ext>
            </a:extLst>
          </p:cNvPr>
          <p:cNvCxnSpPr>
            <a:cxnSpLocks/>
          </p:cNvCxnSpPr>
          <p:nvPr/>
        </p:nvCxnSpPr>
        <p:spPr>
          <a:xfrm flipV="1">
            <a:off x="10619968" y="5963988"/>
            <a:ext cx="2216684" cy="6495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F117AA-DA8E-D3D0-62D3-0745E8FF118B}"/>
              </a:ext>
            </a:extLst>
          </p:cNvPr>
          <p:cNvCxnSpPr>
            <a:cxnSpLocks/>
          </p:cNvCxnSpPr>
          <p:nvPr/>
        </p:nvCxnSpPr>
        <p:spPr>
          <a:xfrm flipV="1">
            <a:off x="9227217" y="5412408"/>
            <a:ext cx="3905767" cy="202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689D1E-74EA-B731-E3B2-8E9BC671C106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10767663" y="6578747"/>
            <a:ext cx="1858119" cy="13403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06ADB8-DF30-73F0-9C64-E19D94BBB91A}"/>
              </a:ext>
            </a:extLst>
          </p:cNvPr>
          <p:cNvCxnSpPr>
            <a:cxnSpLocks/>
          </p:cNvCxnSpPr>
          <p:nvPr/>
        </p:nvCxnSpPr>
        <p:spPr>
          <a:xfrm flipV="1">
            <a:off x="11041983" y="7228323"/>
            <a:ext cx="1731494" cy="1508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80CE-1322-B84F-56C4-A981C0F1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rial" charset="0"/>
                <a:cs typeface="Arial" charset="0"/>
              </a:rPr>
              <a:t>Fuel Matrix (PWR)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09A4-3E01-F8DC-CF5D-169C04FE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71700"/>
            <a:ext cx="8143762" cy="67679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400" dirty="0"/>
              <a:t>Material containing the nuclear fuel and retaining the fission products</a:t>
            </a:r>
          </a:p>
          <a:p>
            <a:pPr>
              <a:spcAft>
                <a:spcPts val="600"/>
              </a:spcAft>
            </a:pPr>
            <a:r>
              <a:rPr lang="en-US" sz="4400" dirty="0"/>
              <a:t>Typically consisting of small, cylindrical pellets made of enriched uranium dioxide (UO</a:t>
            </a:r>
            <a:r>
              <a:rPr lang="en-US" sz="4400" baseline="-25000" dirty="0"/>
              <a:t>2</a:t>
            </a:r>
            <a:r>
              <a:rPr lang="en-US" sz="44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4400" dirty="0"/>
              <a:t>Ceramic material</a:t>
            </a:r>
          </a:p>
          <a:p>
            <a:r>
              <a:rPr lang="en-US" sz="4400" dirty="0"/>
              <a:t>Highly stable</a:t>
            </a:r>
            <a:endParaRPr lang="en-ID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1FBB5-C37E-797A-D31D-C5AD297C0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562" y="3009900"/>
            <a:ext cx="796100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9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94B4-440C-88B6-305E-A03F54B8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Fuel Cladding (PWR)</a:t>
            </a:r>
            <a:endParaRPr lang="en-ID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BEB68-444F-B1B8-11CA-97D09FE5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4734"/>
            <a:ext cx="9677400" cy="701494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800" dirty="0"/>
              <a:t>Zirconium alloys</a:t>
            </a:r>
          </a:p>
          <a:p>
            <a:pPr>
              <a:spcAft>
                <a:spcPts val="1200"/>
              </a:spcAft>
            </a:pPr>
            <a:r>
              <a:rPr lang="en-US" sz="4800" dirty="0"/>
              <a:t>Low absorption of neutrons</a:t>
            </a:r>
          </a:p>
          <a:p>
            <a:pPr>
              <a:spcAft>
                <a:spcPts val="1200"/>
              </a:spcAft>
            </a:pPr>
            <a:r>
              <a:rPr lang="en-US" sz="4800" dirty="0"/>
              <a:t>Excellent corrosion resistance</a:t>
            </a:r>
          </a:p>
          <a:p>
            <a:pPr>
              <a:spcAft>
                <a:spcPts val="1200"/>
              </a:spcAft>
            </a:pPr>
            <a:r>
              <a:rPr lang="en-US" sz="4800" dirty="0"/>
              <a:t>Efficient heat transfer</a:t>
            </a:r>
          </a:p>
          <a:p>
            <a:pPr>
              <a:spcAft>
                <a:spcPts val="1200"/>
              </a:spcAft>
            </a:pPr>
            <a:r>
              <a:rPr lang="en-US" sz="4800" dirty="0"/>
              <a:t>Helium gap: Space for fuel expansion</a:t>
            </a:r>
            <a:endParaRPr lang="en-ID" sz="4800" dirty="0"/>
          </a:p>
          <a:p>
            <a:pPr>
              <a:spcAft>
                <a:spcPts val="1200"/>
              </a:spcAft>
            </a:pPr>
            <a:endParaRPr lang="en-ID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5E036-E855-6492-E463-BEECEFB98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0" y="2119280"/>
            <a:ext cx="4926980" cy="68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8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2D4C-8825-84E4-251E-469135B0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Reactor Coolant System (PWR)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E8851-683A-6F91-80D8-4A6D6D7B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Components:</a:t>
            </a:r>
          </a:p>
          <a:p>
            <a:r>
              <a:rPr lang="en-US" dirty="0"/>
              <a:t>Reactor Pressure Vessel (RPV)</a:t>
            </a:r>
          </a:p>
          <a:p>
            <a:r>
              <a:rPr lang="en-US" dirty="0"/>
              <a:t>Coolant</a:t>
            </a:r>
          </a:p>
          <a:p>
            <a:r>
              <a:rPr lang="en-US" dirty="0"/>
              <a:t>Primary Coolant Loop</a:t>
            </a:r>
          </a:p>
          <a:p>
            <a:r>
              <a:rPr lang="en-US" dirty="0"/>
              <a:t>Pressurizer</a:t>
            </a:r>
          </a:p>
          <a:p>
            <a:r>
              <a:rPr lang="en-US" dirty="0"/>
              <a:t>Pumps</a:t>
            </a:r>
          </a:p>
          <a:p>
            <a:r>
              <a:rPr lang="en-US" dirty="0"/>
              <a:t>Heat Exchanger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Functions:</a:t>
            </a:r>
          </a:p>
          <a:p>
            <a:r>
              <a:rPr lang="en-US" dirty="0"/>
              <a:t>Heat Removal</a:t>
            </a:r>
          </a:p>
          <a:p>
            <a:r>
              <a:rPr lang="en-US" dirty="0"/>
              <a:t>Temperature Regulation</a:t>
            </a:r>
          </a:p>
          <a:p>
            <a:r>
              <a:rPr lang="en-US" dirty="0"/>
              <a:t>Pressure Maintenance</a:t>
            </a:r>
          </a:p>
          <a:p>
            <a:r>
              <a:rPr lang="en-US" dirty="0"/>
              <a:t>Barrier to Radioactive Release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2327B-79D4-DD95-7BA6-6D7D80041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400300"/>
            <a:ext cx="7432689" cy="63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6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8A0B-06C9-E3B1-1261-739FD1E9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Containment Building (AP1000)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9DE3-6EFD-A261-8C64-DE391541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4734"/>
            <a:ext cx="8763000" cy="7014941"/>
          </a:xfrm>
        </p:spPr>
        <p:txBody>
          <a:bodyPr/>
          <a:lstStyle/>
          <a:p>
            <a:r>
              <a:rPr lang="en-US" sz="3600" dirty="0"/>
              <a:t>Robust, airtight structure</a:t>
            </a:r>
          </a:p>
          <a:p>
            <a:r>
              <a:rPr lang="en-US" sz="3600" dirty="0"/>
              <a:t>To prevent radioactive materials leakage to environment</a:t>
            </a:r>
          </a:p>
          <a:p>
            <a:r>
              <a:rPr lang="en-US" sz="3600" dirty="0"/>
              <a:t>Withstand to:</a:t>
            </a:r>
          </a:p>
          <a:p>
            <a:pPr marL="798513" indent="-457200">
              <a:buFontTx/>
              <a:buChar char="-"/>
            </a:pPr>
            <a:r>
              <a:rPr lang="en-US" dirty="0"/>
              <a:t>Seismic activity</a:t>
            </a:r>
          </a:p>
          <a:p>
            <a:pPr marL="798513" indent="-457200">
              <a:buFontTx/>
              <a:buChar char="-"/>
            </a:pPr>
            <a:r>
              <a:rPr lang="en-US" dirty="0"/>
              <a:t>Extreme weather conditions</a:t>
            </a:r>
          </a:p>
          <a:p>
            <a:pPr marL="798513" indent="-457200">
              <a:buFontTx/>
              <a:buChar char="-"/>
            </a:pPr>
            <a:r>
              <a:rPr lang="en-US" dirty="0"/>
              <a:t>Aircraft crashes</a:t>
            </a:r>
          </a:p>
          <a:p>
            <a:pPr marL="798513" indent="-457200">
              <a:buFontTx/>
              <a:buChar char="-"/>
            </a:pPr>
            <a:r>
              <a:rPr lang="en-US" dirty="0"/>
              <a:t>External explosions</a:t>
            </a:r>
            <a:endParaRPr lang="en-ID" dirty="0"/>
          </a:p>
        </p:txBody>
      </p:sp>
      <p:pic>
        <p:nvPicPr>
          <p:cNvPr id="6" name="Picture 5" descr="TRANSFER OF REACTOR DECAY HEAT TO OUTSIDE AIR">
            <a:extLst>
              <a:ext uri="{FF2B5EF4-FFF2-40B4-BE49-F238E27FC236}">
                <a16:creationId xmlns:a16="http://schemas.microsoft.com/office/drawing/2014/main" id="{A67C590B-284E-9937-5D23-F7BE4E6C4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218" y="1728159"/>
            <a:ext cx="4682910" cy="72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8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1A5A-2D9F-2262-E5A0-96308EDC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ENGINEERED SAFETY SYSTEM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9840-3AC8-E4CC-7AF2-A1F7547A8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Reactor shutdown: SCRAM &amp; Boron injection</a:t>
            </a:r>
          </a:p>
          <a:p>
            <a:r>
              <a:rPr lang="en-US" dirty="0"/>
              <a:t>Safety principle of LWRs: Keeping water level</a:t>
            </a:r>
          </a:p>
          <a:p>
            <a:r>
              <a:rPr lang="en-US" dirty="0"/>
              <a:t>Safety principle of SCWR: Keeping core flow rate</a:t>
            </a:r>
            <a:endParaRPr lang="en-ID" dirty="0"/>
          </a:p>
        </p:txBody>
      </p:sp>
      <p:pic>
        <p:nvPicPr>
          <p:cNvPr id="4" name="Picture 2" descr="SIS Example: Nuclear Reactor Controls | Safety Instrumented System">
            <a:extLst>
              <a:ext uri="{FF2B5EF4-FFF2-40B4-BE49-F238E27FC236}">
                <a16:creationId xmlns:a16="http://schemas.microsoft.com/office/drawing/2014/main" id="{C6BBA841-DB13-7E81-02AF-CB313AD8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46" y="4229100"/>
            <a:ext cx="6348984" cy="45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244A2-B8FB-D273-A876-D6391CB48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75" y="2812338"/>
            <a:ext cx="7046381" cy="614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6-155E-93BD-4D02-8021616F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Emergency Core Cooling System/</a:t>
            </a:r>
            <a:br>
              <a:rPr lang="en-US" sz="5400" b="1" dirty="0"/>
            </a:br>
            <a:r>
              <a:rPr lang="en-US" sz="5400" b="1" dirty="0"/>
              <a:t>Residual Heat Removal</a:t>
            </a:r>
            <a:endParaRPr lang="en-ID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BC9-978A-9EB9-310E-608A7DC41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4734"/>
            <a:ext cx="14097000" cy="7014941"/>
          </a:xfrm>
        </p:spPr>
        <p:txBody>
          <a:bodyPr>
            <a:normAutofit/>
          </a:bodyPr>
          <a:lstStyle/>
          <a:p>
            <a:r>
              <a:rPr lang="en-US" sz="4000" dirty="0"/>
              <a:t>SCRAM actuation due to an initiating event</a:t>
            </a:r>
          </a:p>
          <a:p>
            <a:r>
              <a:rPr lang="en-US" sz="4000" dirty="0"/>
              <a:t>Residual heat removal by using ECCS/RHR system</a:t>
            </a:r>
          </a:p>
          <a:p>
            <a:endParaRPr lang="en-ID" sz="4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7C7B53-96F4-AF5C-8F33-4BAF5AD23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4146245"/>
            <a:ext cx="5957092" cy="47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EE014BF-CE3E-1DC1-8FA9-F3E52A1F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118" y="3630168"/>
            <a:ext cx="6302683" cy="532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20F33-F603-639B-4848-3E499309E13F}"/>
              </a:ext>
            </a:extLst>
          </p:cNvPr>
          <p:cNvSpPr txBox="1"/>
          <p:nvPr/>
        </p:nvSpPr>
        <p:spPr>
          <a:xfrm>
            <a:off x="5257800" y="363016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PWR</a:t>
            </a:r>
            <a:endParaRPr lang="en-ID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4ECC3-196C-0D18-54A5-ACB861D9BB51}"/>
              </a:ext>
            </a:extLst>
          </p:cNvPr>
          <p:cNvSpPr txBox="1"/>
          <p:nvPr/>
        </p:nvSpPr>
        <p:spPr>
          <a:xfrm>
            <a:off x="13639800" y="363914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BWR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55572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32A0-5CFA-670F-ED1B-0D8C6DF4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BIODATA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C2C70-AD0F-AEC1-34A3-30A3ADE6E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SzPct val="97000"/>
              <a:buNone/>
              <a:defRPr/>
            </a:pPr>
            <a:r>
              <a:rPr lang="en-ID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			: </a:t>
            </a:r>
            <a:r>
              <a:rPr lang="en-ID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Sutanto</a:t>
            </a:r>
          </a:p>
          <a:p>
            <a:pPr marL="0" indent="0">
              <a:buNone/>
            </a:pPr>
            <a:r>
              <a:rPr lang="en-ID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ID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: </a:t>
            </a:r>
            <a:r>
              <a:rPr lang="en-ID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Poltek</a:t>
            </a:r>
            <a:r>
              <a:rPr lang="en-ID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Nuklir BRIN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SzPct val="97000"/>
              <a:buNone/>
              <a:defRPr/>
            </a:pPr>
            <a:r>
              <a:rPr lang="en-ID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 		: </a:t>
            </a:r>
          </a:p>
          <a:p>
            <a:pPr marL="2341563" lvl="0" indent="-512763">
              <a:spcBef>
                <a:spcPts val="0"/>
              </a:spcBef>
              <a:buSzPct val="97000"/>
              <a:defRPr/>
            </a:pPr>
            <a:r>
              <a:rPr lang="en-ID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 </a:t>
            </a:r>
            <a:r>
              <a:rPr lang="en-ID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Teknofisika</a:t>
            </a:r>
            <a:r>
              <a:rPr lang="en-ID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Nuklir STTN-BATAN (2001-2005)</a:t>
            </a:r>
          </a:p>
          <a:p>
            <a:pPr marL="2341563" lvl="0" indent="-512763">
              <a:spcBef>
                <a:spcPts val="0"/>
              </a:spcBef>
              <a:buSzPct val="97000"/>
              <a:defRPr/>
            </a:pPr>
            <a:r>
              <a:rPr lang="en-ID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  Teknik Elektro UGM (2007-2009)</a:t>
            </a:r>
          </a:p>
          <a:p>
            <a:pPr marL="2341563" lvl="0" indent="-512763">
              <a:spcBef>
                <a:spcPts val="0"/>
              </a:spcBef>
              <a:buSzPct val="97000"/>
              <a:defRPr/>
            </a:pPr>
            <a:r>
              <a:rPr lang="en-ID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S3 Teknik Nuklir Universitas </a:t>
            </a:r>
            <a:r>
              <a:rPr lang="en-ID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Waseda</a:t>
            </a:r>
            <a:r>
              <a:rPr lang="en-ID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Jepang</a:t>
            </a:r>
            <a:r>
              <a:rPr lang="en-ID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(2011-2014)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SzPct val="97000"/>
              <a:buNone/>
              <a:defRPr/>
            </a:pPr>
            <a:endParaRPr lang="en-ID" sz="4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SzPct val="97000"/>
              <a:buNone/>
              <a:defRPr/>
            </a:pPr>
            <a:r>
              <a:rPr lang="en-ID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ID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Keahlian</a:t>
            </a:r>
            <a:r>
              <a:rPr lang="en-ID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ID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Instrumentasi</a:t>
            </a:r>
            <a:r>
              <a:rPr lang="en-ID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kendali</a:t>
            </a:r>
            <a:r>
              <a:rPr lang="en-ID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ID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reaktor</a:t>
            </a:r>
            <a:endParaRPr lang="en-ID" sz="4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8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33CC-FC34-A6F8-F16C-58A36804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Containment Spray System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B1D9-2D19-85E5-C7C2-E948462C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00" y="3314700"/>
            <a:ext cx="7315200" cy="5624975"/>
          </a:xfrm>
        </p:spPr>
        <p:txBody>
          <a:bodyPr>
            <a:normAutofit/>
          </a:bodyPr>
          <a:lstStyle/>
          <a:p>
            <a:r>
              <a:rPr lang="en-US" sz="4400" dirty="0"/>
              <a:t>Case of LOCA</a:t>
            </a:r>
          </a:p>
          <a:p>
            <a:r>
              <a:rPr lang="en-US" sz="4400" dirty="0"/>
              <a:t>Sprayed borated water</a:t>
            </a:r>
          </a:p>
          <a:p>
            <a:r>
              <a:rPr lang="en-US" sz="4400" dirty="0"/>
              <a:t>Installed heat exchanger to remove the heat</a:t>
            </a:r>
            <a:endParaRPr lang="en-ID" sz="4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BA8325-6980-E823-7191-DA3A824A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704" y="2076468"/>
            <a:ext cx="8515631" cy="671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80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A534-9A29-21BB-0333-2D8EE532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Safety System of SCWR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E09E-C79D-B18F-FFAF-B9698C69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4600" y="3205429"/>
            <a:ext cx="7239000" cy="5472575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SCRAM &amp; SLCS</a:t>
            </a:r>
          </a:p>
          <a:p>
            <a:r>
              <a:rPr lang="en-US" sz="4000" dirty="0"/>
              <a:t>AFS (Auxiliary Feedwater System): Coolant injection in high pressure</a:t>
            </a:r>
          </a:p>
          <a:p>
            <a:r>
              <a:rPr lang="en-US" sz="4000" dirty="0"/>
              <a:t>LPCI: Low pressure coolant injection</a:t>
            </a:r>
          </a:p>
          <a:p>
            <a:r>
              <a:rPr lang="en-US" sz="4000" dirty="0"/>
              <a:t>ADS (Automatic Depressurization System)</a:t>
            </a:r>
          </a:p>
          <a:p>
            <a:r>
              <a:rPr lang="en-US" sz="4000" dirty="0"/>
              <a:t>Containment</a:t>
            </a:r>
            <a:endParaRPr lang="en-ID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DF130-F83B-7C34-B26C-78537A581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2218408"/>
            <a:ext cx="8839200" cy="64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6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6097-270C-83BA-6C8C-D41F16BC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PASSIVE SAFETY SYSTEM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5402B-4B23-04AA-0AEF-D0804BB16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A0871-857E-F2F9-6009-2516D148A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73926"/>
            <a:ext cx="12667206" cy="75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5ECE-B11D-903A-6407-3C3BBAF4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Online Emergency Condenser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AB2ED-FF64-78F8-347F-19A5F6D28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A727B0-F34F-4F8F-DFE8-B930E338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98557"/>
            <a:ext cx="10191435" cy="666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937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0BF6-5710-3CBB-C99A-8261223D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Passive Pressure Pulse Transmitters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EA49-5A18-0AAD-357E-031411184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F5F5A3-599E-A227-5036-5F23473A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79" y="2905125"/>
            <a:ext cx="15496442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8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F7B8-0B62-4C69-AD2C-7FF6643F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94" y="274638"/>
            <a:ext cx="14772106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INHERENT SAFETY FEATURE OF HTGR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F8C78-6604-9848-B754-D25B58F5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2041407"/>
            <a:ext cx="11963401" cy="188258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Coated fuel particle with 4 ceramic layers as primary barriers</a:t>
            </a:r>
          </a:p>
          <a:p>
            <a:pPr>
              <a:spcBef>
                <a:spcPts val="0"/>
              </a:spcBef>
            </a:pPr>
            <a:r>
              <a:rPr lang="en-US" dirty="0"/>
              <a:t>Moderator of graphite</a:t>
            </a:r>
            <a:r>
              <a:rPr lang="en-ID" dirty="0"/>
              <a:t> with large heat capacity</a:t>
            </a:r>
          </a:p>
          <a:p>
            <a:pPr>
              <a:spcBef>
                <a:spcPts val="0"/>
              </a:spcBef>
            </a:pPr>
            <a:r>
              <a:rPr lang="en-ID" dirty="0"/>
              <a:t>Negative reactivity feedback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3C582-A4AA-EFF4-F31D-98850077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4547766"/>
            <a:ext cx="6373363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2EEAF-1C43-E69E-DBAA-8E286589B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97" y="4433466"/>
            <a:ext cx="5529903" cy="464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91519-E15E-704E-1C2F-E91CB9DA0D3D}"/>
              </a:ext>
            </a:extLst>
          </p:cNvPr>
          <p:cNvSpPr txBox="1"/>
          <p:nvPr/>
        </p:nvSpPr>
        <p:spPr>
          <a:xfrm>
            <a:off x="914400" y="888588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</a:t>
            </a:r>
            <a:r>
              <a:rPr lang="en-US" sz="2400" dirty="0" err="1"/>
              <a:t>Nagasumi</a:t>
            </a:r>
            <a:r>
              <a:rPr lang="en-US" sz="2400" dirty="0"/>
              <a:t> et al., 2026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527393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0BB4-D431-1BE5-43A7-7B3B3D06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Cooling &amp; Reactor Control System of HTGR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ED3F-B751-34FE-C67C-23E35E7A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DB53B-E20F-9575-A7D2-BE61B0D9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24734"/>
            <a:ext cx="10110489" cy="71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33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0C8B-A669-3615-64F4-136B2AE2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SUMMARY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86170-5FDF-A367-8C70-D7009B810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Nuclear power is by its very nature potentially dangerous. Research and development of enhancing the safety features of nuclear power plants are carried out continuously in the world</a:t>
            </a:r>
          </a:p>
          <a:p>
            <a:r>
              <a:rPr lang="en-US" sz="4000" dirty="0"/>
              <a:t>Concept of </a:t>
            </a:r>
            <a:r>
              <a:rPr lang="en-US" sz="4000" dirty="0" err="1"/>
              <a:t>Defence</a:t>
            </a:r>
            <a:r>
              <a:rPr lang="en-US" sz="4000" dirty="0"/>
              <a:t> in Depth optimizes the achievement of the nuclear safety objectives</a:t>
            </a:r>
          </a:p>
          <a:p>
            <a:r>
              <a:rPr lang="en-ID" sz="4000" dirty="0"/>
              <a:t>In case emergency power are available, active engineered safety systems are effective for accident mitigations, but in case of station blackout, passive safety system is important to perform the safety function</a:t>
            </a:r>
          </a:p>
          <a:p>
            <a:r>
              <a:rPr lang="en-ID" sz="4000" dirty="0"/>
              <a:t>A nuclear reactor with strong inherent safety feature has excellent safety performance</a:t>
            </a:r>
          </a:p>
        </p:txBody>
      </p:sp>
    </p:spTree>
    <p:extLst>
      <p:ext uri="{BB962C8B-B14F-4D97-AF65-F5344CB8AC3E}">
        <p14:creationId xmlns:p14="http://schemas.microsoft.com/office/powerpoint/2010/main" val="1705582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584863-B326-F375-D84B-79414B57A07C}"/>
              </a:ext>
            </a:extLst>
          </p:cNvPr>
          <p:cNvSpPr/>
          <p:nvPr/>
        </p:nvSpPr>
        <p:spPr>
          <a:xfrm>
            <a:off x="0" y="3200399"/>
            <a:ext cx="18288000" cy="388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2286000" y="4635667"/>
            <a:ext cx="41788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b="1" dirty="0" err="1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6000" b="1" dirty="0" err="1">
                <a:solidFill>
                  <a:schemeClr val="bg1"/>
                </a:solidFill>
                <a:cs typeface="Arial" pitchFamily="34" charset="0"/>
              </a:rPr>
              <a:t>kasih</a:t>
            </a:r>
            <a:endParaRPr lang="en-US" altLang="ko-KR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B50F3B4-4E9A-18D0-A5DE-A2269A7122D7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8" r="20918"/>
          <a:stretch>
            <a:fillRect/>
          </a:stretch>
        </p:blipFill>
        <p:spPr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ln w="254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BA69-8207-0088-08AB-5376F890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OUTLINE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2BEA-F933-A6A6-2196-B6E51526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400" dirty="0"/>
              <a:t>INTRODUCTION</a:t>
            </a:r>
          </a:p>
          <a:p>
            <a:pPr>
              <a:spcAft>
                <a:spcPts val="1200"/>
              </a:spcAft>
            </a:pPr>
            <a:r>
              <a:rPr lang="en-US" sz="4400" dirty="0"/>
              <a:t>BASIC SAFETY FUNCTION OF NUCLEAR REACTOR</a:t>
            </a:r>
          </a:p>
          <a:p>
            <a:pPr>
              <a:spcAft>
                <a:spcPts val="1200"/>
              </a:spcAft>
            </a:pPr>
            <a:r>
              <a:rPr lang="en-US" sz="4400" dirty="0"/>
              <a:t>DEFENCE IN DEPTH</a:t>
            </a:r>
          </a:p>
          <a:p>
            <a:pPr>
              <a:spcAft>
                <a:spcPts val="1200"/>
              </a:spcAft>
            </a:pPr>
            <a:r>
              <a:rPr lang="en-US" sz="4400" dirty="0"/>
              <a:t>ENGINEERED SAFETY SYSTEM</a:t>
            </a:r>
          </a:p>
          <a:p>
            <a:pPr>
              <a:spcAft>
                <a:spcPts val="1200"/>
              </a:spcAft>
            </a:pPr>
            <a:r>
              <a:rPr lang="en-US" sz="4400" dirty="0"/>
              <a:t>PASSIVE SAFETY</a:t>
            </a:r>
          </a:p>
          <a:p>
            <a:pPr>
              <a:spcAft>
                <a:spcPts val="1200"/>
              </a:spcAft>
            </a:pP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83680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DB9B-A4A2-DE49-42EE-A4DBD32E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94" y="274638"/>
            <a:ext cx="14924506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rial" charset="0"/>
                <a:cs typeface="Arial" charset="0"/>
              </a:rPr>
              <a:t>INTRODUCTION</a:t>
            </a:r>
            <a:endParaRPr lang="en-ID" sz="6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F1FA38-D8EF-9ACB-F10B-4430621BD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6" y="2122406"/>
            <a:ext cx="6015202" cy="48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915D1-98BA-59F7-6EFC-18543EB32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072" y="3750768"/>
            <a:ext cx="2815022" cy="1629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F16E1F-9115-EF72-E3F8-66677F299DA5}"/>
              </a:ext>
            </a:extLst>
          </p:cNvPr>
          <p:cNvSpPr txBox="1"/>
          <p:nvPr/>
        </p:nvSpPr>
        <p:spPr>
          <a:xfrm>
            <a:off x="2720484" y="3750768"/>
            <a:ext cx="101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Fission reaction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8C250-9490-DEA3-07E4-0F7BA00635C4}"/>
              </a:ext>
            </a:extLst>
          </p:cNvPr>
          <p:cNvSpPr txBox="1"/>
          <p:nvPr/>
        </p:nvSpPr>
        <p:spPr>
          <a:xfrm>
            <a:off x="2081900" y="1832447"/>
            <a:ext cx="357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Binding Energy of Atomic Nucleus 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C2489C-68BD-3DBA-B92A-9A74593FE96E}"/>
                  </a:ext>
                </a:extLst>
              </p:cNvPr>
              <p:cNvSpPr txBox="1"/>
              <p:nvPr/>
            </p:nvSpPr>
            <p:spPr>
              <a:xfrm>
                <a:off x="2511774" y="5040047"/>
                <a:ext cx="9299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C2489C-68BD-3DBA-B92A-9A74593FE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774" y="5040047"/>
                <a:ext cx="929935" cy="276999"/>
              </a:xfrm>
              <a:prstGeom prst="rect">
                <a:avLst/>
              </a:prstGeom>
              <a:blipFill>
                <a:blip r:embed="rId4"/>
                <a:stretch>
                  <a:fillRect l="-5229" t="-2222" r="-1307" b="-6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>
            <a:extLst>
              <a:ext uri="{FF2B5EF4-FFF2-40B4-BE49-F238E27FC236}">
                <a16:creationId xmlns:a16="http://schemas.microsoft.com/office/drawing/2014/main" id="{E5C405F6-77DF-AE0C-8E3A-0195911E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49" y="3533349"/>
            <a:ext cx="3595108" cy="228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2001A92-2E2A-7F14-5E27-CEBD1B50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719" y="2113051"/>
            <a:ext cx="874713" cy="123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D79EE812-3CE7-8C4F-486C-8E858E0E9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18" y="2731598"/>
            <a:ext cx="15937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Fermi, 1942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0F4CA-98C1-1E41-899B-25B7881DD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9645" y="1890016"/>
            <a:ext cx="4651026" cy="4890961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B06738C-FDBD-A8DD-5FA0-C8A43111972A}"/>
              </a:ext>
            </a:extLst>
          </p:cNvPr>
          <p:cNvSpPr txBox="1">
            <a:spLocks/>
          </p:cNvSpPr>
          <p:nvPr/>
        </p:nvSpPr>
        <p:spPr>
          <a:xfrm>
            <a:off x="1188514" y="7129005"/>
            <a:ext cx="6491604" cy="16730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/>
              <a:t>Potential hazards:</a:t>
            </a:r>
          </a:p>
          <a:p>
            <a:r>
              <a:rPr lang="en-US" sz="2900" dirty="0"/>
              <a:t>Fission products </a:t>
            </a:r>
            <a:r>
              <a:rPr lang="en-US" sz="2900" dirty="0">
                <a:sym typeface="Wingdings" panose="05000000000000000000" pitchFamily="2" charset="2"/>
              </a:rPr>
              <a:t> Sources of ionizing radiation 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37637BDA-E3F1-168F-132E-A51907135AE5}"/>
              </a:ext>
            </a:extLst>
          </p:cNvPr>
          <p:cNvSpPr txBox="1">
            <a:spLocks/>
          </p:cNvSpPr>
          <p:nvPr/>
        </p:nvSpPr>
        <p:spPr>
          <a:xfrm>
            <a:off x="8008483" y="6614993"/>
            <a:ext cx="9026404" cy="228169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dirty="0"/>
              <a:t>Safety systems:</a:t>
            </a:r>
          </a:p>
          <a:p>
            <a:r>
              <a:rPr lang="en-US" sz="3100" dirty="0"/>
              <a:t>Gravity driven fast shutdown rods</a:t>
            </a:r>
          </a:p>
          <a:p>
            <a:pPr algn="just"/>
            <a:r>
              <a:rPr lang="en-US" sz="3100" dirty="0"/>
              <a:t>A secondary shutdown system made of buckets containing a cadmium sulphate solution (good neutron absorber)</a:t>
            </a:r>
            <a:endParaRPr lang="en-ID" sz="3100" dirty="0"/>
          </a:p>
        </p:txBody>
      </p:sp>
    </p:spTree>
    <p:extLst>
      <p:ext uri="{BB962C8B-B14F-4D97-AF65-F5344CB8AC3E}">
        <p14:creationId xmlns:p14="http://schemas.microsoft.com/office/powerpoint/2010/main" val="128776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B630-93DC-3D23-9D62-128B4A59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000" b="1" dirty="0">
                <a:latin typeface="Arial" charset="0"/>
                <a:cs typeface="Arial" charset="0"/>
              </a:rPr>
              <a:t>NUCLEAR FOR PEACE</a:t>
            </a:r>
            <a:endParaRPr lang="en-ID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F096-1E64-AD43-A5E0-AA4C3C3DF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“Atoms for Peace Speech” (1953)</a:t>
            </a:r>
            <a:endParaRPr lang="en-ID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6048E-8158-5050-3FFF-613EC34FA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31" y="2900548"/>
            <a:ext cx="6499691" cy="408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1EDA6E-FA45-976A-CCEC-DFECB1F07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132" y="2628900"/>
            <a:ext cx="5027391" cy="4628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B0DCE-68F3-8436-537A-750EBC485CBE}"/>
              </a:ext>
            </a:extLst>
          </p:cNvPr>
          <p:cNvSpPr txBox="1"/>
          <p:nvPr/>
        </p:nvSpPr>
        <p:spPr>
          <a:xfrm>
            <a:off x="1983010" y="6996786"/>
            <a:ext cx="55685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D. Eisenhower</a:t>
            </a:r>
            <a:endParaRPr lang="en-ID" sz="3600" dirty="0"/>
          </a:p>
          <a:p>
            <a:pPr algn="just"/>
            <a:r>
              <a:rPr lang="en-ID" sz="2800" dirty="0"/>
              <a:t>Former US President Eisenhower made “Atom for Peace Speech” in 1953 in the UN GA proposing establishment of IAEA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34737-A0AD-1E7C-03BD-D172A73A0DF8}"/>
              </a:ext>
            </a:extLst>
          </p:cNvPr>
          <p:cNvSpPr txBox="1"/>
          <p:nvPr/>
        </p:nvSpPr>
        <p:spPr>
          <a:xfrm>
            <a:off x="11240654" y="7498562"/>
            <a:ext cx="432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IAEA established in 1957 in UN system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49819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6A77-826C-8A9C-CDE8-4198F28E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rial" charset="0"/>
                <a:cs typeface="Arial" charset="0"/>
              </a:rPr>
              <a:t>ACCIDENTS OF NPPs</a:t>
            </a:r>
            <a:endParaRPr lang="en-ID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E6565-9109-A4B8-09F6-2B3A22269FEC}"/>
              </a:ext>
            </a:extLst>
          </p:cNvPr>
          <p:cNvSpPr txBox="1"/>
          <p:nvPr/>
        </p:nvSpPr>
        <p:spPr>
          <a:xfrm>
            <a:off x="1161394" y="6022598"/>
            <a:ext cx="15965211" cy="2517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§"/>
              <a:tabLst>
                <a:tab pos="1822450" algn="l"/>
                <a:tab pos="2284413" algn="l"/>
              </a:tabLst>
              <a:defRPr/>
            </a:pPr>
            <a:r>
              <a:rPr lang="en-US" sz="3600" dirty="0"/>
              <a:t>“Nuclear power is by its very nature potentially dangerous, and </a:t>
            </a:r>
            <a:br>
              <a:rPr lang="en-US" sz="3600" dirty="0"/>
            </a:br>
            <a:r>
              <a:rPr lang="en-US" sz="3600" dirty="0"/>
              <a:t>… one must continually question whether the safeguards already in place are sufficient to prevent major accidents.” President’s Commission on TMI-2  (1979)</a:t>
            </a:r>
          </a:p>
          <a:p>
            <a:pPr marL="342900" indent="-342900">
              <a:lnSpc>
                <a:spcPct val="7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1822450" algn="l"/>
                <a:tab pos="2284413" algn="l"/>
              </a:tabLst>
              <a:defRPr/>
            </a:pPr>
            <a:r>
              <a:rPr lang="en-US" sz="3600" dirty="0"/>
              <a:t>Stable reactor design </a:t>
            </a:r>
            <a:r>
              <a:rPr lang="en-US" sz="3600" dirty="0">
                <a:sym typeface="Wingdings" panose="05000000000000000000" pitchFamily="2" charset="2"/>
              </a:rPr>
              <a:t> negative reactivity feedback</a:t>
            </a:r>
          </a:p>
          <a:p>
            <a:pPr marL="342900" indent="-342900">
              <a:lnSpc>
                <a:spcPct val="7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1822450" algn="l"/>
                <a:tab pos="2284413" algn="l"/>
              </a:tabLst>
              <a:defRPr/>
            </a:pPr>
            <a:r>
              <a:rPr lang="en-US" sz="3600" dirty="0">
                <a:sym typeface="Wingdings" panose="05000000000000000000" pitchFamily="2" charset="2"/>
              </a:rPr>
              <a:t>Deployment of passive safety system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16C98-BC2E-97C3-C57F-2EC8A2F0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80" y="2095499"/>
            <a:ext cx="4148620" cy="3228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97A51-F5E1-A665-A6C0-3CB71D33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809" y="2095500"/>
            <a:ext cx="4874191" cy="3222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4D15C3-F04D-F08D-4C14-67E8BEA42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5916" y="2095500"/>
            <a:ext cx="5584695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DB20D2-CFA5-1D2D-FF39-8BE808DC16AA}"/>
              </a:ext>
            </a:extLst>
          </p:cNvPr>
          <p:cNvSpPr txBox="1"/>
          <p:nvPr/>
        </p:nvSpPr>
        <p:spPr>
          <a:xfrm>
            <a:off x="1721882" y="4724763"/>
            <a:ext cx="29232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TMI-2 Accident, 1979</a:t>
            </a:r>
            <a:endParaRPr lang="en-ID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003B9-3F73-520F-B633-C9075CB24A0A}"/>
              </a:ext>
            </a:extLst>
          </p:cNvPr>
          <p:cNvSpPr txBox="1"/>
          <p:nvPr/>
        </p:nvSpPr>
        <p:spPr>
          <a:xfrm>
            <a:off x="7086600" y="4681835"/>
            <a:ext cx="35643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Chernobyl Accident, 1986</a:t>
            </a:r>
            <a:endParaRPr lang="en-ID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86FAD-6717-1A94-B903-37FDD5C74D4C}"/>
              </a:ext>
            </a:extLst>
          </p:cNvPr>
          <p:cNvSpPr txBox="1"/>
          <p:nvPr/>
        </p:nvSpPr>
        <p:spPr>
          <a:xfrm>
            <a:off x="12801600" y="4457700"/>
            <a:ext cx="38041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Fukushima Accident, 2011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64530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24E2-25DD-C840-FC27-FF28DFBE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rial" charset="0"/>
                <a:cs typeface="Arial" charset="0"/>
              </a:rPr>
              <a:t>TMI-2 ACCIDENT</a:t>
            </a:r>
            <a:endParaRPr lang="en-ID" sz="6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E9D0AC-BB12-9FBD-A58F-E679733D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6600" y="2077126"/>
            <a:ext cx="6464087" cy="67409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Key Safety System &amp; Components:</a:t>
            </a:r>
          </a:p>
          <a:p>
            <a:pPr marL="635000" indent="-355600">
              <a:spcBef>
                <a:spcPts val="600"/>
              </a:spcBef>
            </a:pPr>
            <a:r>
              <a:rPr lang="en-US" sz="2400" dirty="0"/>
              <a:t>RCS &amp; PORV</a:t>
            </a:r>
          </a:p>
          <a:p>
            <a:pPr marL="635000" indent="-355600">
              <a:spcBef>
                <a:spcPts val="600"/>
              </a:spcBef>
            </a:pPr>
            <a:r>
              <a:rPr lang="en-US" sz="2400" dirty="0"/>
              <a:t>HPI System</a:t>
            </a:r>
          </a:p>
          <a:p>
            <a:pPr marL="635000" indent="-355600">
              <a:spcBef>
                <a:spcPts val="600"/>
              </a:spcBef>
            </a:pPr>
            <a:r>
              <a:rPr lang="en-US" sz="2400" dirty="0"/>
              <a:t>Containment building</a:t>
            </a:r>
          </a:p>
          <a:p>
            <a:pPr marL="635000" indent="-355600">
              <a:spcBef>
                <a:spcPts val="600"/>
              </a:spcBef>
            </a:pPr>
            <a:r>
              <a:rPr lang="en-US" sz="2400" dirty="0"/>
              <a:t>Auxiliary Feedwater 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2400" dirty="0"/>
              <a:t> Initiating event:</a:t>
            </a:r>
          </a:p>
          <a:p>
            <a:pPr marL="630238" indent="-342900">
              <a:spcBef>
                <a:spcPts val="600"/>
              </a:spcBef>
            </a:pPr>
            <a:r>
              <a:rPr lang="en-ID" sz="2400" dirty="0"/>
              <a:t>Loss of feedwater (Blockage)</a:t>
            </a:r>
          </a:p>
          <a:p>
            <a:pPr marL="630238" indent="-342900">
              <a:spcBef>
                <a:spcPts val="600"/>
              </a:spcBef>
            </a:pPr>
            <a:r>
              <a:rPr lang="en-ID" sz="2400" dirty="0"/>
              <a:t>Primary pressure increasing</a:t>
            </a:r>
          </a:p>
          <a:p>
            <a:pPr marL="630238" indent="-342900">
              <a:spcBef>
                <a:spcPts val="600"/>
              </a:spcBef>
            </a:pPr>
            <a:r>
              <a:rPr lang="en-ID" sz="2400" dirty="0"/>
              <a:t>Stuck open of PORV </a:t>
            </a:r>
            <a:r>
              <a:rPr lang="en-ID" sz="2400" dirty="0">
                <a:sym typeface="Wingdings" panose="05000000000000000000" pitchFamily="2" charset="2"/>
              </a:rPr>
              <a:t> LOCA</a:t>
            </a:r>
            <a:endParaRPr lang="en-ID" sz="2400" dirty="0"/>
          </a:p>
          <a:p>
            <a:pPr marL="630238" indent="-342900">
              <a:spcBef>
                <a:spcPts val="600"/>
              </a:spcBef>
            </a:pPr>
            <a:r>
              <a:rPr lang="en-ID" sz="2400" dirty="0"/>
              <a:t>Operator did not realize it </a:t>
            </a:r>
            <a:r>
              <a:rPr lang="en-ID" sz="2400" dirty="0">
                <a:sym typeface="Wingdings" panose="05000000000000000000" pitchFamily="2" charset="2"/>
              </a:rPr>
              <a:t> human factors and reliability</a:t>
            </a:r>
            <a:endParaRPr lang="en-ID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ID" sz="2400" dirty="0"/>
              <a:t>Lesson learned:</a:t>
            </a:r>
          </a:p>
          <a:p>
            <a:pPr marL="630238" indent="-342900">
              <a:buFont typeface="Wingdings" panose="05000000000000000000" pitchFamily="2" charset="2"/>
              <a:buChar char="§"/>
            </a:pPr>
            <a:r>
              <a:rPr lang="en-ID" sz="2400" dirty="0"/>
              <a:t>Safety culture (operator training, testing, licensing, shift scheduling &amp; overtime)</a:t>
            </a:r>
          </a:p>
          <a:p>
            <a:pPr marL="630238" indent="-342900">
              <a:buFont typeface="Wingdings" panose="05000000000000000000" pitchFamily="2" charset="2"/>
              <a:buChar char="§"/>
            </a:pPr>
            <a:r>
              <a:rPr lang="en-ID" sz="2400" dirty="0"/>
              <a:t>Concept of Defence in Depth</a:t>
            </a:r>
          </a:p>
        </p:txBody>
      </p:sp>
      <p:pic>
        <p:nvPicPr>
          <p:cNvPr id="5" name="Picture 4" descr="Sketch of the components which comprise the TMI-2 Plant showing the Reactor Building and its components; the Turnbine Building and its components, and the Cooling Tower along with arrows indicating the directional flow of cooling water">
            <a:extLst>
              <a:ext uri="{FF2B5EF4-FFF2-40B4-BE49-F238E27FC236}">
                <a16:creationId xmlns:a16="http://schemas.microsoft.com/office/drawing/2014/main" id="{80EE5222-140A-21A7-3832-90001C494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13" y="3179256"/>
            <a:ext cx="9770198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E0D8D-B2A8-7119-51AB-AEAB5D696C80}"/>
              </a:ext>
            </a:extLst>
          </p:cNvPr>
          <p:cNvSpPr txBox="1"/>
          <p:nvPr/>
        </p:nvSpPr>
        <p:spPr>
          <a:xfrm>
            <a:off x="1722868" y="1965770"/>
            <a:ext cx="185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Stuck open</a:t>
            </a:r>
            <a:endParaRPr lang="en-ID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31BC5A-0147-BDE3-EC0A-8C572B45F068}"/>
              </a:ext>
            </a:extLst>
          </p:cNvPr>
          <p:cNvCxnSpPr>
            <a:cxnSpLocks/>
          </p:cNvCxnSpPr>
          <p:nvPr/>
        </p:nvCxnSpPr>
        <p:spPr>
          <a:xfrm flipH="1">
            <a:off x="2189628" y="2427435"/>
            <a:ext cx="188906" cy="21346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FAF4CF-E572-098D-B74D-CB1734117E24}"/>
              </a:ext>
            </a:extLst>
          </p:cNvPr>
          <p:cNvCxnSpPr>
            <a:cxnSpLocks/>
          </p:cNvCxnSpPr>
          <p:nvPr/>
        </p:nvCxnSpPr>
        <p:spPr>
          <a:xfrm flipH="1">
            <a:off x="4648200" y="2781300"/>
            <a:ext cx="228600" cy="4470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FCB96B-EEDD-10A3-A34B-13D6F5911BA6}"/>
              </a:ext>
            </a:extLst>
          </p:cNvPr>
          <p:cNvSpPr txBox="1"/>
          <p:nvPr/>
        </p:nvSpPr>
        <p:spPr>
          <a:xfrm>
            <a:off x="4043480" y="2077126"/>
            <a:ext cx="305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Blockage in resin transfer line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43929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3C40-24DC-0308-4CC3-CEBA5973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ACCIDENTS CLASSIFICATION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BF09-321B-7A77-D205-4BA0A012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00300"/>
            <a:ext cx="8534400" cy="6539375"/>
          </a:xfrm>
        </p:spPr>
        <p:txBody>
          <a:bodyPr/>
          <a:lstStyle/>
          <a:p>
            <a:r>
              <a:rPr lang="en-US" dirty="0"/>
              <a:t>Design Basis Accidents: Postulated events/accidents chosen in order to design all the plant system (particularly the safety system)</a:t>
            </a:r>
          </a:p>
          <a:p>
            <a:pPr marL="347663" indent="0">
              <a:buNone/>
            </a:pPr>
            <a:r>
              <a:rPr lang="en-US" dirty="0"/>
              <a:t>Example: Transients, Loss of coolant flow, LOCA, etc.</a:t>
            </a:r>
          </a:p>
          <a:p>
            <a:r>
              <a:rPr lang="en-US" dirty="0"/>
              <a:t>Beyond Basis Design Accidents: Extreme nuclear events that exceed the DBA</a:t>
            </a:r>
          </a:p>
          <a:p>
            <a:r>
              <a:rPr lang="en-US" dirty="0"/>
              <a:t>Severe Accidents: Accident conditions more severe than a DBA and involving significant core degradation</a:t>
            </a:r>
            <a:endParaRPr lang="en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9CA8C2-E597-B63A-AFFE-1E2EAAF3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368296"/>
            <a:ext cx="6248400" cy="59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42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085A-B052-AB39-BF55-60DE0DB9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INTERNATIONAL NUCLEAR AND RADIOLOGICAL EVENT SCALE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2027F-D94E-D07B-8C58-1E10D87EC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995888-FCA9-8712-9612-EFD66CA3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6594"/>
            <a:ext cx="9795389" cy="80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33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991</Words>
  <Application>Microsoft Office PowerPoint</Application>
  <PresentationFormat>Custom</PresentationFormat>
  <Paragraphs>161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Cambria Math</vt:lpstr>
      <vt:lpstr>Arial</vt:lpstr>
      <vt:lpstr>Chunk Five</vt:lpstr>
      <vt:lpstr>Open Sans Bold Italics</vt:lpstr>
      <vt:lpstr>The Seasons</vt:lpstr>
      <vt:lpstr>Open Sans Bold</vt:lpstr>
      <vt:lpstr>Open Sans</vt:lpstr>
      <vt:lpstr>Calibri</vt:lpstr>
      <vt:lpstr>Wingdings</vt:lpstr>
      <vt:lpstr>Office Theme</vt:lpstr>
      <vt:lpstr>PowerPoint Presentation</vt:lpstr>
      <vt:lpstr>BIODATA</vt:lpstr>
      <vt:lpstr>OUTLINE</vt:lpstr>
      <vt:lpstr>INTRODUCTION</vt:lpstr>
      <vt:lpstr>NUCLEAR FOR PEACE</vt:lpstr>
      <vt:lpstr>ACCIDENTS OF NPPs</vt:lpstr>
      <vt:lpstr>TMI-2 ACCIDENT</vt:lpstr>
      <vt:lpstr>ACCIDENTS CLASSIFICATION</vt:lpstr>
      <vt:lpstr>THE INTERNATIONAL NUCLEAR AND RADIOLOGICAL EVENT SCALE</vt:lpstr>
      <vt:lpstr>NUCLEAR SAFETY OBJECTIVES</vt:lpstr>
      <vt:lpstr>BASIC SAFETY FUNCTION IN NPP</vt:lpstr>
      <vt:lpstr>DEFENCE IN DEPTH</vt:lpstr>
      <vt:lpstr>PHYSICAL BARRIERS: Water-Cooled Reactor (PWR)</vt:lpstr>
      <vt:lpstr>Fuel Matrix (PWR)</vt:lpstr>
      <vt:lpstr>Fuel Cladding (PWR)</vt:lpstr>
      <vt:lpstr>Reactor Coolant System (PWR)</vt:lpstr>
      <vt:lpstr>Containment Building (AP1000)</vt:lpstr>
      <vt:lpstr>ENGINEERED SAFETY SYSTEM</vt:lpstr>
      <vt:lpstr>Emergency Core Cooling System/ Residual Heat Removal</vt:lpstr>
      <vt:lpstr>Containment Spray System</vt:lpstr>
      <vt:lpstr>Safety System of SCWR</vt:lpstr>
      <vt:lpstr>PASSIVE SAFETY SYSTEM</vt:lpstr>
      <vt:lpstr>Online Emergency Condenser</vt:lpstr>
      <vt:lpstr>Passive Pressure Pulse Transmitters</vt:lpstr>
      <vt:lpstr>INHERENT SAFETY FEATURE OF HTGR</vt:lpstr>
      <vt:lpstr>Cooling &amp; Reactor Control System of HTGR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FTC RES 2026</dc:title>
  <cp:lastModifiedBy>Politeknik Teknologi Nuklir</cp:lastModifiedBy>
  <cp:revision>15</cp:revision>
  <dcterms:created xsi:type="dcterms:W3CDTF">2006-08-16T00:00:00Z</dcterms:created>
  <dcterms:modified xsi:type="dcterms:W3CDTF">2026-05-17T05:43:28Z</dcterms:modified>
  <dc:identifier>DAHHiaPcC2E</dc:identifier>
</cp:coreProperties>
</file>